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1.xml" ContentType="application/vnd.openxmlformats-officedocument.presentationml.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3.xml" ContentType="application/vnd.openxmlformats-officedocument.presentationml.comments+xml"/>
  <Override PartName="/ppt/notesSlides/notesSlide45.xml" ContentType="application/vnd.openxmlformats-officedocument.presentationml.notesSlide+xml"/>
  <Override PartName="/ppt/comments/comment4.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5.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6.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229"/>
  </p:notesMasterIdLst>
  <p:sldIdLst>
    <p:sldId id="276" r:id="rId2"/>
    <p:sldId id="268" r:id="rId3"/>
    <p:sldId id="257" r:id="rId4"/>
    <p:sldId id="258" r:id="rId5"/>
    <p:sldId id="259" r:id="rId6"/>
    <p:sldId id="260" r:id="rId7"/>
    <p:sldId id="261" r:id="rId8"/>
    <p:sldId id="262" r:id="rId9"/>
    <p:sldId id="263" r:id="rId10"/>
    <p:sldId id="264" r:id="rId11"/>
    <p:sldId id="265" r:id="rId12"/>
    <p:sldId id="318" r:id="rId13"/>
    <p:sldId id="319" r:id="rId14"/>
    <p:sldId id="320" r:id="rId15"/>
    <p:sldId id="266" r:id="rId16"/>
    <p:sldId id="317" r:id="rId17"/>
    <p:sldId id="321" r:id="rId18"/>
    <p:sldId id="401" r:id="rId19"/>
    <p:sldId id="267" r:id="rId20"/>
    <p:sldId id="402" r:id="rId21"/>
    <p:sldId id="323" r:id="rId22"/>
    <p:sldId id="324" r:id="rId23"/>
    <p:sldId id="294" r:id="rId24"/>
    <p:sldId id="296" r:id="rId25"/>
    <p:sldId id="295" r:id="rId26"/>
    <p:sldId id="297" r:id="rId27"/>
    <p:sldId id="298" r:id="rId28"/>
    <p:sldId id="299" r:id="rId29"/>
    <p:sldId id="300" r:id="rId30"/>
    <p:sldId id="301" r:id="rId31"/>
    <p:sldId id="325" r:id="rId32"/>
    <p:sldId id="303" r:id="rId33"/>
    <p:sldId id="326" r:id="rId34"/>
    <p:sldId id="304" r:id="rId35"/>
    <p:sldId id="403" r:id="rId36"/>
    <p:sldId id="327" r:id="rId37"/>
    <p:sldId id="404" r:id="rId38"/>
    <p:sldId id="306" r:id="rId39"/>
    <p:sldId id="328" r:id="rId40"/>
    <p:sldId id="307" r:id="rId41"/>
    <p:sldId id="308" r:id="rId42"/>
    <p:sldId id="309" r:id="rId43"/>
    <p:sldId id="310" r:id="rId44"/>
    <p:sldId id="311" r:id="rId45"/>
    <p:sldId id="312" r:id="rId46"/>
    <p:sldId id="313" r:id="rId47"/>
    <p:sldId id="314" r:id="rId48"/>
    <p:sldId id="427" r:id="rId49"/>
    <p:sldId id="428" r:id="rId50"/>
    <p:sldId id="429" r:id="rId51"/>
    <p:sldId id="432" r:id="rId52"/>
    <p:sldId id="316" r:id="rId53"/>
    <p:sldId id="344" r:id="rId54"/>
    <p:sldId id="345" r:id="rId55"/>
    <p:sldId id="346" r:id="rId56"/>
    <p:sldId id="362" r:id="rId57"/>
    <p:sldId id="363" r:id="rId58"/>
    <p:sldId id="364" r:id="rId59"/>
    <p:sldId id="365" r:id="rId60"/>
    <p:sldId id="366" r:id="rId61"/>
    <p:sldId id="367" r:id="rId62"/>
    <p:sldId id="433" r:id="rId63"/>
    <p:sldId id="347" r:id="rId64"/>
    <p:sldId id="348" r:id="rId65"/>
    <p:sldId id="349" r:id="rId66"/>
    <p:sldId id="405" r:id="rId67"/>
    <p:sldId id="406" r:id="rId68"/>
    <p:sldId id="407" r:id="rId69"/>
    <p:sldId id="408" r:id="rId70"/>
    <p:sldId id="409" r:id="rId71"/>
    <p:sldId id="410" r:id="rId72"/>
    <p:sldId id="411" r:id="rId73"/>
    <p:sldId id="415" r:id="rId74"/>
    <p:sldId id="419" r:id="rId75"/>
    <p:sldId id="416" r:id="rId76"/>
    <p:sldId id="417" r:id="rId77"/>
    <p:sldId id="418" r:id="rId78"/>
    <p:sldId id="375" r:id="rId79"/>
    <p:sldId id="350" r:id="rId80"/>
    <p:sldId id="351" r:id="rId81"/>
    <p:sldId id="352" r:id="rId82"/>
    <p:sldId id="353" r:id="rId83"/>
    <p:sldId id="356" r:id="rId84"/>
    <p:sldId id="357" r:id="rId85"/>
    <p:sldId id="421" r:id="rId86"/>
    <p:sldId id="422" r:id="rId87"/>
    <p:sldId id="423" r:id="rId88"/>
    <p:sldId id="424" r:id="rId89"/>
    <p:sldId id="425" r:id="rId90"/>
    <p:sldId id="426" r:id="rId91"/>
    <p:sldId id="376" r:id="rId92"/>
    <p:sldId id="400" r:id="rId93"/>
    <p:sldId id="368" r:id="rId94"/>
    <p:sldId id="435" r:id="rId95"/>
    <p:sldId id="434" r:id="rId96"/>
    <p:sldId id="430" r:id="rId97"/>
    <p:sldId id="431" r:id="rId98"/>
    <p:sldId id="532" r:id="rId99"/>
    <p:sldId id="487" r:id="rId100"/>
    <p:sldId id="488" r:id="rId101"/>
    <p:sldId id="533" r:id="rId102"/>
    <p:sldId id="489" r:id="rId103"/>
    <p:sldId id="534" r:id="rId104"/>
    <p:sldId id="436" r:id="rId105"/>
    <p:sldId id="496" r:id="rId106"/>
    <p:sldId id="522" r:id="rId107"/>
    <p:sldId id="521" r:id="rId108"/>
    <p:sldId id="495" r:id="rId109"/>
    <p:sldId id="494" r:id="rId110"/>
    <p:sldId id="492" r:id="rId111"/>
    <p:sldId id="490" r:id="rId112"/>
    <p:sldId id="491" r:id="rId113"/>
    <p:sldId id="493" r:id="rId114"/>
    <p:sldId id="497" r:id="rId115"/>
    <p:sldId id="498" r:id="rId116"/>
    <p:sldId id="269" r:id="rId117"/>
    <p:sldId id="499" r:id="rId118"/>
    <p:sldId id="535" r:id="rId119"/>
    <p:sldId id="270" r:id="rId120"/>
    <p:sldId id="486" r:id="rId121"/>
    <p:sldId id="437" r:id="rId122"/>
    <p:sldId id="438" r:id="rId123"/>
    <p:sldId id="439" r:id="rId124"/>
    <p:sldId id="440" r:id="rId125"/>
    <p:sldId id="329" r:id="rId126"/>
    <p:sldId id="331" r:id="rId127"/>
    <p:sldId id="332" r:id="rId128"/>
    <p:sldId id="330" r:id="rId129"/>
    <p:sldId id="536" r:id="rId130"/>
    <p:sldId id="537" r:id="rId131"/>
    <p:sldId id="511" r:id="rId132"/>
    <p:sldId id="441" r:id="rId133"/>
    <p:sldId id="442" r:id="rId134"/>
    <p:sldId id="443" r:id="rId135"/>
    <p:sldId id="444" r:id="rId136"/>
    <p:sldId id="445" r:id="rId137"/>
    <p:sldId id="446" r:id="rId138"/>
    <p:sldId id="447" r:id="rId139"/>
    <p:sldId id="448" r:id="rId140"/>
    <p:sldId id="449" r:id="rId141"/>
    <p:sldId id="512" r:id="rId142"/>
    <p:sldId id="513" r:id="rId143"/>
    <p:sldId id="450" r:id="rId144"/>
    <p:sldId id="451" r:id="rId145"/>
    <p:sldId id="538" r:id="rId146"/>
    <p:sldId id="452" r:id="rId147"/>
    <p:sldId id="453" r:id="rId148"/>
    <p:sldId id="514" r:id="rId149"/>
    <p:sldId id="454" r:id="rId150"/>
    <p:sldId id="455" r:id="rId151"/>
    <p:sldId id="515" r:id="rId152"/>
    <p:sldId id="456" r:id="rId153"/>
    <p:sldId id="457" r:id="rId154"/>
    <p:sldId id="458" r:id="rId155"/>
    <p:sldId id="459" r:id="rId156"/>
    <p:sldId id="460" r:id="rId157"/>
    <p:sldId id="277" r:id="rId158"/>
    <p:sldId id="278" r:id="rId159"/>
    <p:sldId id="279" r:id="rId160"/>
    <p:sldId id="280" r:id="rId161"/>
    <p:sldId id="281" r:id="rId162"/>
    <p:sldId id="516" r:id="rId163"/>
    <p:sldId id="517" r:id="rId164"/>
    <p:sldId id="282" r:id="rId165"/>
    <p:sldId id="283" r:id="rId166"/>
    <p:sldId id="284" r:id="rId167"/>
    <p:sldId id="285" r:id="rId168"/>
    <p:sldId id="286" r:id="rId169"/>
    <p:sldId id="287" r:id="rId170"/>
    <p:sldId id="288" r:id="rId171"/>
    <p:sldId id="289" r:id="rId172"/>
    <p:sldId id="290" r:id="rId173"/>
    <p:sldId id="523" r:id="rId174"/>
    <p:sldId id="518" r:id="rId175"/>
    <p:sldId id="524" r:id="rId176"/>
    <p:sldId id="525" r:id="rId177"/>
    <p:sldId id="526" r:id="rId178"/>
    <p:sldId id="527" r:id="rId179"/>
    <p:sldId id="528" r:id="rId180"/>
    <p:sldId id="529" r:id="rId181"/>
    <p:sldId id="530" r:id="rId182"/>
    <p:sldId id="531" r:id="rId183"/>
    <p:sldId id="291" r:id="rId184"/>
    <p:sldId id="292" r:id="rId185"/>
    <p:sldId id="293" r:id="rId186"/>
    <p:sldId id="461" r:id="rId187"/>
    <p:sldId id="462" r:id="rId188"/>
    <p:sldId id="463" r:id="rId189"/>
    <p:sldId id="464" r:id="rId190"/>
    <p:sldId id="465" r:id="rId191"/>
    <p:sldId id="466" r:id="rId192"/>
    <p:sldId id="467" r:id="rId193"/>
    <p:sldId id="468" r:id="rId194"/>
    <p:sldId id="302" r:id="rId195"/>
    <p:sldId id="469" r:id="rId196"/>
    <p:sldId id="470" r:id="rId197"/>
    <p:sldId id="305" r:id="rId198"/>
    <p:sldId id="471" r:id="rId199"/>
    <p:sldId id="472" r:id="rId200"/>
    <p:sldId id="473" r:id="rId201"/>
    <p:sldId id="474" r:id="rId202"/>
    <p:sldId id="475" r:id="rId203"/>
    <p:sldId id="476" r:id="rId204"/>
    <p:sldId id="477" r:id="rId205"/>
    <p:sldId id="478" r:id="rId206"/>
    <p:sldId id="479" r:id="rId207"/>
    <p:sldId id="315" r:id="rId208"/>
    <p:sldId id="480" r:id="rId209"/>
    <p:sldId id="481" r:id="rId210"/>
    <p:sldId id="482" r:id="rId211"/>
    <p:sldId id="483" r:id="rId212"/>
    <p:sldId id="484" r:id="rId213"/>
    <p:sldId id="500" r:id="rId214"/>
    <p:sldId id="501" r:id="rId215"/>
    <p:sldId id="502" r:id="rId216"/>
    <p:sldId id="504" r:id="rId217"/>
    <p:sldId id="505" r:id="rId218"/>
    <p:sldId id="506" r:id="rId219"/>
    <p:sldId id="507" r:id="rId220"/>
    <p:sldId id="508" r:id="rId221"/>
    <p:sldId id="509" r:id="rId222"/>
    <p:sldId id="510" r:id="rId223"/>
    <p:sldId id="485" r:id="rId224"/>
    <p:sldId id="322" r:id="rId225"/>
    <p:sldId id="275" r:id="rId226"/>
    <p:sldId id="503" r:id="rId227"/>
    <p:sldId id="271" r:id="rId228"/>
  </p:sldIdLst>
  <p:sldSz cx="12192000" cy="6858000"/>
  <p:notesSz cx="6858000" cy="9144000"/>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預設章節" id="{87C01B0B-1477-4730-9112-46D3F8DA7E87}">
          <p14:sldIdLst>
            <p14:sldId id="276"/>
          </p14:sldIdLst>
        </p14:section>
        <p14:section name="樞紐分析表" id="{04EF54A4-5FFE-425F-94EA-BC8195C1A3A7}">
          <p14:sldIdLst>
            <p14:sldId id="268"/>
          </p14:sldIdLst>
        </p14:section>
        <p14:section name="前提知識" id="{E910FE92-353E-469E-8E87-3173C95767C4}">
          <p14:sldIdLst>
            <p14:sldId id="257"/>
            <p14:sldId id="258"/>
            <p14:sldId id="259"/>
            <p14:sldId id="260"/>
            <p14:sldId id="261"/>
            <p14:sldId id="262"/>
            <p14:sldId id="263"/>
            <p14:sldId id="264"/>
            <p14:sldId id="265"/>
            <p14:sldId id="318"/>
            <p14:sldId id="319"/>
            <p14:sldId id="320"/>
          </p14:sldIdLst>
        </p14:section>
        <p14:section name="樞紐分析表" id="{4C9214F2-4CA2-4D36-80CD-82BFA8B76A2F}">
          <p14:sldIdLst>
            <p14:sldId id="266"/>
          </p14:sldIdLst>
        </p14:section>
        <p14:section name="基礎實務篇" id="{2E6866F3-0D60-4402-8D0A-2C1A9C73A974}">
          <p14:sldIdLst>
            <p14:sldId id="317"/>
            <p14:sldId id="321"/>
            <p14:sldId id="401"/>
            <p14:sldId id="267"/>
            <p14:sldId id="402"/>
            <p14:sldId id="323"/>
            <p14:sldId id="324"/>
            <p14:sldId id="294"/>
            <p14:sldId id="296"/>
            <p14:sldId id="295"/>
            <p14:sldId id="297"/>
            <p14:sldId id="298"/>
            <p14:sldId id="299"/>
            <p14:sldId id="300"/>
            <p14:sldId id="301"/>
            <p14:sldId id="325"/>
            <p14:sldId id="303"/>
            <p14:sldId id="326"/>
            <p14:sldId id="304"/>
            <p14:sldId id="403"/>
            <p14:sldId id="327"/>
            <p14:sldId id="404"/>
            <p14:sldId id="306"/>
            <p14:sldId id="328"/>
            <p14:sldId id="307"/>
            <p14:sldId id="308"/>
            <p14:sldId id="309"/>
            <p14:sldId id="310"/>
            <p14:sldId id="311"/>
            <p14:sldId id="312"/>
            <p14:sldId id="313"/>
            <p14:sldId id="314"/>
            <p14:sldId id="427"/>
            <p14:sldId id="428"/>
            <p14:sldId id="429"/>
            <p14:sldId id="432"/>
          </p14:sldIdLst>
        </p14:section>
        <p14:section name="進階與應用" id="{6BBFAE39-2BFB-4ED0-AD09-853B0CC08CE0}">
          <p14:sldIdLst>
            <p14:sldId id="316"/>
            <p14:sldId id="344"/>
            <p14:sldId id="345"/>
            <p14:sldId id="346"/>
            <p14:sldId id="362"/>
            <p14:sldId id="363"/>
            <p14:sldId id="364"/>
            <p14:sldId id="365"/>
            <p14:sldId id="366"/>
            <p14:sldId id="367"/>
          </p14:sldIdLst>
        </p14:section>
        <p14:section name="交叉分析篩選器" id="{A41D81E3-63C9-41C3-B940-E7A42AC5FF7B}">
          <p14:sldIdLst>
            <p14:sldId id="433"/>
            <p14:sldId id="347"/>
            <p14:sldId id="348"/>
            <p14:sldId id="349"/>
            <p14:sldId id="405"/>
            <p14:sldId id="406"/>
            <p14:sldId id="407"/>
            <p14:sldId id="408"/>
            <p14:sldId id="409"/>
            <p14:sldId id="410"/>
            <p14:sldId id="411"/>
            <p14:sldId id="415"/>
            <p14:sldId id="419"/>
            <p14:sldId id="416"/>
            <p14:sldId id="417"/>
            <p14:sldId id="418"/>
            <p14:sldId id="375"/>
            <p14:sldId id="350"/>
            <p14:sldId id="351"/>
            <p14:sldId id="352"/>
            <p14:sldId id="353"/>
            <p14:sldId id="356"/>
            <p14:sldId id="357"/>
          </p14:sldIdLst>
        </p14:section>
        <p14:section name="挿入時間表" id="{0F08222A-4DC8-4CCA-A834-9151990CE38F}">
          <p14:sldIdLst>
            <p14:sldId id="421"/>
            <p14:sldId id="422"/>
            <p14:sldId id="423"/>
            <p14:sldId id="424"/>
            <p14:sldId id="425"/>
            <p14:sldId id="426"/>
            <p14:sldId id="376"/>
            <p14:sldId id="400"/>
            <p14:sldId id="368"/>
            <p14:sldId id="435"/>
            <p14:sldId id="434"/>
            <p14:sldId id="430"/>
            <p14:sldId id="431"/>
          </p14:sldIdLst>
        </p14:section>
        <p14:section name="大數據 PowerBI" id="{F59F235D-CF70-46BF-A8BC-5A59AFBA43CE}">
          <p14:sldIdLst>
            <p14:sldId id="532"/>
            <p14:sldId id="487"/>
            <p14:sldId id="488"/>
            <p14:sldId id="533"/>
            <p14:sldId id="489"/>
            <p14:sldId id="534"/>
            <p14:sldId id="436"/>
            <p14:sldId id="496"/>
            <p14:sldId id="522"/>
            <p14:sldId id="521"/>
            <p14:sldId id="495"/>
            <p14:sldId id="494"/>
            <p14:sldId id="492"/>
            <p14:sldId id="490"/>
            <p14:sldId id="491"/>
            <p14:sldId id="493"/>
            <p14:sldId id="497"/>
            <p14:sldId id="498"/>
            <p14:sldId id="269"/>
            <p14:sldId id="499"/>
            <p14:sldId id="535"/>
            <p14:sldId id="270"/>
          </p14:sldIdLst>
        </p14:section>
        <p14:section name="Power View" id="{964601F5-6C29-424D-84F1-C902BD201C7C}">
          <p14:sldIdLst>
            <p14:sldId id="486"/>
            <p14:sldId id="437"/>
            <p14:sldId id="438"/>
            <p14:sldId id="439"/>
            <p14:sldId id="440"/>
            <p14:sldId id="329"/>
            <p14:sldId id="331"/>
            <p14:sldId id="332"/>
            <p14:sldId id="330"/>
            <p14:sldId id="536"/>
            <p14:sldId id="537"/>
            <p14:sldId id="511"/>
          </p14:sldIdLst>
        </p14:section>
        <p14:section name="Power Query" id="{B1B7424B-9610-49D9-AA76-564ADD471C3F}">
          <p14:sldIdLst>
            <p14:sldId id="441"/>
            <p14:sldId id="442"/>
            <p14:sldId id="443"/>
            <p14:sldId id="444"/>
            <p14:sldId id="445"/>
            <p14:sldId id="446"/>
            <p14:sldId id="447"/>
            <p14:sldId id="448"/>
            <p14:sldId id="449"/>
            <p14:sldId id="512"/>
            <p14:sldId id="513"/>
            <p14:sldId id="450"/>
            <p14:sldId id="451"/>
            <p14:sldId id="538"/>
            <p14:sldId id="452"/>
            <p14:sldId id="453"/>
            <p14:sldId id="514"/>
            <p14:sldId id="454"/>
            <p14:sldId id="455"/>
            <p14:sldId id="515"/>
            <p14:sldId id="456"/>
            <p14:sldId id="457"/>
            <p14:sldId id="458"/>
            <p14:sldId id="459"/>
            <p14:sldId id="460"/>
            <p14:sldId id="277"/>
            <p14:sldId id="278"/>
            <p14:sldId id="279"/>
            <p14:sldId id="280"/>
            <p14:sldId id="281"/>
            <p14:sldId id="516"/>
            <p14:sldId id="517"/>
            <p14:sldId id="282"/>
            <p14:sldId id="283"/>
            <p14:sldId id="284"/>
            <p14:sldId id="285"/>
            <p14:sldId id="286"/>
            <p14:sldId id="287"/>
            <p14:sldId id="288"/>
            <p14:sldId id="289"/>
            <p14:sldId id="290"/>
            <p14:sldId id="523"/>
            <p14:sldId id="518"/>
          </p14:sldIdLst>
        </p14:section>
        <p14:section name="在 Microsoft Query 中建立參數查詢" id="{1422C971-5EAB-44F9-8F6E-A354AEDA7503}">
          <p14:sldIdLst>
            <p14:sldId id="524"/>
            <p14:sldId id="525"/>
            <p14:sldId id="526"/>
            <p14:sldId id="527"/>
            <p14:sldId id="528"/>
            <p14:sldId id="529"/>
            <p14:sldId id="530"/>
            <p14:sldId id="531"/>
          </p14:sldIdLst>
        </p14:section>
        <p14:section name="Power Pivot" id="{814EE229-5F61-42FC-B555-CDE3CA879B97}">
          <p14:sldIdLst>
            <p14:sldId id="291"/>
            <p14:sldId id="292"/>
            <p14:sldId id="293"/>
            <p14:sldId id="461"/>
            <p14:sldId id="462"/>
            <p14:sldId id="463"/>
            <p14:sldId id="464"/>
            <p14:sldId id="465"/>
            <p14:sldId id="466"/>
            <p14:sldId id="467"/>
            <p14:sldId id="468"/>
            <p14:sldId id="302"/>
            <p14:sldId id="469"/>
            <p14:sldId id="470"/>
            <p14:sldId id="305"/>
            <p14:sldId id="471"/>
            <p14:sldId id="472"/>
            <p14:sldId id="473"/>
            <p14:sldId id="474"/>
            <p14:sldId id="475"/>
            <p14:sldId id="476"/>
            <p14:sldId id="477"/>
            <p14:sldId id="478"/>
            <p14:sldId id="479"/>
            <p14:sldId id="315"/>
            <p14:sldId id="480"/>
            <p14:sldId id="481"/>
            <p14:sldId id="482"/>
            <p14:sldId id="483"/>
            <p14:sldId id="484"/>
          </p14:sldIdLst>
        </p14:section>
        <p14:section name="DAX" id="{1DF34C4E-51E9-4C79-AAC3-096C7540E7DD}">
          <p14:sldIdLst>
            <p14:sldId id="500"/>
            <p14:sldId id="501"/>
            <p14:sldId id="502"/>
            <p14:sldId id="504"/>
            <p14:sldId id="505"/>
            <p14:sldId id="506"/>
            <p14:sldId id="507"/>
            <p14:sldId id="508"/>
            <p14:sldId id="509"/>
            <p14:sldId id="510"/>
            <p14:sldId id="485"/>
            <p14:sldId id="322"/>
            <p14:sldId id="275"/>
          </p14:sldIdLst>
        </p14:section>
        <p14:section name="補充" id="{00DB8E2B-139E-4B3F-AE0D-286C4D1C02AC}">
          <p14:sldIdLst>
            <p14:sldId id="503"/>
            <p14:sldId id="27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蘇孟緯" initials="a" lastIdx="1" clrIdx="0"/>
  <p:cmAuthor id="2" name="蘇孟緯" initials="蘇孟緯" lastIdx="10" clrIdx="1">
    <p:extLst>
      <p:ext uri="{19B8F6BF-5375-455C-9EA6-DF929625EA0E}">
        <p15:presenceInfo xmlns:p15="http://schemas.microsoft.com/office/powerpoint/2012/main" userId="fd955c4d3da29d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46" autoAdjust="0"/>
    <p:restoredTop sz="81321" autoAdjust="0"/>
  </p:normalViewPr>
  <p:slideViewPr>
    <p:cSldViewPr snapToGrid="0">
      <p:cViewPr varScale="1">
        <p:scale>
          <a:sx n="54" d="100"/>
          <a:sy n="54" d="100"/>
        </p:scale>
        <p:origin x="85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commentAuthors" Target="commentAuthor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6-09-16T15:24:11.339" idx="1">
    <p:pos x="1872" y="384"/>
    <p:text>自行錄製操作畫面</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7-30T14:20:11.577" idx="8">
    <p:pos x="10" y="10"/>
    <p:text>使用網頁左下角的[下載PDF]文件-PowerBI是什麼，在P69,開啟6 參加訓練下方的連結Microsoft Learn for Power BI，選擇"透過 Power BI 建立及使用分析報表"，測試互動的視覺化圖表</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8-01T17:34:53.979" idx="9">
    <p:pos x="2587" y="283"/>
    <p:text>使用Access開啟北風資料庫，調整資料表間的關聯</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8-01T17:52:17.573" idx="10">
    <p:pos x="2325" y="283"/>
    <p:text>請同學判斷由哪一個查詢來複製/貼上</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8-04T19:02:19.975" idx="6">
    <p:pos x="2792" y="3290"/>
    <p:text>4.驗證其中一個資料表內的欄具備唯一資料值，沒有重複。 Excel 只能在欄包含唯一值的情形下建立關聯。</p:text>
    <p:extLst>
      <p:ext uri="{C676402C-5697-4E1C-873F-D02D1690AC5C}">
        <p15:threadingInfo xmlns:p15="http://schemas.microsoft.com/office/powerpoint/2012/main" timeZoneBias="-480"/>
      </p:ext>
    </p:extLst>
  </p:cm>
  <p:cm authorId="2" dt="2021-08-04T19:02:36.311" idx="7">
    <p:pos x="2792" y="3426"/>
    <p:text>例如，若要建立客戶銷售資料與時間智慧之間的關聯，這兩個資料表必須包含相同格式的日期 (例如1/1/2012)，而且至少有一個資料表 (時間智慧) 中列出的日期只在資料欄中出現一次。</p:text>
    <p:extLst>
      <p:ext uri="{C676402C-5697-4E1C-873F-D02D1690AC5C}">
        <p15:threadingInfo xmlns:p15="http://schemas.microsoft.com/office/powerpoint/2012/main" timeZoneBias="-480">
          <p15:parentCm authorId="2" idx="6"/>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07-18T11:48:59.174" idx="2">
    <p:pos x="6515" y="533"/>
    <p:text>參考比較 Student Data Model - Complete.xlsx</p:text>
    <p:extLst>
      <p:ext uri="{C676402C-5697-4E1C-873F-D02D1690AC5C}">
        <p15:threadingInfo xmlns:p15="http://schemas.microsoft.com/office/powerpoint/2012/main" timeZoneBias="-480"/>
      </p:ext>
    </p:extLst>
  </p:cm>
</p:cmLst>
</file>

<file path=ppt/diagrams/_rels/data8.xml.rels><?xml version="1.0" encoding="UTF-8" standalone="yes"?>
<Relationships xmlns="http://schemas.openxmlformats.org/package/2006/relationships"><Relationship Id="rId1" Type="http://schemas.openxmlformats.org/officeDocument/2006/relationships/hyperlink" Target="https://technet.microsoft.com/zh-tw/library/gg413497(v=sql.105).aspx" TargetMode="External"/></Relationships>
</file>

<file path=ppt/diagrams/_rels/drawing8.xml.rels><?xml version="1.0" encoding="UTF-8" standalone="yes"?>
<Relationships xmlns="http://schemas.openxmlformats.org/package/2006/relationships"><Relationship Id="rId1" Type="http://schemas.openxmlformats.org/officeDocument/2006/relationships/hyperlink" Target="https://technet.microsoft.com/zh-tw/library/gg413497(v=sql.105).aspx"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2215D-E448-4C1E-BFFC-AEE2F6AFD03F}" type="doc">
      <dgm:prSet loTypeId="urn:microsoft.com/office/officeart/2005/8/layout/hProcess9" loCatId="process" qsTypeId="urn:microsoft.com/office/officeart/2005/8/quickstyle/simple3" qsCatId="simple" csTypeId="urn:microsoft.com/office/officeart/2005/8/colors/colorful1" csCatId="colorful"/>
      <dgm:spPr/>
      <dgm:t>
        <a:bodyPr/>
        <a:lstStyle/>
        <a:p>
          <a:endParaRPr lang="zh-TW" altLang="en-US"/>
        </a:p>
      </dgm:t>
    </dgm:pt>
    <dgm:pt modelId="{1E57E695-73C7-4D46-B855-9E41CEEFBF6A}">
      <dgm:prSet custT="1"/>
      <dgm:spPr/>
      <dgm:t>
        <a:bodyPr/>
        <a:lstStyle/>
        <a:p>
          <a:pPr rtl="0"/>
          <a:r>
            <a:rPr lang="zh-TW" altLang="en-US" sz="2400" b="1" dirty="0">
              <a:latin typeface="+mj-ea"/>
              <a:ea typeface="+mj-ea"/>
            </a:rPr>
            <a:t>資料清單的應用</a:t>
          </a:r>
          <a:endParaRPr lang="zh-TW" altLang="en-US" sz="2400" dirty="0">
            <a:latin typeface="+mj-ea"/>
            <a:ea typeface="+mj-ea"/>
          </a:endParaRPr>
        </a:p>
      </dgm:t>
    </dgm:pt>
    <dgm:pt modelId="{ABD9B03A-5B71-4AF3-84E5-EECCCA4D04C3}" type="parTrans" cxnId="{D25D1157-1829-44B9-B941-580420D195B4}">
      <dgm:prSet/>
      <dgm:spPr/>
      <dgm:t>
        <a:bodyPr/>
        <a:lstStyle/>
        <a:p>
          <a:endParaRPr lang="zh-TW" altLang="en-US" sz="2400">
            <a:latin typeface="+mj-ea"/>
            <a:ea typeface="+mj-ea"/>
          </a:endParaRPr>
        </a:p>
      </dgm:t>
    </dgm:pt>
    <dgm:pt modelId="{5821FD2C-41F0-4801-884B-4B76097CCCEC}" type="sibTrans" cxnId="{D25D1157-1829-44B9-B941-580420D195B4}">
      <dgm:prSet/>
      <dgm:spPr/>
      <dgm:t>
        <a:bodyPr/>
        <a:lstStyle/>
        <a:p>
          <a:endParaRPr lang="zh-TW" altLang="en-US" sz="2400">
            <a:latin typeface="+mj-ea"/>
            <a:ea typeface="+mj-ea"/>
          </a:endParaRPr>
        </a:p>
      </dgm:t>
    </dgm:pt>
    <dgm:pt modelId="{78463F0C-38B8-4F7B-A299-1EAD6A79E2FD}">
      <dgm:prSet custT="1"/>
      <dgm:spPr/>
      <dgm:t>
        <a:bodyPr/>
        <a:lstStyle/>
        <a:p>
          <a:pPr rtl="0"/>
          <a:r>
            <a:rPr lang="zh-TW" altLang="en-US" sz="2400" b="1" dirty="0">
              <a:latin typeface="+mj-ea"/>
              <a:ea typeface="+mj-ea"/>
            </a:rPr>
            <a:t>格式化條件應用</a:t>
          </a:r>
          <a:endParaRPr lang="zh-TW" altLang="en-US" sz="2400" dirty="0">
            <a:latin typeface="+mj-ea"/>
            <a:ea typeface="+mj-ea"/>
          </a:endParaRPr>
        </a:p>
      </dgm:t>
    </dgm:pt>
    <dgm:pt modelId="{66AA9E2F-71AC-4EF5-AFA0-76614B921330}" type="parTrans" cxnId="{6BC8D59E-2E92-4ED9-B106-F96864817F3A}">
      <dgm:prSet/>
      <dgm:spPr/>
      <dgm:t>
        <a:bodyPr/>
        <a:lstStyle/>
        <a:p>
          <a:endParaRPr lang="zh-TW" altLang="en-US" sz="2400">
            <a:latin typeface="+mj-ea"/>
            <a:ea typeface="+mj-ea"/>
          </a:endParaRPr>
        </a:p>
      </dgm:t>
    </dgm:pt>
    <dgm:pt modelId="{A99A5665-690E-4AF5-BE28-DFCB26A1B6AA}" type="sibTrans" cxnId="{6BC8D59E-2E92-4ED9-B106-F96864817F3A}">
      <dgm:prSet/>
      <dgm:spPr/>
      <dgm:t>
        <a:bodyPr/>
        <a:lstStyle/>
        <a:p>
          <a:endParaRPr lang="zh-TW" altLang="en-US" sz="2400">
            <a:latin typeface="+mj-ea"/>
            <a:ea typeface="+mj-ea"/>
          </a:endParaRPr>
        </a:p>
      </dgm:t>
    </dgm:pt>
    <dgm:pt modelId="{CD89237C-9326-4862-AB2B-63C70DD82FAB}" type="pres">
      <dgm:prSet presAssocID="{E4F2215D-E448-4C1E-BFFC-AEE2F6AFD03F}" presName="CompostProcess" presStyleCnt="0">
        <dgm:presLayoutVars>
          <dgm:dir/>
          <dgm:resizeHandles val="exact"/>
        </dgm:presLayoutVars>
      </dgm:prSet>
      <dgm:spPr/>
    </dgm:pt>
    <dgm:pt modelId="{782D81B4-E168-4DF3-B020-54E7072C1308}" type="pres">
      <dgm:prSet presAssocID="{E4F2215D-E448-4C1E-BFFC-AEE2F6AFD03F}" presName="arrow" presStyleLbl="bgShp" presStyleIdx="0" presStyleCnt="1"/>
      <dgm:spPr/>
    </dgm:pt>
    <dgm:pt modelId="{F477E1E6-6173-412C-8C7E-A860BDE7C215}" type="pres">
      <dgm:prSet presAssocID="{E4F2215D-E448-4C1E-BFFC-AEE2F6AFD03F}" presName="linearProcess" presStyleCnt="0"/>
      <dgm:spPr/>
    </dgm:pt>
    <dgm:pt modelId="{C43855F0-B94F-4EA8-B06F-B38413679E56}" type="pres">
      <dgm:prSet presAssocID="{1E57E695-73C7-4D46-B855-9E41CEEFBF6A}" presName="textNode" presStyleLbl="node1" presStyleIdx="0" presStyleCnt="2">
        <dgm:presLayoutVars>
          <dgm:bulletEnabled val="1"/>
        </dgm:presLayoutVars>
      </dgm:prSet>
      <dgm:spPr/>
    </dgm:pt>
    <dgm:pt modelId="{68A00898-8276-42D2-BC9E-8F3E24FD4463}" type="pres">
      <dgm:prSet presAssocID="{5821FD2C-41F0-4801-884B-4B76097CCCEC}" presName="sibTrans" presStyleCnt="0"/>
      <dgm:spPr/>
    </dgm:pt>
    <dgm:pt modelId="{EC8FBE1C-E3E2-4FA7-8D25-204FD9078B46}" type="pres">
      <dgm:prSet presAssocID="{78463F0C-38B8-4F7B-A299-1EAD6A79E2FD}" presName="textNode" presStyleLbl="node1" presStyleIdx="1" presStyleCnt="2">
        <dgm:presLayoutVars>
          <dgm:bulletEnabled val="1"/>
        </dgm:presLayoutVars>
      </dgm:prSet>
      <dgm:spPr/>
    </dgm:pt>
  </dgm:ptLst>
  <dgm:cxnLst>
    <dgm:cxn modelId="{B04B091E-23DE-4F47-8A6B-B9D24EA035B3}" type="presOf" srcId="{1E57E695-73C7-4D46-B855-9E41CEEFBF6A}" destId="{C43855F0-B94F-4EA8-B06F-B38413679E56}" srcOrd="0" destOrd="0" presId="urn:microsoft.com/office/officeart/2005/8/layout/hProcess9"/>
    <dgm:cxn modelId="{6A623064-1C9E-4FB9-8D80-FE3BD9E323CB}" type="presOf" srcId="{E4F2215D-E448-4C1E-BFFC-AEE2F6AFD03F}" destId="{CD89237C-9326-4862-AB2B-63C70DD82FAB}" srcOrd="0" destOrd="0" presId="urn:microsoft.com/office/officeart/2005/8/layout/hProcess9"/>
    <dgm:cxn modelId="{D25D1157-1829-44B9-B941-580420D195B4}" srcId="{E4F2215D-E448-4C1E-BFFC-AEE2F6AFD03F}" destId="{1E57E695-73C7-4D46-B855-9E41CEEFBF6A}" srcOrd="0" destOrd="0" parTransId="{ABD9B03A-5B71-4AF3-84E5-EECCCA4D04C3}" sibTransId="{5821FD2C-41F0-4801-884B-4B76097CCCEC}"/>
    <dgm:cxn modelId="{6BC8D59E-2E92-4ED9-B106-F96864817F3A}" srcId="{E4F2215D-E448-4C1E-BFFC-AEE2F6AFD03F}" destId="{78463F0C-38B8-4F7B-A299-1EAD6A79E2FD}" srcOrd="1" destOrd="0" parTransId="{66AA9E2F-71AC-4EF5-AFA0-76614B921330}" sibTransId="{A99A5665-690E-4AF5-BE28-DFCB26A1B6AA}"/>
    <dgm:cxn modelId="{F9BE7DD3-3BC5-409C-919D-69732A06D3D6}" type="presOf" srcId="{78463F0C-38B8-4F7B-A299-1EAD6A79E2FD}" destId="{EC8FBE1C-E3E2-4FA7-8D25-204FD9078B46}" srcOrd="0" destOrd="0" presId="urn:microsoft.com/office/officeart/2005/8/layout/hProcess9"/>
    <dgm:cxn modelId="{CCB726EC-D7FC-40B9-9BFB-98BDD5DBCE1A}" type="presParOf" srcId="{CD89237C-9326-4862-AB2B-63C70DD82FAB}" destId="{782D81B4-E168-4DF3-B020-54E7072C1308}" srcOrd="0" destOrd="0" presId="urn:microsoft.com/office/officeart/2005/8/layout/hProcess9"/>
    <dgm:cxn modelId="{8384C561-CF13-4A2B-9828-19B035A7FECA}" type="presParOf" srcId="{CD89237C-9326-4862-AB2B-63C70DD82FAB}" destId="{F477E1E6-6173-412C-8C7E-A860BDE7C215}" srcOrd="1" destOrd="0" presId="urn:microsoft.com/office/officeart/2005/8/layout/hProcess9"/>
    <dgm:cxn modelId="{FF3CC454-8197-474B-A76F-77B99C4A2410}" type="presParOf" srcId="{F477E1E6-6173-412C-8C7E-A860BDE7C215}" destId="{C43855F0-B94F-4EA8-B06F-B38413679E56}" srcOrd="0" destOrd="0" presId="urn:microsoft.com/office/officeart/2005/8/layout/hProcess9"/>
    <dgm:cxn modelId="{F7396287-C3AB-49A4-80D5-E5159AA948C0}" type="presParOf" srcId="{F477E1E6-6173-412C-8C7E-A860BDE7C215}" destId="{68A00898-8276-42D2-BC9E-8F3E24FD4463}" srcOrd="1" destOrd="0" presId="urn:microsoft.com/office/officeart/2005/8/layout/hProcess9"/>
    <dgm:cxn modelId="{FA4D1D89-483B-44F5-8945-7E90B4024BA7}" type="presParOf" srcId="{F477E1E6-6173-412C-8C7E-A860BDE7C215}" destId="{EC8FBE1C-E3E2-4FA7-8D25-204FD9078B46}"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D137C7-5C10-4B7A-B670-A5349CD09D45}" type="doc">
      <dgm:prSet loTypeId="urn:microsoft.com/office/officeart/2009/layout/ReverseList" loCatId="relationship" qsTypeId="urn:microsoft.com/office/officeart/2005/8/quickstyle/simple5" qsCatId="simple" csTypeId="urn:microsoft.com/office/officeart/2005/8/colors/accent1_2" csCatId="accent1" phldr="1"/>
      <dgm:spPr/>
      <dgm:t>
        <a:bodyPr/>
        <a:lstStyle/>
        <a:p>
          <a:endParaRPr lang="zh-TW" altLang="en-US"/>
        </a:p>
      </dgm:t>
    </dgm:pt>
    <dgm:pt modelId="{BC673BA3-366E-426C-BA39-009582D898BF}">
      <dgm:prSet custT="1"/>
      <dgm:spPr/>
      <dgm:t>
        <a:bodyPr/>
        <a:lstStyle/>
        <a:p>
          <a:pPr marL="0" algn="l" rtl="0">
            <a:buNone/>
          </a:pPr>
          <a:r>
            <a:rPr lang="zh-TW" altLang="en-US" sz="2400" dirty="0">
              <a:latin typeface="微軟正黑體" panose="020B0604030504040204" pitchFamily="34" charset="-120"/>
              <a:ea typeface="微軟正黑體" panose="020B0604030504040204" pitchFamily="34" charset="-120"/>
            </a:rPr>
            <a:t>定義</a:t>
          </a:r>
        </a:p>
      </dgm:t>
    </dgm:pt>
    <dgm:pt modelId="{2E36CB3E-6722-43D2-ABD6-F67CCD1C7DCD}" type="parTrans" cxnId="{8E2FE6E7-C709-4B72-B1B8-1836FD7D30CE}">
      <dgm:prSet/>
      <dgm:spPr/>
      <dgm:t>
        <a:bodyPr/>
        <a:lstStyle/>
        <a:p>
          <a:endParaRPr lang="zh-TW" altLang="en-US"/>
        </a:p>
      </dgm:t>
    </dgm:pt>
    <dgm:pt modelId="{3E7A9F2C-7477-44FA-9A3E-6C5AAE056679}" type="sibTrans" cxnId="{8E2FE6E7-C709-4B72-B1B8-1836FD7D30CE}">
      <dgm:prSet/>
      <dgm:spPr/>
      <dgm:t>
        <a:bodyPr/>
        <a:lstStyle/>
        <a:p>
          <a:endParaRPr lang="zh-TW" altLang="en-US"/>
        </a:p>
      </dgm:t>
    </dgm:pt>
    <dgm:pt modelId="{132E0331-F0C9-4606-9C05-C074FC99A191}">
      <dgm:prSet custT="1"/>
      <dgm:spPr/>
      <dgm:t>
        <a:bodyPr/>
        <a:lstStyle/>
        <a:p>
          <a:pPr marL="0" indent="0" algn="just" rtl="0">
            <a:buNone/>
          </a:pPr>
          <a:r>
            <a:rPr lang="zh-TW" sz="1800" dirty="0">
              <a:latin typeface="微軟正黑體" panose="020B0604030504040204" pitchFamily="34" charset="-120"/>
              <a:ea typeface="微軟正黑體" panose="020B0604030504040204" pitchFamily="34" charset="-120"/>
            </a:rPr>
            <a:t>工作表中任何連續且獨立</a:t>
          </a:r>
          <a:r>
            <a:rPr lang="en-US" sz="1800" dirty="0">
              <a:latin typeface="微軟正黑體" panose="020B0604030504040204" pitchFamily="34" charset="-120"/>
              <a:ea typeface="微軟正黑體" panose="020B0604030504040204" pitchFamily="34" charset="-120"/>
            </a:rPr>
            <a:t>(</a:t>
          </a:r>
          <a:r>
            <a:rPr lang="zh-TW" sz="1800" dirty="0">
              <a:latin typeface="微軟正黑體" panose="020B0604030504040204" pitchFamily="34" charset="-120"/>
              <a:ea typeface="微軟正黑體" panose="020B0604030504040204" pitchFamily="34" charset="-120"/>
            </a:rPr>
            <a:t>不和其他資料相鄰</a:t>
          </a:r>
          <a:r>
            <a:rPr lang="en-US" sz="1800" dirty="0">
              <a:latin typeface="微軟正黑體" panose="020B0604030504040204" pitchFamily="34" charset="-120"/>
              <a:ea typeface="微軟正黑體" panose="020B0604030504040204" pitchFamily="34" charset="-120"/>
            </a:rPr>
            <a:t>)</a:t>
          </a:r>
          <a:r>
            <a:rPr lang="zh-TW" sz="1800" dirty="0">
              <a:latin typeface="微軟正黑體" panose="020B0604030504040204" pitchFamily="34" charset="-120"/>
              <a:ea typeface="微軟正黑體" panose="020B0604030504040204" pitchFamily="34" charset="-120"/>
            </a:rPr>
            <a:t>的資料範圍</a:t>
          </a:r>
        </a:p>
      </dgm:t>
    </dgm:pt>
    <dgm:pt modelId="{19027249-651A-4A73-9144-3591A4B2ECC8}" type="parTrans" cxnId="{265687DC-070E-43FE-95DD-D07EE8D314AF}">
      <dgm:prSet/>
      <dgm:spPr/>
      <dgm:t>
        <a:bodyPr/>
        <a:lstStyle/>
        <a:p>
          <a:endParaRPr lang="zh-TW" altLang="en-US"/>
        </a:p>
      </dgm:t>
    </dgm:pt>
    <dgm:pt modelId="{38D6ED45-63CE-48C5-B5C9-DC9E9D96ECB7}" type="sibTrans" cxnId="{265687DC-070E-43FE-95DD-D07EE8D314AF}">
      <dgm:prSet/>
      <dgm:spPr/>
      <dgm:t>
        <a:bodyPr/>
        <a:lstStyle/>
        <a:p>
          <a:endParaRPr lang="zh-TW" altLang="en-US"/>
        </a:p>
      </dgm:t>
    </dgm:pt>
    <dgm:pt modelId="{41E1CB90-8A70-449C-B9EA-8B3ABDAA4268}">
      <dgm:prSet custT="1"/>
      <dgm:spPr/>
      <dgm:t>
        <a:bodyPr/>
        <a:lstStyle/>
        <a:p>
          <a:pPr rtl="0"/>
          <a:r>
            <a:rPr lang="zh-TW" altLang="en-US" sz="2400">
              <a:latin typeface="微軟正黑體" panose="020B0604030504040204" pitchFamily="34" charset="-120"/>
              <a:ea typeface="微軟正黑體" panose="020B0604030504040204" pitchFamily="34" charset="-120"/>
            </a:rPr>
            <a:t>資料維護</a:t>
          </a:r>
          <a:endParaRPr lang="zh-TW" altLang="en-US" sz="2400" dirty="0">
            <a:latin typeface="微軟正黑體" panose="020B0604030504040204" pitchFamily="34" charset="-120"/>
            <a:ea typeface="微軟正黑體" panose="020B0604030504040204" pitchFamily="34" charset="-120"/>
          </a:endParaRPr>
        </a:p>
      </dgm:t>
    </dgm:pt>
    <dgm:pt modelId="{F58BBE78-6E67-4264-892C-AA4B33F49D7B}" type="parTrans" cxnId="{4F9ADEE9-E71A-48D1-8F3B-68B4ABA86751}">
      <dgm:prSet/>
      <dgm:spPr/>
      <dgm:t>
        <a:bodyPr/>
        <a:lstStyle/>
        <a:p>
          <a:endParaRPr lang="zh-TW" altLang="en-US"/>
        </a:p>
      </dgm:t>
    </dgm:pt>
    <dgm:pt modelId="{7B97AF0E-4C57-46AB-A347-38BD495C2CC8}" type="sibTrans" cxnId="{4F9ADEE9-E71A-48D1-8F3B-68B4ABA86751}">
      <dgm:prSet/>
      <dgm:spPr/>
      <dgm:t>
        <a:bodyPr/>
        <a:lstStyle/>
        <a:p>
          <a:endParaRPr lang="zh-TW" altLang="en-US"/>
        </a:p>
      </dgm:t>
    </dgm:pt>
    <dgm:pt modelId="{1F95939C-D3B9-47BE-95E9-D5E96D01E390}">
      <dgm:prSet custT="1"/>
      <dgm:spPr/>
      <dgm:t>
        <a:bodyPr/>
        <a:lstStyle/>
        <a:p>
          <a:pPr rtl="0"/>
          <a:r>
            <a:rPr lang="zh-TW" altLang="en-US" sz="1800" dirty="0">
              <a:latin typeface="微軟正黑體" panose="020B0604030504040204" pitchFamily="34" charset="-120"/>
              <a:ea typeface="微軟正黑體" panose="020B0604030504040204" pitchFamily="34" charset="-120"/>
            </a:rPr>
            <a:t>排序</a:t>
          </a:r>
        </a:p>
      </dgm:t>
    </dgm:pt>
    <dgm:pt modelId="{C0EF5407-8DCE-4771-B77B-567A322DB119}" type="parTrans" cxnId="{6D01FAED-3EEA-479B-8956-5FC9F3D60BC1}">
      <dgm:prSet/>
      <dgm:spPr/>
      <dgm:t>
        <a:bodyPr/>
        <a:lstStyle/>
        <a:p>
          <a:endParaRPr lang="zh-TW" altLang="en-US"/>
        </a:p>
      </dgm:t>
    </dgm:pt>
    <dgm:pt modelId="{3D3DB927-675C-402F-AD83-B0628D3918C2}" type="sibTrans" cxnId="{6D01FAED-3EEA-479B-8956-5FC9F3D60BC1}">
      <dgm:prSet/>
      <dgm:spPr/>
      <dgm:t>
        <a:bodyPr/>
        <a:lstStyle/>
        <a:p>
          <a:endParaRPr lang="zh-TW" altLang="en-US"/>
        </a:p>
      </dgm:t>
    </dgm:pt>
    <dgm:pt modelId="{FE0B7190-4689-4154-A65C-B03CFF675042}">
      <dgm:prSet custT="1"/>
      <dgm:spPr/>
      <dgm:t>
        <a:bodyPr/>
        <a:lstStyle/>
        <a:p>
          <a:pPr rtl="0"/>
          <a:r>
            <a:rPr lang="zh-TW" altLang="en-US" sz="1800" dirty="0">
              <a:latin typeface="微軟正黑體" panose="020B0604030504040204" pitchFamily="34" charset="-120"/>
              <a:ea typeface="微軟正黑體" panose="020B0604030504040204" pitchFamily="34" charset="-120"/>
            </a:rPr>
            <a:t>篩選</a:t>
          </a:r>
        </a:p>
      </dgm:t>
    </dgm:pt>
    <dgm:pt modelId="{AC31B867-6188-407F-BA23-274C6E660698}" type="parTrans" cxnId="{1AF2E062-D6AE-4CEF-A4AD-19719F1B7B27}">
      <dgm:prSet/>
      <dgm:spPr/>
      <dgm:t>
        <a:bodyPr/>
        <a:lstStyle/>
        <a:p>
          <a:endParaRPr lang="zh-TW" altLang="en-US"/>
        </a:p>
      </dgm:t>
    </dgm:pt>
    <dgm:pt modelId="{91352A53-F9C1-4E1A-8C02-18000123B9BB}" type="sibTrans" cxnId="{1AF2E062-D6AE-4CEF-A4AD-19719F1B7B27}">
      <dgm:prSet/>
      <dgm:spPr/>
      <dgm:t>
        <a:bodyPr/>
        <a:lstStyle/>
        <a:p>
          <a:endParaRPr lang="zh-TW" altLang="en-US"/>
        </a:p>
      </dgm:t>
    </dgm:pt>
    <dgm:pt modelId="{F98E8CD3-3502-4562-8463-D4A619F0F641}">
      <dgm:prSet custT="1"/>
      <dgm:spPr/>
      <dgm:t>
        <a:bodyPr/>
        <a:lstStyle/>
        <a:p>
          <a:pPr rtl="0"/>
          <a:r>
            <a:rPr lang="zh-TW" altLang="en-US" sz="1800" dirty="0">
              <a:latin typeface="微軟正黑體" panose="020B0604030504040204" pitchFamily="34" charset="-120"/>
              <a:ea typeface="微軟正黑體" panose="020B0604030504040204" pitchFamily="34" charset="-120"/>
            </a:rPr>
            <a:t>小計</a:t>
          </a:r>
          <a:endParaRPr lang="zh-TW" altLang="en-US" sz="1400" dirty="0">
            <a:latin typeface="微軟正黑體" panose="020B0604030504040204" pitchFamily="34" charset="-120"/>
            <a:ea typeface="微軟正黑體" panose="020B0604030504040204" pitchFamily="34" charset="-120"/>
          </a:endParaRPr>
        </a:p>
      </dgm:t>
    </dgm:pt>
    <dgm:pt modelId="{D55E2DA7-1CC8-4D79-97C9-9AFE3595E39D}" type="parTrans" cxnId="{4320EB43-E521-4BA9-ABEF-5F3D5B9F1175}">
      <dgm:prSet/>
      <dgm:spPr/>
      <dgm:t>
        <a:bodyPr/>
        <a:lstStyle/>
        <a:p>
          <a:endParaRPr lang="zh-TW" altLang="en-US"/>
        </a:p>
      </dgm:t>
    </dgm:pt>
    <dgm:pt modelId="{A7A5612D-4DE9-4F6C-B019-353A8BFBFAB8}" type="sibTrans" cxnId="{4320EB43-E521-4BA9-ABEF-5F3D5B9F1175}">
      <dgm:prSet/>
      <dgm:spPr/>
      <dgm:t>
        <a:bodyPr/>
        <a:lstStyle/>
        <a:p>
          <a:endParaRPr lang="zh-TW" altLang="en-US"/>
        </a:p>
      </dgm:t>
    </dgm:pt>
    <dgm:pt modelId="{EF2B1F02-EA52-4D2B-86C1-3F4A0FC91CDF}" type="pres">
      <dgm:prSet presAssocID="{82D137C7-5C10-4B7A-B670-A5349CD09D45}" presName="Name0" presStyleCnt="0">
        <dgm:presLayoutVars>
          <dgm:chMax val="2"/>
          <dgm:chPref val="2"/>
          <dgm:animLvl val="lvl"/>
        </dgm:presLayoutVars>
      </dgm:prSet>
      <dgm:spPr/>
    </dgm:pt>
    <dgm:pt modelId="{2C937976-D358-476A-B4BD-7CB445D4743B}" type="pres">
      <dgm:prSet presAssocID="{82D137C7-5C10-4B7A-B670-A5349CD09D45}" presName="LeftText" presStyleLbl="revTx" presStyleIdx="0" presStyleCnt="0">
        <dgm:presLayoutVars>
          <dgm:bulletEnabled val="1"/>
        </dgm:presLayoutVars>
      </dgm:prSet>
      <dgm:spPr/>
    </dgm:pt>
    <dgm:pt modelId="{22D00DB6-4C21-448A-873A-B45F936B3922}" type="pres">
      <dgm:prSet presAssocID="{82D137C7-5C10-4B7A-B670-A5349CD09D45}" presName="LeftNode" presStyleLbl="bgImgPlace1" presStyleIdx="0" presStyleCnt="2">
        <dgm:presLayoutVars>
          <dgm:chMax val="2"/>
          <dgm:chPref val="2"/>
        </dgm:presLayoutVars>
      </dgm:prSet>
      <dgm:spPr/>
    </dgm:pt>
    <dgm:pt modelId="{A5F8E31A-D944-4B5D-AC6E-6C6C966D2894}" type="pres">
      <dgm:prSet presAssocID="{82D137C7-5C10-4B7A-B670-A5349CD09D45}" presName="RightText" presStyleLbl="revTx" presStyleIdx="0" presStyleCnt="0">
        <dgm:presLayoutVars>
          <dgm:bulletEnabled val="1"/>
        </dgm:presLayoutVars>
      </dgm:prSet>
      <dgm:spPr/>
    </dgm:pt>
    <dgm:pt modelId="{E5C733C9-DD27-422F-AAD6-BB2544923FD7}" type="pres">
      <dgm:prSet presAssocID="{82D137C7-5C10-4B7A-B670-A5349CD09D45}" presName="RightNode" presStyleLbl="bgImgPlace1" presStyleIdx="1" presStyleCnt="2">
        <dgm:presLayoutVars>
          <dgm:chMax val="0"/>
          <dgm:chPref val="0"/>
        </dgm:presLayoutVars>
      </dgm:prSet>
      <dgm:spPr/>
    </dgm:pt>
    <dgm:pt modelId="{40E4AE98-09E9-4A25-80EC-32F1094F994F}" type="pres">
      <dgm:prSet presAssocID="{82D137C7-5C10-4B7A-B670-A5349CD09D45}" presName="TopArrow" presStyleLbl="node1" presStyleIdx="0" presStyleCnt="2"/>
      <dgm:spPr/>
    </dgm:pt>
    <dgm:pt modelId="{0B0EACF1-A900-411A-B605-3A3AA095FD41}" type="pres">
      <dgm:prSet presAssocID="{82D137C7-5C10-4B7A-B670-A5349CD09D45}" presName="BottomArrow" presStyleLbl="node1" presStyleIdx="1" presStyleCnt="2"/>
      <dgm:spPr/>
    </dgm:pt>
  </dgm:ptLst>
  <dgm:cxnLst>
    <dgm:cxn modelId="{1E963712-1007-4149-8A12-541D93AEB75C}" type="presOf" srcId="{F98E8CD3-3502-4562-8463-D4A619F0F641}" destId="{A5F8E31A-D944-4B5D-AC6E-6C6C966D2894}" srcOrd="0" destOrd="3" presId="urn:microsoft.com/office/officeart/2009/layout/ReverseList"/>
    <dgm:cxn modelId="{1AF2E062-D6AE-4CEF-A4AD-19719F1B7B27}" srcId="{41E1CB90-8A70-449C-B9EA-8B3ABDAA4268}" destId="{FE0B7190-4689-4154-A65C-B03CFF675042}" srcOrd="1" destOrd="0" parTransId="{AC31B867-6188-407F-BA23-274C6E660698}" sibTransId="{91352A53-F9C1-4E1A-8C02-18000123B9BB}"/>
    <dgm:cxn modelId="{4320EB43-E521-4BA9-ABEF-5F3D5B9F1175}" srcId="{41E1CB90-8A70-449C-B9EA-8B3ABDAA4268}" destId="{F98E8CD3-3502-4562-8463-D4A619F0F641}" srcOrd="2" destOrd="0" parTransId="{D55E2DA7-1CC8-4D79-97C9-9AFE3595E39D}" sibTransId="{A7A5612D-4DE9-4F6C-B019-353A8BFBFAB8}"/>
    <dgm:cxn modelId="{9986726D-4EE1-4038-A3A3-AE1A0612DD09}" type="presOf" srcId="{1F95939C-D3B9-47BE-95E9-D5E96D01E390}" destId="{E5C733C9-DD27-422F-AAD6-BB2544923FD7}" srcOrd="1" destOrd="1" presId="urn:microsoft.com/office/officeart/2009/layout/ReverseList"/>
    <dgm:cxn modelId="{FF63B76D-49B0-4D7E-8619-6EE928F98CAD}" type="presOf" srcId="{1F95939C-D3B9-47BE-95E9-D5E96D01E390}" destId="{A5F8E31A-D944-4B5D-AC6E-6C6C966D2894}" srcOrd="0" destOrd="1" presId="urn:microsoft.com/office/officeart/2009/layout/ReverseList"/>
    <dgm:cxn modelId="{94072B57-90D1-4817-A04D-76091AFF5AE5}" type="presOf" srcId="{BC673BA3-366E-426C-BA39-009582D898BF}" destId="{2C937976-D358-476A-B4BD-7CB445D4743B}" srcOrd="0" destOrd="0" presId="urn:microsoft.com/office/officeart/2009/layout/ReverseList"/>
    <dgm:cxn modelId="{6851D078-A48F-4B7C-9D6C-D166BF617F96}" type="presOf" srcId="{FE0B7190-4689-4154-A65C-B03CFF675042}" destId="{A5F8E31A-D944-4B5D-AC6E-6C6C966D2894}" srcOrd="0" destOrd="2" presId="urn:microsoft.com/office/officeart/2009/layout/ReverseList"/>
    <dgm:cxn modelId="{70047EA5-2C76-476D-825A-04DBA353F579}" type="presOf" srcId="{132E0331-F0C9-4606-9C05-C074FC99A191}" destId="{22D00DB6-4C21-448A-873A-B45F936B3922}" srcOrd="1" destOrd="1" presId="urn:microsoft.com/office/officeart/2009/layout/ReverseList"/>
    <dgm:cxn modelId="{5C51B3A7-3D09-4AD9-B7F5-0161D5A4717B}" type="presOf" srcId="{132E0331-F0C9-4606-9C05-C074FC99A191}" destId="{2C937976-D358-476A-B4BD-7CB445D4743B}" srcOrd="0" destOrd="1" presId="urn:microsoft.com/office/officeart/2009/layout/ReverseList"/>
    <dgm:cxn modelId="{F096FDB7-B626-4EB5-850B-4F24DB4A62BE}" type="presOf" srcId="{41E1CB90-8A70-449C-B9EA-8B3ABDAA4268}" destId="{E5C733C9-DD27-422F-AAD6-BB2544923FD7}" srcOrd="1" destOrd="0" presId="urn:microsoft.com/office/officeart/2009/layout/ReverseList"/>
    <dgm:cxn modelId="{C7A633BC-3F73-4310-A9D9-A4DF42DD4701}" type="presOf" srcId="{FE0B7190-4689-4154-A65C-B03CFF675042}" destId="{E5C733C9-DD27-422F-AAD6-BB2544923FD7}" srcOrd="1" destOrd="2" presId="urn:microsoft.com/office/officeart/2009/layout/ReverseList"/>
    <dgm:cxn modelId="{634EDAD0-5EA1-46E5-BB83-445457BE9D26}" type="presOf" srcId="{41E1CB90-8A70-449C-B9EA-8B3ABDAA4268}" destId="{A5F8E31A-D944-4B5D-AC6E-6C6C966D2894}" srcOrd="0" destOrd="0" presId="urn:microsoft.com/office/officeart/2009/layout/ReverseList"/>
    <dgm:cxn modelId="{265687DC-070E-43FE-95DD-D07EE8D314AF}" srcId="{BC673BA3-366E-426C-BA39-009582D898BF}" destId="{132E0331-F0C9-4606-9C05-C074FC99A191}" srcOrd="0" destOrd="0" parTransId="{19027249-651A-4A73-9144-3591A4B2ECC8}" sibTransId="{38D6ED45-63CE-48C5-B5C9-DC9E9D96ECB7}"/>
    <dgm:cxn modelId="{9A7C2DE4-CEC9-4E19-90C3-641AC0645FA9}" type="presOf" srcId="{F98E8CD3-3502-4562-8463-D4A619F0F641}" destId="{E5C733C9-DD27-422F-AAD6-BB2544923FD7}" srcOrd="1" destOrd="3" presId="urn:microsoft.com/office/officeart/2009/layout/ReverseList"/>
    <dgm:cxn modelId="{8E2FE6E7-C709-4B72-B1B8-1836FD7D30CE}" srcId="{82D137C7-5C10-4B7A-B670-A5349CD09D45}" destId="{BC673BA3-366E-426C-BA39-009582D898BF}" srcOrd="0" destOrd="0" parTransId="{2E36CB3E-6722-43D2-ABD6-F67CCD1C7DCD}" sibTransId="{3E7A9F2C-7477-44FA-9A3E-6C5AAE056679}"/>
    <dgm:cxn modelId="{4F9ADEE9-E71A-48D1-8F3B-68B4ABA86751}" srcId="{82D137C7-5C10-4B7A-B670-A5349CD09D45}" destId="{41E1CB90-8A70-449C-B9EA-8B3ABDAA4268}" srcOrd="1" destOrd="0" parTransId="{F58BBE78-6E67-4264-892C-AA4B33F49D7B}" sibTransId="{7B97AF0E-4C57-46AB-A347-38BD495C2CC8}"/>
    <dgm:cxn modelId="{C2A027EA-46FF-4F63-9C8C-66FAC9429C52}" type="presOf" srcId="{BC673BA3-366E-426C-BA39-009582D898BF}" destId="{22D00DB6-4C21-448A-873A-B45F936B3922}" srcOrd="1" destOrd="0" presId="urn:microsoft.com/office/officeart/2009/layout/ReverseList"/>
    <dgm:cxn modelId="{6D01FAED-3EEA-479B-8956-5FC9F3D60BC1}" srcId="{41E1CB90-8A70-449C-B9EA-8B3ABDAA4268}" destId="{1F95939C-D3B9-47BE-95E9-D5E96D01E390}" srcOrd="0" destOrd="0" parTransId="{C0EF5407-8DCE-4771-B77B-567A322DB119}" sibTransId="{3D3DB927-675C-402F-AD83-B0628D3918C2}"/>
    <dgm:cxn modelId="{6528F5FF-A36A-4B67-A8F2-8273CA093057}" type="presOf" srcId="{82D137C7-5C10-4B7A-B670-A5349CD09D45}" destId="{EF2B1F02-EA52-4D2B-86C1-3F4A0FC91CDF}" srcOrd="0" destOrd="0" presId="urn:microsoft.com/office/officeart/2009/layout/ReverseList"/>
    <dgm:cxn modelId="{CBC82BEC-13CE-4A7B-AB66-C871928FFC06}" type="presParOf" srcId="{EF2B1F02-EA52-4D2B-86C1-3F4A0FC91CDF}" destId="{2C937976-D358-476A-B4BD-7CB445D4743B}" srcOrd="0" destOrd="0" presId="urn:microsoft.com/office/officeart/2009/layout/ReverseList"/>
    <dgm:cxn modelId="{D1740DC0-82E9-4F32-992F-6059260E6ECB}" type="presParOf" srcId="{EF2B1F02-EA52-4D2B-86C1-3F4A0FC91CDF}" destId="{22D00DB6-4C21-448A-873A-B45F936B3922}" srcOrd="1" destOrd="0" presId="urn:microsoft.com/office/officeart/2009/layout/ReverseList"/>
    <dgm:cxn modelId="{2672F2A8-F455-4731-AFC9-FC299E2245B2}" type="presParOf" srcId="{EF2B1F02-EA52-4D2B-86C1-3F4A0FC91CDF}" destId="{A5F8E31A-D944-4B5D-AC6E-6C6C966D2894}" srcOrd="2" destOrd="0" presId="urn:microsoft.com/office/officeart/2009/layout/ReverseList"/>
    <dgm:cxn modelId="{0F0B1B48-5313-44D6-A675-8096AAC3054D}" type="presParOf" srcId="{EF2B1F02-EA52-4D2B-86C1-3F4A0FC91CDF}" destId="{E5C733C9-DD27-422F-AAD6-BB2544923FD7}" srcOrd="3" destOrd="0" presId="urn:microsoft.com/office/officeart/2009/layout/ReverseList"/>
    <dgm:cxn modelId="{6EF64B98-DCC3-4827-9708-5EC4EE8C5776}" type="presParOf" srcId="{EF2B1F02-EA52-4D2B-86C1-3F4A0FC91CDF}" destId="{40E4AE98-09E9-4A25-80EC-32F1094F994F}" srcOrd="4" destOrd="0" presId="urn:microsoft.com/office/officeart/2009/layout/ReverseList"/>
    <dgm:cxn modelId="{406CE9DC-F853-413E-9269-5B56A6DF1516}" type="presParOf" srcId="{EF2B1F02-EA52-4D2B-86C1-3F4A0FC91CDF}" destId="{0B0EACF1-A900-411A-B605-3A3AA095FD41}" srcOrd="5" destOrd="0" presId="urn:microsoft.com/office/officeart/2009/layout/Revers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A3EB74-51EA-4B52-8644-CE3DFE98FEC5}" type="doc">
      <dgm:prSet loTypeId="urn:microsoft.com/office/officeart/2008/layout/VerticalCircleList" loCatId="list" qsTypeId="urn:microsoft.com/office/officeart/2005/8/quickstyle/simple3" qsCatId="simple" csTypeId="urn:microsoft.com/office/officeart/2005/8/colors/accent1_1" csCatId="accent1" phldr="1"/>
      <dgm:spPr/>
      <dgm:t>
        <a:bodyPr/>
        <a:lstStyle/>
        <a:p>
          <a:endParaRPr lang="zh-TW" altLang="en-US"/>
        </a:p>
      </dgm:t>
    </dgm:pt>
    <dgm:pt modelId="{D7ECCE68-807E-4575-878B-0E7C56831A0C}">
      <dgm:prSet custT="1"/>
      <dgm:spPr/>
      <dgm:t>
        <a:bodyPr/>
        <a:lstStyle/>
        <a:p>
          <a:pPr rtl="0"/>
          <a:r>
            <a:rPr lang="zh-TW" sz="2400" dirty="0"/>
            <a:t>樞紐分析表</a:t>
          </a:r>
          <a:r>
            <a:rPr lang="en-US" sz="2400" dirty="0"/>
            <a:t>-</a:t>
          </a:r>
          <a:r>
            <a:rPr lang="zh-TW" sz="2400" dirty="0"/>
            <a:t>簡介</a:t>
          </a:r>
        </a:p>
      </dgm:t>
    </dgm:pt>
    <dgm:pt modelId="{CF81DFE8-9540-4CEE-9223-EF5BBBF9DD14}" type="parTrans" cxnId="{32C6A1B8-5217-40EE-9FD3-C256A11F428F}">
      <dgm:prSet/>
      <dgm:spPr/>
      <dgm:t>
        <a:bodyPr/>
        <a:lstStyle/>
        <a:p>
          <a:endParaRPr lang="zh-TW" altLang="en-US"/>
        </a:p>
      </dgm:t>
    </dgm:pt>
    <dgm:pt modelId="{E0CD7442-F093-4316-A297-C751033946EB}" type="sibTrans" cxnId="{32C6A1B8-5217-40EE-9FD3-C256A11F428F}">
      <dgm:prSet/>
      <dgm:spPr/>
      <dgm:t>
        <a:bodyPr/>
        <a:lstStyle/>
        <a:p>
          <a:endParaRPr lang="zh-TW" altLang="en-US"/>
        </a:p>
      </dgm:t>
    </dgm:pt>
    <dgm:pt modelId="{F6828B9B-B01C-4437-A295-B13D7F9E2DAB}">
      <dgm:prSet custT="1"/>
      <dgm:spPr/>
      <dgm:t>
        <a:bodyPr/>
        <a:lstStyle/>
        <a:p>
          <a:pPr rtl="0"/>
          <a:r>
            <a:rPr lang="zh-TW" sz="2400" dirty="0"/>
            <a:t>樞紐分析表</a:t>
          </a:r>
          <a:r>
            <a:rPr lang="en-US" sz="2400" dirty="0"/>
            <a:t>-</a:t>
          </a:r>
          <a:r>
            <a:rPr lang="zh-TW" sz="2400" dirty="0"/>
            <a:t>建立</a:t>
          </a:r>
        </a:p>
      </dgm:t>
    </dgm:pt>
    <dgm:pt modelId="{5A02FF36-6B53-4655-A0C6-CFF371B23DED}" type="parTrans" cxnId="{D7E31FE1-45B5-48D4-9AF6-DE046ECCCCAD}">
      <dgm:prSet/>
      <dgm:spPr/>
      <dgm:t>
        <a:bodyPr/>
        <a:lstStyle/>
        <a:p>
          <a:endParaRPr lang="zh-TW" altLang="en-US"/>
        </a:p>
      </dgm:t>
    </dgm:pt>
    <dgm:pt modelId="{DED54B82-BD7C-4CC1-89D0-C593040A3F69}" type="sibTrans" cxnId="{D7E31FE1-45B5-48D4-9AF6-DE046ECCCCAD}">
      <dgm:prSet/>
      <dgm:spPr/>
      <dgm:t>
        <a:bodyPr/>
        <a:lstStyle/>
        <a:p>
          <a:endParaRPr lang="zh-TW" altLang="en-US"/>
        </a:p>
      </dgm:t>
    </dgm:pt>
    <dgm:pt modelId="{E7249938-BE6A-41D0-A2DA-960022F3F222}">
      <dgm:prSet custT="1"/>
      <dgm:spPr/>
      <dgm:t>
        <a:bodyPr/>
        <a:lstStyle/>
        <a:p>
          <a:pPr rtl="0"/>
          <a:r>
            <a:rPr lang="zh-TW" sz="2400" dirty="0"/>
            <a:t>樞紐分析表</a:t>
          </a:r>
          <a:r>
            <a:rPr lang="en-US" sz="2400" dirty="0"/>
            <a:t>-</a:t>
          </a:r>
          <a:r>
            <a:rPr lang="zh-TW" sz="2400" dirty="0"/>
            <a:t>欄位的更換</a:t>
          </a:r>
        </a:p>
      </dgm:t>
    </dgm:pt>
    <dgm:pt modelId="{9C9B5A4E-E414-410A-BF3E-FB5C832D8FAF}" type="parTrans" cxnId="{8B7F6914-3F36-41F4-A682-FF94FCE64916}">
      <dgm:prSet/>
      <dgm:spPr/>
      <dgm:t>
        <a:bodyPr/>
        <a:lstStyle/>
        <a:p>
          <a:endParaRPr lang="zh-TW" altLang="en-US"/>
        </a:p>
      </dgm:t>
    </dgm:pt>
    <dgm:pt modelId="{CBCA07A8-2A04-478D-87CE-90CD4BD1F9C9}" type="sibTrans" cxnId="{8B7F6914-3F36-41F4-A682-FF94FCE64916}">
      <dgm:prSet/>
      <dgm:spPr/>
      <dgm:t>
        <a:bodyPr/>
        <a:lstStyle/>
        <a:p>
          <a:endParaRPr lang="zh-TW" altLang="en-US"/>
        </a:p>
      </dgm:t>
    </dgm:pt>
    <dgm:pt modelId="{74B05D87-71C1-4DCF-826E-B1E6F84E5667}">
      <dgm:prSet custT="1"/>
      <dgm:spPr/>
      <dgm:t>
        <a:bodyPr/>
        <a:lstStyle/>
        <a:p>
          <a:pPr rtl="0"/>
          <a:r>
            <a:rPr lang="zh-TW" sz="2400" dirty="0"/>
            <a:t>樞紐分析表</a:t>
          </a:r>
          <a:r>
            <a:rPr lang="en-US" sz="2400" dirty="0"/>
            <a:t>-</a:t>
          </a:r>
          <a:r>
            <a:rPr lang="zh-TW" sz="2400" dirty="0"/>
            <a:t>欄位的編輯</a:t>
          </a:r>
        </a:p>
      </dgm:t>
    </dgm:pt>
    <dgm:pt modelId="{5897FCCB-2D37-4D11-B873-148D939ADFDD}" type="parTrans" cxnId="{FCE72FB1-9707-4E7C-B2A4-44750A2F3E6D}">
      <dgm:prSet/>
      <dgm:spPr/>
      <dgm:t>
        <a:bodyPr/>
        <a:lstStyle/>
        <a:p>
          <a:endParaRPr lang="zh-TW" altLang="en-US"/>
        </a:p>
      </dgm:t>
    </dgm:pt>
    <dgm:pt modelId="{8B1EA742-D36A-4DE4-B507-0CD0E53AF63C}" type="sibTrans" cxnId="{FCE72FB1-9707-4E7C-B2A4-44750A2F3E6D}">
      <dgm:prSet/>
      <dgm:spPr/>
      <dgm:t>
        <a:bodyPr/>
        <a:lstStyle/>
        <a:p>
          <a:endParaRPr lang="zh-TW" altLang="en-US"/>
        </a:p>
      </dgm:t>
    </dgm:pt>
    <dgm:pt modelId="{69BA93F6-CDCB-43A2-9CAB-691F54F6C5A1}">
      <dgm:prSet custT="1"/>
      <dgm:spPr/>
      <dgm:t>
        <a:bodyPr/>
        <a:lstStyle/>
        <a:p>
          <a:pPr rtl="0"/>
          <a:r>
            <a:rPr lang="zh-TW" sz="2400" dirty="0"/>
            <a:t>樞紐分析表</a:t>
          </a:r>
          <a:r>
            <a:rPr lang="en-US" sz="2400" dirty="0"/>
            <a:t>-</a:t>
          </a:r>
          <a:r>
            <a:rPr lang="zh-TW" sz="2400" dirty="0"/>
            <a:t>資料的顯示與隱藏</a:t>
          </a:r>
        </a:p>
      </dgm:t>
    </dgm:pt>
    <dgm:pt modelId="{C209255D-FECF-4FFB-BFFA-5FB8AE40849B}" type="parTrans" cxnId="{388D9667-D72F-41A3-ADEF-4A022D2A352F}">
      <dgm:prSet/>
      <dgm:spPr/>
      <dgm:t>
        <a:bodyPr/>
        <a:lstStyle/>
        <a:p>
          <a:endParaRPr lang="zh-TW" altLang="en-US"/>
        </a:p>
      </dgm:t>
    </dgm:pt>
    <dgm:pt modelId="{F98D4D00-496A-4E20-96A6-6876B65EF484}" type="sibTrans" cxnId="{388D9667-D72F-41A3-ADEF-4A022D2A352F}">
      <dgm:prSet/>
      <dgm:spPr/>
      <dgm:t>
        <a:bodyPr/>
        <a:lstStyle/>
        <a:p>
          <a:endParaRPr lang="zh-TW" altLang="en-US"/>
        </a:p>
      </dgm:t>
    </dgm:pt>
    <dgm:pt modelId="{1F4CB57D-12A7-4392-9857-5F268CBC3311}">
      <dgm:prSet custT="1"/>
      <dgm:spPr/>
      <dgm:t>
        <a:bodyPr/>
        <a:lstStyle/>
        <a:p>
          <a:pPr rtl="0"/>
          <a:r>
            <a:rPr lang="zh-TW" sz="2400" dirty="0"/>
            <a:t>樞紐分析表</a:t>
          </a:r>
          <a:r>
            <a:rPr lang="en-US" sz="2400" dirty="0"/>
            <a:t>-</a:t>
          </a:r>
          <a:r>
            <a:rPr lang="zh-TW" sz="2400" dirty="0"/>
            <a:t>欄位的移動</a:t>
          </a:r>
        </a:p>
      </dgm:t>
    </dgm:pt>
    <dgm:pt modelId="{E5D841D2-C2FA-41FB-B8F6-0FBB3B8C9FAB}" type="parTrans" cxnId="{0BD32BFC-9364-4A69-B9A6-7DE202D0F9E0}">
      <dgm:prSet/>
      <dgm:spPr/>
      <dgm:t>
        <a:bodyPr/>
        <a:lstStyle/>
        <a:p>
          <a:endParaRPr lang="zh-TW" altLang="en-US"/>
        </a:p>
      </dgm:t>
    </dgm:pt>
    <dgm:pt modelId="{18F183E9-CFD3-407C-85EB-B9F2B397C749}" type="sibTrans" cxnId="{0BD32BFC-9364-4A69-B9A6-7DE202D0F9E0}">
      <dgm:prSet/>
      <dgm:spPr/>
      <dgm:t>
        <a:bodyPr/>
        <a:lstStyle/>
        <a:p>
          <a:endParaRPr lang="zh-TW" altLang="en-US"/>
        </a:p>
      </dgm:t>
    </dgm:pt>
    <dgm:pt modelId="{330E349F-E24C-46FA-B562-5BB8360E364A}">
      <dgm:prSet custT="1"/>
      <dgm:spPr/>
      <dgm:t>
        <a:bodyPr/>
        <a:lstStyle/>
        <a:p>
          <a:pPr rtl="0"/>
          <a:r>
            <a:rPr lang="zh-TW" sz="2400" dirty="0"/>
            <a:t>樞紐分析表</a:t>
          </a:r>
          <a:r>
            <a:rPr lang="en-US" sz="2400" dirty="0"/>
            <a:t>-</a:t>
          </a:r>
          <a:r>
            <a:rPr lang="zh-TW" sz="2400" dirty="0"/>
            <a:t>欄位設定</a:t>
          </a:r>
        </a:p>
      </dgm:t>
    </dgm:pt>
    <dgm:pt modelId="{84EE9A4A-8AF8-4E93-8C7C-10B863A6A149}" type="parTrans" cxnId="{099C8CF5-44A3-40C0-AFFD-959A4E7CAB42}">
      <dgm:prSet/>
      <dgm:spPr/>
      <dgm:t>
        <a:bodyPr/>
        <a:lstStyle/>
        <a:p>
          <a:endParaRPr lang="zh-TW" altLang="en-US"/>
        </a:p>
      </dgm:t>
    </dgm:pt>
    <dgm:pt modelId="{91A0AD8E-67DB-497B-A657-5B0C9B152AC5}" type="sibTrans" cxnId="{099C8CF5-44A3-40C0-AFFD-959A4E7CAB42}">
      <dgm:prSet/>
      <dgm:spPr/>
      <dgm:t>
        <a:bodyPr/>
        <a:lstStyle/>
        <a:p>
          <a:endParaRPr lang="zh-TW" altLang="en-US"/>
        </a:p>
      </dgm:t>
    </dgm:pt>
    <dgm:pt modelId="{BEA7BE61-A958-4C23-81F6-9ABF06A8A0F7}">
      <dgm:prSet custT="1"/>
      <dgm:spPr/>
      <dgm:t>
        <a:bodyPr/>
        <a:lstStyle/>
        <a:p>
          <a:pPr rtl="0"/>
          <a:r>
            <a:rPr lang="zh-TW" sz="2400" dirty="0"/>
            <a:t>樞紐分析表</a:t>
          </a:r>
          <a:r>
            <a:rPr lang="en-US" sz="2400" dirty="0"/>
            <a:t>-</a:t>
          </a:r>
          <a:r>
            <a:rPr lang="zh-TW" sz="2400" dirty="0"/>
            <a:t>美化</a:t>
          </a:r>
        </a:p>
      </dgm:t>
    </dgm:pt>
    <dgm:pt modelId="{026E2366-BC21-47CB-98D2-20F90D1E04BD}" type="parTrans" cxnId="{E82DD9B2-FBB0-4294-8D10-EF1829EB35D8}">
      <dgm:prSet/>
      <dgm:spPr/>
      <dgm:t>
        <a:bodyPr/>
        <a:lstStyle/>
        <a:p>
          <a:endParaRPr lang="zh-TW" altLang="en-US"/>
        </a:p>
      </dgm:t>
    </dgm:pt>
    <dgm:pt modelId="{DCAE944A-4CB3-4F6E-976B-9B2BCF3AB861}" type="sibTrans" cxnId="{E82DD9B2-FBB0-4294-8D10-EF1829EB35D8}">
      <dgm:prSet/>
      <dgm:spPr/>
      <dgm:t>
        <a:bodyPr/>
        <a:lstStyle/>
        <a:p>
          <a:endParaRPr lang="zh-TW" altLang="en-US"/>
        </a:p>
      </dgm:t>
    </dgm:pt>
    <dgm:pt modelId="{946583DA-27EF-4E59-92F3-45493792A9CE}">
      <dgm:prSet custT="1"/>
      <dgm:spPr/>
      <dgm:t>
        <a:bodyPr/>
        <a:lstStyle/>
        <a:p>
          <a:pPr rtl="0"/>
          <a:r>
            <a:rPr lang="zh-TW" sz="2400" dirty="0"/>
            <a:t>樞紐分析表</a:t>
          </a:r>
          <a:r>
            <a:rPr lang="en-US" sz="2400" dirty="0"/>
            <a:t>-</a:t>
          </a:r>
          <a:r>
            <a:rPr lang="zh-TW" sz="2400" dirty="0"/>
            <a:t>樞紐分析圖</a:t>
          </a:r>
        </a:p>
      </dgm:t>
    </dgm:pt>
    <dgm:pt modelId="{6B62CA13-10F3-4C90-8748-94FA81BCB4BA}" type="parTrans" cxnId="{D06E7D7C-EB45-40A6-A491-FBEB0EF143EB}">
      <dgm:prSet/>
      <dgm:spPr/>
      <dgm:t>
        <a:bodyPr/>
        <a:lstStyle/>
        <a:p>
          <a:endParaRPr lang="zh-TW" altLang="en-US"/>
        </a:p>
      </dgm:t>
    </dgm:pt>
    <dgm:pt modelId="{D7BF2F7E-6CB3-469C-A2B4-00081001813C}" type="sibTrans" cxnId="{D06E7D7C-EB45-40A6-A491-FBEB0EF143EB}">
      <dgm:prSet/>
      <dgm:spPr/>
      <dgm:t>
        <a:bodyPr/>
        <a:lstStyle/>
        <a:p>
          <a:endParaRPr lang="zh-TW" altLang="en-US"/>
        </a:p>
      </dgm:t>
    </dgm:pt>
    <dgm:pt modelId="{42AE4863-3605-4A29-852F-236C800264D1}" type="pres">
      <dgm:prSet presAssocID="{B8A3EB74-51EA-4B52-8644-CE3DFE98FEC5}" presName="Name0" presStyleCnt="0">
        <dgm:presLayoutVars>
          <dgm:dir/>
        </dgm:presLayoutVars>
      </dgm:prSet>
      <dgm:spPr/>
    </dgm:pt>
    <dgm:pt modelId="{24799507-B663-4CA3-A025-2F5380D4742C}" type="pres">
      <dgm:prSet presAssocID="{D7ECCE68-807E-4575-878B-0E7C56831A0C}" presName="noChildren" presStyleCnt="0"/>
      <dgm:spPr/>
    </dgm:pt>
    <dgm:pt modelId="{E44884C2-E288-42F6-B2C4-E07E48D9E3F0}" type="pres">
      <dgm:prSet presAssocID="{D7ECCE68-807E-4575-878B-0E7C56831A0C}" presName="gap" presStyleCnt="0"/>
      <dgm:spPr/>
    </dgm:pt>
    <dgm:pt modelId="{2B83D49E-3071-4DA1-8819-A9EB4C2FE661}" type="pres">
      <dgm:prSet presAssocID="{D7ECCE68-807E-4575-878B-0E7C56831A0C}" presName="medCircle2" presStyleLbl="vennNode1" presStyleIdx="0" presStyleCnt="9"/>
      <dgm:spPr/>
    </dgm:pt>
    <dgm:pt modelId="{DB7E111D-DFDC-4794-B387-90B6D64A7C2B}" type="pres">
      <dgm:prSet presAssocID="{D7ECCE68-807E-4575-878B-0E7C56831A0C}" presName="txLvlOnly1" presStyleLbl="revTx" presStyleIdx="0" presStyleCnt="9" custScaleX="172577" custLinFactNeighborX="36382" custLinFactNeighborY="-1789"/>
      <dgm:spPr/>
    </dgm:pt>
    <dgm:pt modelId="{1F780104-7CDD-4C09-92E0-0D144B8AF946}" type="pres">
      <dgm:prSet presAssocID="{F6828B9B-B01C-4437-A295-B13D7F9E2DAB}" presName="noChildren" presStyleCnt="0"/>
      <dgm:spPr/>
    </dgm:pt>
    <dgm:pt modelId="{437D9A5D-4687-4D61-A32D-95BB67E0661D}" type="pres">
      <dgm:prSet presAssocID="{F6828B9B-B01C-4437-A295-B13D7F9E2DAB}" presName="gap" presStyleCnt="0"/>
      <dgm:spPr/>
    </dgm:pt>
    <dgm:pt modelId="{6A23C7F2-E4BB-471A-9619-F4F46089E623}" type="pres">
      <dgm:prSet presAssocID="{F6828B9B-B01C-4437-A295-B13D7F9E2DAB}" presName="medCircle2" presStyleLbl="vennNode1" presStyleIdx="1" presStyleCnt="9"/>
      <dgm:spPr/>
    </dgm:pt>
    <dgm:pt modelId="{58DEA01F-66CB-4D71-8B1C-C8A5E9C43A12}" type="pres">
      <dgm:prSet presAssocID="{F6828B9B-B01C-4437-A295-B13D7F9E2DAB}" presName="txLvlOnly1" presStyleLbl="revTx" presStyleIdx="1" presStyleCnt="9" custScaleX="172577" custLinFactNeighborX="36382" custLinFactNeighborY="-1789"/>
      <dgm:spPr/>
    </dgm:pt>
    <dgm:pt modelId="{2D5B088D-040B-44F3-8B7C-AD36A9B22677}" type="pres">
      <dgm:prSet presAssocID="{E7249938-BE6A-41D0-A2DA-960022F3F222}" presName="noChildren" presStyleCnt="0"/>
      <dgm:spPr/>
    </dgm:pt>
    <dgm:pt modelId="{1DFBEE6A-7A7B-4B45-A734-DDE5FD6A1B7B}" type="pres">
      <dgm:prSet presAssocID="{E7249938-BE6A-41D0-A2DA-960022F3F222}" presName="gap" presStyleCnt="0"/>
      <dgm:spPr/>
    </dgm:pt>
    <dgm:pt modelId="{ECFFF366-2EAC-4B79-B8B0-B03F6F3E7D06}" type="pres">
      <dgm:prSet presAssocID="{E7249938-BE6A-41D0-A2DA-960022F3F222}" presName="medCircle2" presStyleLbl="vennNode1" presStyleIdx="2" presStyleCnt="9"/>
      <dgm:spPr/>
    </dgm:pt>
    <dgm:pt modelId="{4BF60A20-9428-4A6A-BD22-EC8C350E344B}" type="pres">
      <dgm:prSet presAssocID="{E7249938-BE6A-41D0-A2DA-960022F3F222}" presName="txLvlOnly1" presStyleLbl="revTx" presStyleIdx="2" presStyleCnt="9" custScaleX="172577" custLinFactNeighborX="36382" custLinFactNeighborY="-1789"/>
      <dgm:spPr/>
    </dgm:pt>
    <dgm:pt modelId="{D5BBF9EE-CD03-4A72-B79F-3E9C9F49B464}" type="pres">
      <dgm:prSet presAssocID="{74B05D87-71C1-4DCF-826E-B1E6F84E5667}" presName="noChildren" presStyleCnt="0"/>
      <dgm:spPr/>
    </dgm:pt>
    <dgm:pt modelId="{CDF39CE3-59C9-496A-8AFC-545FBDA2D443}" type="pres">
      <dgm:prSet presAssocID="{74B05D87-71C1-4DCF-826E-B1E6F84E5667}" presName="gap" presStyleCnt="0"/>
      <dgm:spPr/>
    </dgm:pt>
    <dgm:pt modelId="{51A4DDD2-3762-4A9F-84C4-CF134FEAA56A}" type="pres">
      <dgm:prSet presAssocID="{74B05D87-71C1-4DCF-826E-B1E6F84E5667}" presName="medCircle2" presStyleLbl="vennNode1" presStyleIdx="3" presStyleCnt="9"/>
      <dgm:spPr/>
    </dgm:pt>
    <dgm:pt modelId="{81B895C3-741F-40F6-B818-C3B1CF79453B}" type="pres">
      <dgm:prSet presAssocID="{74B05D87-71C1-4DCF-826E-B1E6F84E5667}" presName="txLvlOnly1" presStyleLbl="revTx" presStyleIdx="3" presStyleCnt="9" custScaleX="172577" custLinFactNeighborX="36382" custLinFactNeighborY="-1789"/>
      <dgm:spPr/>
    </dgm:pt>
    <dgm:pt modelId="{EA20DEB7-208F-4F69-8F8F-7998EFA64AD6}" type="pres">
      <dgm:prSet presAssocID="{69BA93F6-CDCB-43A2-9CAB-691F54F6C5A1}" presName="noChildren" presStyleCnt="0"/>
      <dgm:spPr/>
    </dgm:pt>
    <dgm:pt modelId="{6C030F66-3650-462B-83D7-FE869F723E5C}" type="pres">
      <dgm:prSet presAssocID="{69BA93F6-CDCB-43A2-9CAB-691F54F6C5A1}" presName="gap" presStyleCnt="0"/>
      <dgm:spPr/>
    </dgm:pt>
    <dgm:pt modelId="{7DBF5F96-55B4-4768-A75F-583AFB0536FF}" type="pres">
      <dgm:prSet presAssocID="{69BA93F6-CDCB-43A2-9CAB-691F54F6C5A1}" presName="medCircle2" presStyleLbl="vennNode1" presStyleIdx="4" presStyleCnt="9"/>
      <dgm:spPr/>
    </dgm:pt>
    <dgm:pt modelId="{E387D867-AD46-4016-8B66-D1290A801B1F}" type="pres">
      <dgm:prSet presAssocID="{69BA93F6-CDCB-43A2-9CAB-691F54F6C5A1}" presName="txLvlOnly1" presStyleLbl="revTx" presStyleIdx="4" presStyleCnt="9" custScaleX="172577" custLinFactNeighborX="36382" custLinFactNeighborY="-1789"/>
      <dgm:spPr/>
    </dgm:pt>
    <dgm:pt modelId="{44ED642F-4586-4522-AA37-587B5AB80163}" type="pres">
      <dgm:prSet presAssocID="{1F4CB57D-12A7-4392-9857-5F268CBC3311}" presName="noChildren" presStyleCnt="0"/>
      <dgm:spPr/>
    </dgm:pt>
    <dgm:pt modelId="{9336DDB8-6BB7-4462-B7F0-D8A5B340F761}" type="pres">
      <dgm:prSet presAssocID="{1F4CB57D-12A7-4392-9857-5F268CBC3311}" presName="gap" presStyleCnt="0"/>
      <dgm:spPr/>
    </dgm:pt>
    <dgm:pt modelId="{4F1C6791-D4CE-4839-91F7-6DDEDBD34A84}" type="pres">
      <dgm:prSet presAssocID="{1F4CB57D-12A7-4392-9857-5F268CBC3311}" presName="medCircle2" presStyleLbl="vennNode1" presStyleIdx="5" presStyleCnt="9"/>
      <dgm:spPr/>
    </dgm:pt>
    <dgm:pt modelId="{B6342504-15B9-4E56-A5B6-49B980D8150F}" type="pres">
      <dgm:prSet presAssocID="{1F4CB57D-12A7-4392-9857-5F268CBC3311}" presName="txLvlOnly1" presStyleLbl="revTx" presStyleIdx="5" presStyleCnt="9" custScaleX="172577" custLinFactNeighborX="36382" custLinFactNeighborY="-1789"/>
      <dgm:spPr/>
    </dgm:pt>
    <dgm:pt modelId="{E66CC375-D80C-4D2C-A3A3-5E1BD08BF86B}" type="pres">
      <dgm:prSet presAssocID="{330E349F-E24C-46FA-B562-5BB8360E364A}" presName="noChildren" presStyleCnt="0"/>
      <dgm:spPr/>
    </dgm:pt>
    <dgm:pt modelId="{B92241D9-9987-4E08-951F-74F99E0963D7}" type="pres">
      <dgm:prSet presAssocID="{330E349F-E24C-46FA-B562-5BB8360E364A}" presName="gap" presStyleCnt="0"/>
      <dgm:spPr/>
    </dgm:pt>
    <dgm:pt modelId="{6AADD5D0-A030-4D3D-856E-E78A6565F867}" type="pres">
      <dgm:prSet presAssocID="{330E349F-E24C-46FA-B562-5BB8360E364A}" presName="medCircle2" presStyleLbl="vennNode1" presStyleIdx="6" presStyleCnt="9"/>
      <dgm:spPr/>
    </dgm:pt>
    <dgm:pt modelId="{72A09562-D4E3-4DC7-BC89-2535213E3749}" type="pres">
      <dgm:prSet presAssocID="{330E349F-E24C-46FA-B562-5BB8360E364A}" presName="txLvlOnly1" presStyleLbl="revTx" presStyleIdx="6" presStyleCnt="9" custScaleX="172577" custLinFactNeighborX="36382" custLinFactNeighborY="-1789"/>
      <dgm:spPr/>
    </dgm:pt>
    <dgm:pt modelId="{85AA183F-F641-46A5-BBD6-A978603BD0FE}" type="pres">
      <dgm:prSet presAssocID="{BEA7BE61-A958-4C23-81F6-9ABF06A8A0F7}" presName="noChildren" presStyleCnt="0"/>
      <dgm:spPr/>
    </dgm:pt>
    <dgm:pt modelId="{0C239C58-648B-42B1-ABBE-53EDB5EF8A34}" type="pres">
      <dgm:prSet presAssocID="{BEA7BE61-A958-4C23-81F6-9ABF06A8A0F7}" presName="gap" presStyleCnt="0"/>
      <dgm:spPr/>
    </dgm:pt>
    <dgm:pt modelId="{CB7ACAF0-7AF6-438D-AE0A-D81D727B487D}" type="pres">
      <dgm:prSet presAssocID="{BEA7BE61-A958-4C23-81F6-9ABF06A8A0F7}" presName="medCircle2" presStyleLbl="vennNode1" presStyleIdx="7" presStyleCnt="9"/>
      <dgm:spPr/>
    </dgm:pt>
    <dgm:pt modelId="{110E2BCB-E006-4E56-B03D-813CC3E09913}" type="pres">
      <dgm:prSet presAssocID="{BEA7BE61-A958-4C23-81F6-9ABF06A8A0F7}" presName="txLvlOnly1" presStyleLbl="revTx" presStyleIdx="7" presStyleCnt="9" custScaleX="172577" custLinFactNeighborX="36382" custLinFactNeighborY="-1789"/>
      <dgm:spPr/>
    </dgm:pt>
    <dgm:pt modelId="{CC07E3C4-5372-48FF-8E28-1035662C0E86}" type="pres">
      <dgm:prSet presAssocID="{946583DA-27EF-4E59-92F3-45493792A9CE}" presName="noChildren" presStyleCnt="0"/>
      <dgm:spPr/>
    </dgm:pt>
    <dgm:pt modelId="{68E964DA-3DEF-46CC-80E2-BE370B4A44FA}" type="pres">
      <dgm:prSet presAssocID="{946583DA-27EF-4E59-92F3-45493792A9CE}" presName="gap" presStyleCnt="0"/>
      <dgm:spPr/>
    </dgm:pt>
    <dgm:pt modelId="{1647800E-5B7D-40F4-A469-BC4311477A83}" type="pres">
      <dgm:prSet presAssocID="{946583DA-27EF-4E59-92F3-45493792A9CE}" presName="medCircle2" presStyleLbl="vennNode1" presStyleIdx="8" presStyleCnt="9"/>
      <dgm:spPr/>
    </dgm:pt>
    <dgm:pt modelId="{8A881D30-6B45-4F50-AFEC-E4D7C8153994}" type="pres">
      <dgm:prSet presAssocID="{946583DA-27EF-4E59-92F3-45493792A9CE}" presName="txLvlOnly1" presStyleLbl="revTx" presStyleIdx="8" presStyleCnt="9" custScaleX="172577" custLinFactNeighborX="36382" custLinFactNeighborY="-1789"/>
      <dgm:spPr/>
    </dgm:pt>
  </dgm:ptLst>
  <dgm:cxnLst>
    <dgm:cxn modelId="{74A3550E-EE45-4965-9459-98247F035E23}" type="presOf" srcId="{F6828B9B-B01C-4437-A295-B13D7F9E2DAB}" destId="{58DEA01F-66CB-4D71-8B1C-C8A5E9C43A12}" srcOrd="0" destOrd="0" presId="urn:microsoft.com/office/officeart/2008/layout/VerticalCircleList"/>
    <dgm:cxn modelId="{3C03D70F-243C-40B0-A3E2-578F5B7A23D1}" type="presOf" srcId="{74B05D87-71C1-4DCF-826E-B1E6F84E5667}" destId="{81B895C3-741F-40F6-B818-C3B1CF79453B}" srcOrd="0" destOrd="0" presId="urn:microsoft.com/office/officeart/2008/layout/VerticalCircleList"/>
    <dgm:cxn modelId="{8B7F6914-3F36-41F4-A682-FF94FCE64916}" srcId="{B8A3EB74-51EA-4B52-8644-CE3DFE98FEC5}" destId="{E7249938-BE6A-41D0-A2DA-960022F3F222}" srcOrd="2" destOrd="0" parTransId="{9C9B5A4E-E414-410A-BF3E-FB5C832D8FAF}" sibTransId="{CBCA07A8-2A04-478D-87CE-90CD4BD1F9C9}"/>
    <dgm:cxn modelId="{96AF372B-AE95-4CCC-8D1C-259AB8D1E694}" type="presOf" srcId="{1F4CB57D-12A7-4392-9857-5F268CBC3311}" destId="{B6342504-15B9-4E56-A5B6-49B980D8150F}" srcOrd="0" destOrd="0" presId="urn:microsoft.com/office/officeart/2008/layout/VerticalCircleList"/>
    <dgm:cxn modelId="{A5472D3E-20D7-49AF-9DE7-5E0E1BAC8B4E}" type="presOf" srcId="{E7249938-BE6A-41D0-A2DA-960022F3F222}" destId="{4BF60A20-9428-4A6A-BD22-EC8C350E344B}" srcOrd="0" destOrd="0" presId="urn:microsoft.com/office/officeart/2008/layout/VerticalCircleList"/>
    <dgm:cxn modelId="{388D9667-D72F-41A3-ADEF-4A022D2A352F}" srcId="{B8A3EB74-51EA-4B52-8644-CE3DFE98FEC5}" destId="{69BA93F6-CDCB-43A2-9CAB-691F54F6C5A1}" srcOrd="4" destOrd="0" parTransId="{C209255D-FECF-4FFB-BFFA-5FB8AE40849B}" sibTransId="{F98D4D00-496A-4E20-96A6-6876B65EF484}"/>
    <dgm:cxn modelId="{D06E7D7C-EB45-40A6-A491-FBEB0EF143EB}" srcId="{B8A3EB74-51EA-4B52-8644-CE3DFE98FEC5}" destId="{946583DA-27EF-4E59-92F3-45493792A9CE}" srcOrd="8" destOrd="0" parTransId="{6B62CA13-10F3-4C90-8748-94FA81BCB4BA}" sibTransId="{D7BF2F7E-6CB3-469C-A2B4-00081001813C}"/>
    <dgm:cxn modelId="{3223B580-4399-4753-9ADF-B8C7DC1BC8D7}" type="presOf" srcId="{330E349F-E24C-46FA-B562-5BB8360E364A}" destId="{72A09562-D4E3-4DC7-BC89-2535213E3749}" srcOrd="0" destOrd="0" presId="urn:microsoft.com/office/officeart/2008/layout/VerticalCircleList"/>
    <dgm:cxn modelId="{F2319383-01BE-4D14-BA46-D39AFD3E18BC}" type="presOf" srcId="{946583DA-27EF-4E59-92F3-45493792A9CE}" destId="{8A881D30-6B45-4F50-AFEC-E4D7C8153994}" srcOrd="0" destOrd="0" presId="urn:microsoft.com/office/officeart/2008/layout/VerticalCircleList"/>
    <dgm:cxn modelId="{3825A887-30CC-4874-875D-742D490653AF}" type="presOf" srcId="{69BA93F6-CDCB-43A2-9CAB-691F54F6C5A1}" destId="{E387D867-AD46-4016-8B66-D1290A801B1F}" srcOrd="0" destOrd="0" presId="urn:microsoft.com/office/officeart/2008/layout/VerticalCircleList"/>
    <dgm:cxn modelId="{1F2A779F-E25A-4950-B6AD-4506032A1917}" type="presOf" srcId="{B8A3EB74-51EA-4B52-8644-CE3DFE98FEC5}" destId="{42AE4863-3605-4A29-852F-236C800264D1}" srcOrd="0" destOrd="0" presId="urn:microsoft.com/office/officeart/2008/layout/VerticalCircleList"/>
    <dgm:cxn modelId="{FCE72FB1-9707-4E7C-B2A4-44750A2F3E6D}" srcId="{B8A3EB74-51EA-4B52-8644-CE3DFE98FEC5}" destId="{74B05D87-71C1-4DCF-826E-B1E6F84E5667}" srcOrd="3" destOrd="0" parTransId="{5897FCCB-2D37-4D11-B873-148D939ADFDD}" sibTransId="{8B1EA742-D36A-4DE4-B507-0CD0E53AF63C}"/>
    <dgm:cxn modelId="{BC4638B1-F0D5-4BC3-9C14-716DDCA50092}" type="presOf" srcId="{D7ECCE68-807E-4575-878B-0E7C56831A0C}" destId="{DB7E111D-DFDC-4794-B387-90B6D64A7C2B}" srcOrd="0" destOrd="0" presId="urn:microsoft.com/office/officeart/2008/layout/VerticalCircleList"/>
    <dgm:cxn modelId="{E82DD9B2-FBB0-4294-8D10-EF1829EB35D8}" srcId="{B8A3EB74-51EA-4B52-8644-CE3DFE98FEC5}" destId="{BEA7BE61-A958-4C23-81F6-9ABF06A8A0F7}" srcOrd="7" destOrd="0" parTransId="{026E2366-BC21-47CB-98D2-20F90D1E04BD}" sibTransId="{DCAE944A-4CB3-4F6E-976B-9B2BCF3AB861}"/>
    <dgm:cxn modelId="{32C6A1B8-5217-40EE-9FD3-C256A11F428F}" srcId="{B8A3EB74-51EA-4B52-8644-CE3DFE98FEC5}" destId="{D7ECCE68-807E-4575-878B-0E7C56831A0C}" srcOrd="0" destOrd="0" parTransId="{CF81DFE8-9540-4CEE-9223-EF5BBBF9DD14}" sibTransId="{E0CD7442-F093-4316-A297-C751033946EB}"/>
    <dgm:cxn modelId="{7DC181B9-F1F0-486F-BE0B-A82206384765}" type="presOf" srcId="{BEA7BE61-A958-4C23-81F6-9ABF06A8A0F7}" destId="{110E2BCB-E006-4E56-B03D-813CC3E09913}" srcOrd="0" destOrd="0" presId="urn:microsoft.com/office/officeart/2008/layout/VerticalCircleList"/>
    <dgm:cxn modelId="{D7E31FE1-45B5-48D4-9AF6-DE046ECCCCAD}" srcId="{B8A3EB74-51EA-4B52-8644-CE3DFE98FEC5}" destId="{F6828B9B-B01C-4437-A295-B13D7F9E2DAB}" srcOrd="1" destOrd="0" parTransId="{5A02FF36-6B53-4655-A0C6-CFF371B23DED}" sibTransId="{DED54B82-BD7C-4CC1-89D0-C593040A3F69}"/>
    <dgm:cxn modelId="{099C8CF5-44A3-40C0-AFFD-959A4E7CAB42}" srcId="{B8A3EB74-51EA-4B52-8644-CE3DFE98FEC5}" destId="{330E349F-E24C-46FA-B562-5BB8360E364A}" srcOrd="6" destOrd="0" parTransId="{84EE9A4A-8AF8-4E93-8C7C-10B863A6A149}" sibTransId="{91A0AD8E-67DB-497B-A657-5B0C9B152AC5}"/>
    <dgm:cxn modelId="{0BD32BFC-9364-4A69-B9A6-7DE202D0F9E0}" srcId="{B8A3EB74-51EA-4B52-8644-CE3DFE98FEC5}" destId="{1F4CB57D-12A7-4392-9857-5F268CBC3311}" srcOrd="5" destOrd="0" parTransId="{E5D841D2-C2FA-41FB-B8F6-0FBB3B8C9FAB}" sibTransId="{18F183E9-CFD3-407C-85EB-B9F2B397C749}"/>
    <dgm:cxn modelId="{A3EEA627-325B-4392-8C81-8BE18ECA8207}" type="presParOf" srcId="{42AE4863-3605-4A29-852F-236C800264D1}" destId="{24799507-B663-4CA3-A025-2F5380D4742C}" srcOrd="0" destOrd="0" presId="urn:microsoft.com/office/officeart/2008/layout/VerticalCircleList"/>
    <dgm:cxn modelId="{DE95703B-35D8-43F6-95C3-51D92B9A26F1}" type="presParOf" srcId="{24799507-B663-4CA3-A025-2F5380D4742C}" destId="{E44884C2-E288-42F6-B2C4-E07E48D9E3F0}" srcOrd="0" destOrd="0" presId="urn:microsoft.com/office/officeart/2008/layout/VerticalCircleList"/>
    <dgm:cxn modelId="{BB1C7EAA-5B80-4E19-9BD9-43F39DFCC918}" type="presParOf" srcId="{24799507-B663-4CA3-A025-2F5380D4742C}" destId="{2B83D49E-3071-4DA1-8819-A9EB4C2FE661}" srcOrd="1" destOrd="0" presId="urn:microsoft.com/office/officeart/2008/layout/VerticalCircleList"/>
    <dgm:cxn modelId="{7D132BFC-2D01-42D6-9B38-3E7ECAC90330}" type="presParOf" srcId="{24799507-B663-4CA3-A025-2F5380D4742C}" destId="{DB7E111D-DFDC-4794-B387-90B6D64A7C2B}" srcOrd="2" destOrd="0" presId="urn:microsoft.com/office/officeart/2008/layout/VerticalCircleList"/>
    <dgm:cxn modelId="{C749DE06-FC16-41C5-BD18-0E29AE00BAA2}" type="presParOf" srcId="{42AE4863-3605-4A29-852F-236C800264D1}" destId="{1F780104-7CDD-4C09-92E0-0D144B8AF946}" srcOrd="1" destOrd="0" presId="urn:microsoft.com/office/officeart/2008/layout/VerticalCircleList"/>
    <dgm:cxn modelId="{DF1FD254-FDA5-46D3-BAEB-82FB36C987FE}" type="presParOf" srcId="{1F780104-7CDD-4C09-92E0-0D144B8AF946}" destId="{437D9A5D-4687-4D61-A32D-95BB67E0661D}" srcOrd="0" destOrd="0" presId="urn:microsoft.com/office/officeart/2008/layout/VerticalCircleList"/>
    <dgm:cxn modelId="{B59AE869-018C-4DBB-887A-3AC8BEA9B532}" type="presParOf" srcId="{1F780104-7CDD-4C09-92E0-0D144B8AF946}" destId="{6A23C7F2-E4BB-471A-9619-F4F46089E623}" srcOrd="1" destOrd="0" presId="urn:microsoft.com/office/officeart/2008/layout/VerticalCircleList"/>
    <dgm:cxn modelId="{03B71AB7-5247-454C-BDB1-6D8D4E503A7A}" type="presParOf" srcId="{1F780104-7CDD-4C09-92E0-0D144B8AF946}" destId="{58DEA01F-66CB-4D71-8B1C-C8A5E9C43A12}" srcOrd="2" destOrd="0" presId="urn:microsoft.com/office/officeart/2008/layout/VerticalCircleList"/>
    <dgm:cxn modelId="{94B66E83-3819-41A6-A04F-D2BAA4F84C5F}" type="presParOf" srcId="{42AE4863-3605-4A29-852F-236C800264D1}" destId="{2D5B088D-040B-44F3-8B7C-AD36A9B22677}" srcOrd="2" destOrd="0" presId="urn:microsoft.com/office/officeart/2008/layout/VerticalCircleList"/>
    <dgm:cxn modelId="{857F029C-94E3-4D54-AD4C-BF2F7C3B839C}" type="presParOf" srcId="{2D5B088D-040B-44F3-8B7C-AD36A9B22677}" destId="{1DFBEE6A-7A7B-4B45-A734-DDE5FD6A1B7B}" srcOrd="0" destOrd="0" presId="urn:microsoft.com/office/officeart/2008/layout/VerticalCircleList"/>
    <dgm:cxn modelId="{8462B95D-BDD1-437D-B823-BDBF3F9860FE}" type="presParOf" srcId="{2D5B088D-040B-44F3-8B7C-AD36A9B22677}" destId="{ECFFF366-2EAC-4B79-B8B0-B03F6F3E7D06}" srcOrd="1" destOrd="0" presId="urn:microsoft.com/office/officeart/2008/layout/VerticalCircleList"/>
    <dgm:cxn modelId="{A19C4A51-4F8A-45FB-BF79-4B57A2063297}" type="presParOf" srcId="{2D5B088D-040B-44F3-8B7C-AD36A9B22677}" destId="{4BF60A20-9428-4A6A-BD22-EC8C350E344B}" srcOrd="2" destOrd="0" presId="urn:microsoft.com/office/officeart/2008/layout/VerticalCircleList"/>
    <dgm:cxn modelId="{970F85BB-C28F-4FE0-90A9-152168315A3E}" type="presParOf" srcId="{42AE4863-3605-4A29-852F-236C800264D1}" destId="{D5BBF9EE-CD03-4A72-B79F-3E9C9F49B464}" srcOrd="3" destOrd="0" presId="urn:microsoft.com/office/officeart/2008/layout/VerticalCircleList"/>
    <dgm:cxn modelId="{9BEA6B17-4192-418D-8DB5-B2F34BEA2045}" type="presParOf" srcId="{D5BBF9EE-CD03-4A72-B79F-3E9C9F49B464}" destId="{CDF39CE3-59C9-496A-8AFC-545FBDA2D443}" srcOrd="0" destOrd="0" presId="urn:microsoft.com/office/officeart/2008/layout/VerticalCircleList"/>
    <dgm:cxn modelId="{37891009-962D-466C-83BD-FA5494500A6E}" type="presParOf" srcId="{D5BBF9EE-CD03-4A72-B79F-3E9C9F49B464}" destId="{51A4DDD2-3762-4A9F-84C4-CF134FEAA56A}" srcOrd="1" destOrd="0" presId="urn:microsoft.com/office/officeart/2008/layout/VerticalCircleList"/>
    <dgm:cxn modelId="{A9F5A8A3-81B8-4AE6-8627-1751F8275883}" type="presParOf" srcId="{D5BBF9EE-CD03-4A72-B79F-3E9C9F49B464}" destId="{81B895C3-741F-40F6-B818-C3B1CF79453B}" srcOrd="2" destOrd="0" presId="urn:microsoft.com/office/officeart/2008/layout/VerticalCircleList"/>
    <dgm:cxn modelId="{062DABB1-8B1F-4BFE-B957-FF312FE5BE0B}" type="presParOf" srcId="{42AE4863-3605-4A29-852F-236C800264D1}" destId="{EA20DEB7-208F-4F69-8F8F-7998EFA64AD6}" srcOrd="4" destOrd="0" presId="urn:microsoft.com/office/officeart/2008/layout/VerticalCircleList"/>
    <dgm:cxn modelId="{4139542B-D2B2-43A9-A22D-57DA8608BC30}" type="presParOf" srcId="{EA20DEB7-208F-4F69-8F8F-7998EFA64AD6}" destId="{6C030F66-3650-462B-83D7-FE869F723E5C}" srcOrd="0" destOrd="0" presId="urn:microsoft.com/office/officeart/2008/layout/VerticalCircleList"/>
    <dgm:cxn modelId="{40B8C633-944F-4A36-B2E6-AAB88128035F}" type="presParOf" srcId="{EA20DEB7-208F-4F69-8F8F-7998EFA64AD6}" destId="{7DBF5F96-55B4-4768-A75F-583AFB0536FF}" srcOrd="1" destOrd="0" presId="urn:microsoft.com/office/officeart/2008/layout/VerticalCircleList"/>
    <dgm:cxn modelId="{FB47443B-B8A6-4A18-B6C8-468CD052A25D}" type="presParOf" srcId="{EA20DEB7-208F-4F69-8F8F-7998EFA64AD6}" destId="{E387D867-AD46-4016-8B66-D1290A801B1F}" srcOrd="2" destOrd="0" presId="urn:microsoft.com/office/officeart/2008/layout/VerticalCircleList"/>
    <dgm:cxn modelId="{26B344B8-55D0-471C-BEBD-C8B75195EB13}" type="presParOf" srcId="{42AE4863-3605-4A29-852F-236C800264D1}" destId="{44ED642F-4586-4522-AA37-587B5AB80163}" srcOrd="5" destOrd="0" presId="urn:microsoft.com/office/officeart/2008/layout/VerticalCircleList"/>
    <dgm:cxn modelId="{E426A559-6DB0-416B-BA80-010C0AFBDB1A}" type="presParOf" srcId="{44ED642F-4586-4522-AA37-587B5AB80163}" destId="{9336DDB8-6BB7-4462-B7F0-D8A5B340F761}" srcOrd="0" destOrd="0" presId="urn:microsoft.com/office/officeart/2008/layout/VerticalCircleList"/>
    <dgm:cxn modelId="{98A74C3A-FC17-4565-BAD7-67B457ABE041}" type="presParOf" srcId="{44ED642F-4586-4522-AA37-587B5AB80163}" destId="{4F1C6791-D4CE-4839-91F7-6DDEDBD34A84}" srcOrd="1" destOrd="0" presId="urn:microsoft.com/office/officeart/2008/layout/VerticalCircleList"/>
    <dgm:cxn modelId="{E60645B5-5D2F-4BA3-9650-ABB3CC719589}" type="presParOf" srcId="{44ED642F-4586-4522-AA37-587B5AB80163}" destId="{B6342504-15B9-4E56-A5B6-49B980D8150F}" srcOrd="2" destOrd="0" presId="urn:microsoft.com/office/officeart/2008/layout/VerticalCircleList"/>
    <dgm:cxn modelId="{11256EA8-580E-4306-995C-F83AC30BBEB9}" type="presParOf" srcId="{42AE4863-3605-4A29-852F-236C800264D1}" destId="{E66CC375-D80C-4D2C-A3A3-5E1BD08BF86B}" srcOrd="6" destOrd="0" presId="urn:microsoft.com/office/officeart/2008/layout/VerticalCircleList"/>
    <dgm:cxn modelId="{AE2F4A3E-8E6E-4278-9D62-452EB8C3261A}" type="presParOf" srcId="{E66CC375-D80C-4D2C-A3A3-5E1BD08BF86B}" destId="{B92241D9-9987-4E08-951F-74F99E0963D7}" srcOrd="0" destOrd="0" presId="urn:microsoft.com/office/officeart/2008/layout/VerticalCircleList"/>
    <dgm:cxn modelId="{91CB0695-363B-4C18-99FB-B3A408007DA2}" type="presParOf" srcId="{E66CC375-D80C-4D2C-A3A3-5E1BD08BF86B}" destId="{6AADD5D0-A030-4D3D-856E-E78A6565F867}" srcOrd="1" destOrd="0" presId="urn:microsoft.com/office/officeart/2008/layout/VerticalCircleList"/>
    <dgm:cxn modelId="{6BE22AC5-69CC-4AF9-8652-C1D0D8857F0C}" type="presParOf" srcId="{E66CC375-D80C-4D2C-A3A3-5E1BD08BF86B}" destId="{72A09562-D4E3-4DC7-BC89-2535213E3749}" srcOrd="2" destOrd="0" presId="urn:microsoft.com/office/officeart/2008/layout/VerticalCircleList"/>
    <dgm:cxn modelId="{9172FAAE-58F2-41D1-88A2-66AF399524EE}" type="presParOf" srcId="{42AE4863-3605-4A29-852F-236C800264D1}" destId="{85AA183F-F641-46A5-BBD6-A978603BD0FE}" srcOrd="7" destOrd="0" presId="urn:microsoft.com/office/officeart/2008/layout/VerticalCircleList"/>
    <dgm:cxn modelId="{8FFCA6A3-9285-46A0-AAAD-EEF0428C2030}" type="presParOf" srcId="{85AA183F-F641-46A5-BBD6-A978603BD0FE}" destId="{0C239C58-648B-42B1-ABBE-53EDB5EF8A34}" srcOrd="0" destOrd="0" presId="urn:microsoft.com/office/officeart/2008/layout/VerticalCircleList"/>
    <dgm:cxn modelId="{C88061B2-7F5F-4B3A-B17E-F03AEE3E392B}" type="presParOf" srcId="{85AA183F-F641-46A5-BBD6-A978603BD0FE}" destId="{CB7ACAF0-7AF6-438D-AE0A-D81D727B487D}" srcOrd="1" destOrd="0" presId="urn:microsoft.com/office/officeart/2008/layout/VerticalCircleList"/>
    <dgm:cxn modelId="{7086899A-EB0C-493B-8640-2E5098A4A730}" type="presParOf" srcId="{85AA183F-F641-46A5-BBD6-A978603BD0FE}" destId="{110E2BCB-E006-4E56-B03D-813CC3E09913}" srcOrd="2" destOrd="0" presId="urn:microsoft.com/office/officeart/2008/layout/VerticalCircleList"/>
    <dgm:cxn modelId="{20AB0392-6AB1-46C4-8C4F-E50788B46AD7}" type="presParOf" srcId="{42AE4863-3605-4A29-852F-236C800264D1}" destId="{CC07E3C4-5372-48FF-8E28-1035662C0E86}" srcOrd="8" destOrd="0" presId="urn:microsoft.com/office/officeart/2008/layout/VerticalCircleList"/>
    <dgm:cxn modelId="{6D4933E1-DA19-4351-8175-A866466307C1}" type="presParOf" srcId="{CC07E3C4-5372-48FF-8E28-1035662C0E86}" destId="{68E964DA-3DEF-46CC-80E2-BE370B4A44FA}" srcOrd="0" destOrd="0" presId="urn:microsoft.com/office/officeart/2008/layout/VerticalCircleList"/>
    <dgm:cxn modelId="{BC909273-88CE-4F76-9831-6DC9ED664586}" type="presParOf" srcId="{CC07E3C4-5372-48FF-8E28-1035662C0E86}" destId="{1647800E-5B7D-40F4-A469-BC4311477A83}" srcOrd="1" destOrd="0" presId="urn:microsoft.com/office/officeart/2008/layout/VerticalCircleList"/>
    <dgm:cxn modelId="{092E61BE-12C9-4E23-9458-53FF0C5A2E52}" type="presParOf" srcId="{CC07E3C4-5372-48FF-8E28-1035662C0E86}" destId="{8A881D30-6B45-4F50-AFEC-E4D7C8153994}"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C57D84-ED5C-4BF6-BE2A-4BC8D7DABD85}" type="doc">
      <dgm:prSet loTypeId="urn:microsoft.com/office/officeart/2005/8/layout/vList5" loCatId="list" qsTypeId="urn:microsoft.com/office/officeart/2005/8/quickstyle/simple3" qsCatId="simple" csTypeId="urn:microsoft.com/office/officeart/2005/8/colors/colorful1" csCatId="colorful" phldr="1"/>
      <dgm:spPr/>
      <dgm:t>
        <a:bodyPr/>
        <a:lstStyle/>
        <a:p>
          <a:endParaRPr lang="zh-TW" altLang="en-US"/>
        </a:p>
      </dgm:t>
    </dgm:pt>
    <dgm:pt modelId="{D8A563BC-705B-43F0-A131-F86FFCB42B3F}">
      <dgm:prSet/>
      <dgm:spPr/>
      <dgm:t>
        <a:bodyPr/>
        <a:lstStyle/>
        <a:p>
          <a:pPr rtl="0"/>
          <a:r>
            <a:rPr lang="zh-TW" dirty="0"/>
            <a:t>當您要分析相關總計時</a:t>
          </a:r>
        </a:p>
      </dgm:t>
    </dgm:pt>
    <dgm:pt modelId="{CA7C4500-AF16-46A0-8EFD-09CD940329C4}" type="parTrans" cxnId="{BA82B267-A19B-43A7-9DDE-447960B66842}">
      <dgm:prSet/>
      <dgm:spPr/>
      <dgm:t>
        <a:bodyPr/>
        <a:lstStyle/>
        <a:p>
          <a:endParaRPr lang="zh-TW" altLang="en-US"/>
        </a:p>
      </dgm:t>
    </dgm:pt>
    <dgm:pt modelId="{A2418A6E-64A4-48C3-BAB1-336FB63C0DB0}" type="sibTrans" cxnId="{BA82B267-A19B-43A7-9DDE-447960B66842}">
      <dgm:prSet/>
      <dgm:spPr/>
      <dgm:t>
        <a:bodyPr/>
        <a:lstStyle/>
        <a:p>
          <a:endParaRPr lang="zh-TW" altLang="en-US"/>
        </a:p>
      </dgm:t>
    </dgm:pt>
    <dgm:pt modelId="{3615144D-B38D-4169-8D9A-8DEEEFA4D61C}">
      <dgm:prSet/>
      <dgm:spPr/>
      <dgm:t>
        <a:bodyPr/>
        <a:lstStyle/>
        <a:p>
          <a:pPr rtl="0"/>
          <a:r>
            <a:rPr lang="zh-TW" dirty="0"/>
            <a:t>如加總、百分比、項目個數、最大值、最小值、母體變異數、標準差</a:t>
          </a:r>
          <a:r>
            <a:rPr lang="en-US" dirty="0"/>
            <a:t>…</a:t>
          </a:r>
          <a:endParaRPr lang="zh-TW" dirty="0"/>
        </a:p>
      </dgm:t>
    </dgm:pt>
    <dgm:pt modelId="{FF574D55-66E0-4F75-A9D9-1393B7CE8512}" type="parTrans" cxnId="{CFA24D29-9EA9-4B2F-B245-56E6FDD4158D}">
      <dgm:prSet/>
      <dgm:spPr/>
      <dgm:t>
        <a:bodyPr/>
        <a:lstStyle/>
        <a:p>
          <a:endParaRPr lang="zh-TW" altLang="en-US"/>
        </a:p>
      </dgm:t>
    </dgm:pt>
    <dgm:pt modelId="{8482CC84-F4F4-43AD-B85A-13F9E1AEF8D6}" type="sibTrans" cxnId="{CFA24D29-9EA9-4B2F-B245-56E6FDD4158D}">
      <dgm:prSet/>
      <dgm:spPr/>
      <dgm:t>
        <a:bodyPr/>
        <a:lstStyle/>
        <a:p>
          <a:endParaRPr lang="zh-TW" altLang="en-US"/>
        </a:p>
      </dgm:t>
    </dgm:pt>
    <dgm:pt modelId="{D51EF4BB-5581-43E0-81D9-BA5F8C2FD93E}">
      <dgm:prSet/>
      <dgm:spPr/>
      <dgm:t>
        <a:bodyPr/>
        <a:lstStyle/>
        <a:p>
          <a:pPr rtl="0"/>
          <a:r>
            <a:rPr lang="zh-TW" dirty="0"/>
            <a:t>透過多種方便易用的方式查詢大量資料</a:t>
          </a:r>
        </a:p>
      </dgm:t>
    </dgm:pt>
    <dgm:pt modelId="{7C32725A-C030-4F2A-ABCF-A284E7786470}" type="parTrans" cxnId="{8ACBC472-0B7A-4808-A53B-0FC9EE8FBD51}">
      <dgm:prSet/>
      <dgm:spPr/>
      <dgm:t>
        <a:bodyPr/>
        <a:lstStyle/>
        <a:p>
          <a:endParaRPr lang="zh-TW" altLang="en-US"/>
        </a:p>
      </dgm:t>
    </dgm:pt>
    <dgm:pt modelId="{5012EAC9-3CB0-45AB-BBC7-DE107D93324E}" type="sibTrans" cxnId="{8ACBC472-0B7A-4808-A53B-0FC9EE8FBD51}">
      <dgm:prSet/>
      <dgm:spPr/>
      <dgm:t>
        <a:bodyPr/>
        <a:lstStyle/>
        <a:p>
          <a:endParaRPr lang="zh-TW" altLang="en-US"/>
        </a:p>
      </dgm:t>
    </dgm:pt>
    <dgm:pt modelId="{7471C0EA-243A-47C3-96A7-180C4D1AF652}">
      <dgm:prSet/>
      <dgm:spPr/>
      <dgm:t>
        <a:bodyPr/>
        <a:lstStyle/>
        <a:p>
          <a:pPr rtl="0"/>
          <a:r>
            <a:rPr lang="zh-TW" dirty="0"/>
            <a:t>來源資料可以從 </a:t>
          </a:r>
          <a:r>
            <a:rPr lang="en-US" dirty="0"/>
            <a:t>Excel </a:t>
          </a:r>
          <a:r>
            <a:rPr lang="zh-TW" dirty="0"/>
            <a:t>清單或其他資料庫取得。</a:t>
          </a:r>
        </a:p>
      </dgm:t>
    </dgm:pt>
    <dgm:pt modelId="{C691AD53-859C-418D-B8F9-442449922F2A}" type="parTrans" cxnId="{4B9A716F-699E-43F8-9C68-2E7220EC5F58}">
      <dgm:prSet/>
      <dgm:spPr/>
      <dgm:t>
        <a:bodyPr/>
        <a:lstStyle/>
        <a:p>
          <a:endParaRPr lang="zh-TW" altLang="en-US"/>
        </a:p>
      </dgm:t>
    </dgm:pt>
    <dgm:pt modelId="{F794DF1E-29D3-49CB-9593-401D6E4DEE20}" type="sibTrans" cxnId="{4B9A716F-699E-43F8-9C68-2E7220EC5F58}">
      <dgm:prSet/>
      <dgm:spPr/>
      <dgm:t>
        <a:bodyPr/>
        <a:lstStyle/>
        <a:p>
          <a:endParaRPr lang="zh-TW" altLang="en-US"/>
        </a:p>
      </dgm:t>
    </dgm:pt>
    <dgm:pt modelId="{9377B08C-4976-4012-A63A-A0D7BD35D8A6}">
      <dgm:prSet/>
      <dgm:spPr/>
      <dgm:t>
        <a:bodyPr/>
        <a:lstStyle/>
        <a:p>
          <a:pPr rtl="0"/>
          <a:r>
            <a:rPr lang="zh-TW" dirty="0"/>
            <a:t>進行數值資料的小計與彙總</a:t>
          </a:r>
        </a:p>
      </dgm:t>
    </dgm:pt>
    <dgm:pt modelId="{758E04AB-64F8-4DA0-8929-F62A02B549C7}" type="parTrans" cxnId="{0544A588-3AEF-45B6-9E4B-5B992FFDAE19}">
      <dgm:prSet/>
      <dgm:spPr/>
      <dgm:t>
        <a:bodyPr/>
        <a:lstStyle/>
        <a:p>
          <a:endParaRPr lang="zh-TW" altLang="en-US"/>
        </a:p>
      </dgm:t>
    </dgm:pt>
    <dgm:pt modelId="{9C4C6B6B-55D8-4657-9553-C3E7448287F2}" type="sibTrans" cxnId="{0544A588-3AEF-45B6-9E4B-5B992FFDAE19}">
      <dgm:prSet/>
      <dgm:spPr/>
      <dgm:t>
        <a:bodyPr/>
        <a:lstStyle/>
        <a:p>
          <a:endParaRPr lang="zh-TW" altLang="en-US"/>
        </a:p>
      </dgm:t>
    </dgm:pt>
    <dgm:pt modelId="{17639507-94E3-4C9F-8DFB-7DC5719EE952}">
      <dgm:prSet/>
      <dgm:spPr/>
      <dgm:t>
        <a:bodyPr/>
        <a:lstStyle/>
        <a:p>
          <a:pPr rtl="0"/>
          <a:r>
            <a:rPr lang="zh-TW" dirty="0"/>
            <a:t>依類別及子類別彙總資料，以及建立自訂算式與公式。</a:t>
          </a:r>
        </a:p>
      </dgm:t>
    </dgm:pt>
    <dgm:pt modelId="{F074F2A2-FB8F-4814-86B3-5CCD46DD2082}" type="parTrans" cxnId="{7E9DCC5F-AA2E-409D-9129-DE22AD8B9DB8}">
      <dgm:prSet/>
      <dgm:spPr/>
      <dgm:t>
        <a:bodyPr/>
        <a:lstStyle/>
        <a:p>
          <a:endParaRPr lang="zh-TW" altLang="en-US"/>
        </a:p>
      </dgm:t>
    </dgm:pt>
    <dgm:pt modelId="{14DDBDE3-5795-48E3-9F0E-4D5C23EBFCF8}" type="sibTrans" cxnId="{7E9DCC5F-AA2E-409D-9129-DE22AD8B9DB8}">
      <dgm:prSet/>
      <dgm:spPr/>
      <dgm:t>
        <a:bodyPr/>
        <a:lstStyle/>
        <a:p>
          <a:endParaRPr lang="zh-TW" altLang="en-US"/>
        </a:p>
      </dgm:t>
    </dgm:pt>
    <dgm:pt modelId="{DCD1D7E5-F247-41D6-B4AD-0D829353D39C}">
      <dgm:prSet/>
      <dgm:spPr/>
      <dgm:t>
        <a:bodyPr/>
        <a:lstStyle/>
        <a:p>
          <a:pPr rtl="0"/>
          <a:r>
            <a:rPr lang="zh-TW" dirty="0"/>
            <a:t>展開與摺疊各層級的資料以聚焦在結果</a:t>
          </a:r>
        </a:p>
      </dgm:t>
    </dgm:pt>
    <dgm:pt modelId="{D7EE99A9-2D8C-44A8-88D7-1A2342110E9E}" type="parTrans" cxnId="{C6A4768B-3EC0-42D9-9731-A4DF9490219A}">
      <dgm:prSet/>
      <dgm:spPr/>
      <dgm:t>
        <a:bodyPr/>
        <a:lstStyle/>
        <a:p>
          <a:endParaRPr lang="zh-TW" altLang="en-US"/>
        </a:p>
      </dgm:t>
    </dgm:pt>
    <dgm:pt modelId="{74403336-B19F-4739-BAE1-D208BEF8EB53}" type="sibTrans" cxnId="{C6A4768B-3EC0-42D9-9731-A4DF9490219A}">
      <dgm:prSet/>
      <dgm:spPr/>
      <dgm:t>
        <a:bodyPr/>
        <a:lstStyle/>
        <a:p>
          <a:endParaRPr lang="zh-TW" altLang="en-US"/>
        </a:p>
      </dgm:t>
    </dgm:pt>
    <dgm:pt modelId="{2D478D7A-AD62-4E9A-8C50-A44CF16753F9}">
      <dgm:prSet/>
      <dgm:spPr/>
      <dgm:t>
        <a:bodyPr/>
        <a:lstStyle/>
        <a:p>
          <a:pPr rtl="0"/>
          <a:r>
            <a:rPr lang="zh-TW" dirty="0"/>
            <a:t>針對您想查看的區域摘要資料深入探究其中細節。</a:t>
          </a:r>
        </a:p>
      </dgm:t>
    </dgm:pt>
    <dgm:pt modelId="{A63A45E1-9341-4DEA-A974-3AFB29DCA555}" type="parTrans" cxnId="{0051B177-939B-4253-B800-063F13E81320}">
      <dgm:prSet/>
      <dgm:spPr/>
      <dgm:t>
        <a:bodyPr/>
        <a:lstStyle/>
        <a:p>
          <a:endParaRPr lang="zh-TW" altLang="en-US"/>
        </a:p>
      </dgm:t>
    </dgm:pt>
    <dgm:pt modelId="{9429B88D-FA42-47BB-81C1-D32DAE943151}" type="sibTrans" cxnId="{0051B177-939B-4253-B800-063F13E81320}">
      <dgm:prSet/>
      <dgm:spPr/>
      <dgm:t>
        <a:bodyPr/>
        <a:lstStyle/>
        <a:p>
          <a:endParaRPr lang="zh-TW" altLang="en-US"/>
        </a:p>
      </dgm:t>
    </dgm:pt>
    <dgm:pt modelId="{8B916243-80FD-4E5F-A949-ED78056EA2DF}">
      <dgm:prSet/>
      <dgm:spPr/>
      <dgm:t>
        <a:bodyPr/>
        <a:lstStyle/>
        <a:p>
          <a:pPr rtl="0"/>
          <a:r>
            <a:rPr lang="zh-TW" dirty="0"/>
            <a:t>欄列互換</a:t>
          </a:r>
          <a:r>
            <a:rPr lang="en-US" dirty="0"/>
            <a:t>(</a:t>
          </a:r>
          <a:r>
            <a:rPr lang="zh-TW" b="1" dirty="0"/>
            <a:t>樞紐分析</a:t>
          </a:r>
          <a:r>
            <a:rPr lang="zh-TW" dirty="0"/>
            <a:t>旋轉</a:t>
          </a:r>
          <a:r>
            <a:rPr lang="en-US" dirty="0"/>
            <a:t>)</a:t>
          </a:r>
          <a:endParaRPr lang="zh-TW" dirty="0"/>
        </a:p>
      </dgm:t>
    </dgm:pt>
    <dgm:pt modelId="{6F037771-9C5C-4DBB-A7B6-1D96ECD807CF}" type="parTrans" cxnId="{0BA80493-A3E9-45F5-9078-F5045E73A9AB}">
      <dgm:prSet/>
      <dgm:spPr/>
      <dgm:t>
        <a:bodyPr/>
        <a:lstStyle/>
        <a:p>
          <a:endParaRPr lang="zh-TW" altLang="en-US"/>
        </a:p>
      </dgm:t>
    </dgm:pt>
    <dgm:pt modelId="{2F63EB48-DC97-42E9-9D8D-B42CFFF3E6E2}" type="sibTrans" cxnId="{0BA80493-A3E9-45F5-9078-F5045E73A9AB}">
      <dgm:prSet/>
      <dgm:spPr/>
      <dgm:t>
        <a:bodyPr/>
        <a:lstStyle/>
        <a:p>
          <a:endParaRPr lang="zh-TW" altLang="en-US"/>
        </a:p>
      </dgm:t>
    </dgm:pt>
    <dgm:pt modelId="{5DBD9C47-C318-4672-9259-27BF042885CC}">
      <dgm:prSet/>
      <dgm:spPr/>
      <dgm:t>
        <a:bodyPr/>
        <a:lstStyle/>
        <a:p>
          <a:pPr rtl="0"/>
          <a:r>
            <a:rPr lang="zh-TW" dirty="0"/>
            <a:t>以適合的對照顯示來查看來源資料的不同摘要。</a:t>
          </a:r>
        </a:p>
      </dgm:t>
    </dgm:pt>
    <dgm:pt modelId="{A09A9C1D-08E4-4D5A-90A9-3C4DDF182C26}" type="parTrans" cxnId="{840E079B-F6DC-4364-8BE6-EA8E17F025EA}">
      <dgm:prSet/>
      <dgm:spPr/>
      <dgm:t>
        <a:bodyPr/>
        <a:lstStyle/>
        <a:p>
          <a:endParaRPr lang="zh-TW" altLang="en-US"/>
        </a:p>
      </dgm:t>
    </dgm:pt>
    <dgm:pt modelId="{2F90493C-C091-45AD-8E8E-1D11BE8576B3}" type="sibTrans" cxnId="{840E079B-F6DC-4364-8BE6-EA8E17F025EA}">
      <dgm:prSet/>
      <dgm:spPr/>
      <dgm:t>
        <a:bodyPr/>
        <a:lstStyle/>
        <a:p>
          <a:endParaRPr lang="zh-TW" altLang="en-US"/>
        </a:p>
      </dgm:t>
    </dgm:pt>
    <dgm:pt modelId="{C0BB5E6E-F115-4ADB-A2B9-0BEE9DEEFE8C}">
      <dgm:prSet/>
      <dgm:spPr/>
      <dgm:t>
        <a:bodyPr/>
        <a:lstStyle/>
        <a:p>
          <a:pPr rtl="0"/>
          <a:r>
            <a:rPr lang="zh-TW" dirty="0"/>
            <a:t>可進行篩選、排序、分組，以及設定格式化條件</a:t>
          </a:r>
        </a:p>
      </dgm:t>
    </dgm:pt>
    <dgm:pt modelId="{73A4EB51-BB3E-4318-93D1-8C57669C3AB2}" type="parTrans" cxnId="{B3173378-DDA2-4B5F-9AE1-01BFE896B877}">
      <dgm:prSet/>
      <dgm:spPr/>
      <dgm:t>
        <a:bodyPr/>
        <a:lstStyle/>
        <a:p>
          <a:endParaRPr lang="zh-TW" altLang="en-US"/>
        </a:p>
      </dgm:t>
    </dgm:pt>
    <dgm:pt modelId="{11F502E3-8082-45D2-B4BF-96E162811402}" type="sibTrans" cxnId="{B3173378-DDA2-4B5F-9AE1-01BFE896B877}">
      <dgm:prSet/>
      <dgm:spPr/>
      <dgm:t>
        <a:bodyPr/>
        <a:lstStyle/>
        <a:p>
          <a:endParaRPr lang="zh-TW" altLang="en-US"/>
        </a:p>
      </dgm:t>
    </dgm:pt>
    <dgm:pt modelId="{91AFC34E-1385-48F1-8374-3697D6D0B8BA}">
      <dgm:prSet/>
      <dgm:spPr/>
      <dgm:t>
        <a:bodyPr/>
        <a:lstStyle/>
        <a:p>
          <a:pPr rtl="0"/>
          <a:r>
            <a:rPr lang="zh-TW" dirty="0"/>
            <a:t>對於最實用、有趣的資料子集讓您著重於所要資訊。</a:t>
          </a:r>
        </a:p>
      </dgm:t>
    </dgm:pt>
    <dgm:pt modelId="{D6C1B498-8BF9-491B-8363-98B71B230E0E}" type="parTrans" cxnId="{D6AE4A33-77BB-4E15-A338-379353A113FB}">
      <dgm:prSet/>
      <dgm:spPr/>
      <dgm:t>
        <a:bodyPr/>
        <a:lstStyle/>
        <a:p>
          <a:endParaRPr lang="zh-TW" altLang="en-US"/>
        </a:p>
      </dgm:t>
    </dgm:pt>
    <dgm:pt modelId="{B5FC54FA-D26C-46DE-8DD5-3F5B106CFF44}" type="sibTrans" cxnId="{D6AE4A33-77BB-4E15-A338-379353A113FB}">
      <dgm:prSet/>
      <dgm:spPr/>
      <dgm:t>
        <a:bodyPr/>
        <a:lstStyle/>
        <a:p>
          <a:endParaRPr lang="zh-TW" altLang="en-US"/>
        </a:p>
      </dgm:t>
    </dgm:pt>
    <dgm:pt modelId="{4513AFE7-917B-42C4-BA4C-7CA24326FBF2}">
      <dgm:prSet/>
      <dgm:spPr/>
      <dgm:t>
        <a:bodyPr/>
        <a:lstStyle/>
        <a:p>
          <a:pPr rtl="0"/>
          <a:r>
            <a:rPr lang="zh-TW" dirty="0"/>
            <a:t>呈現簡潔、更具吸引力</a:t>
          </a:r>
        </a:p>
      </dgm:t>
    </dgm:pt>
    <dgm:pt modelId="{EB881C97-DB50-47BA-A0C6-98B095D79961}" type="parTrans" cxnId="{178C9264-8CF5-46BA-8B84-242585448B92}">
      <dgm:prSet/>
      <dgm:spPr/>
      <dgm:t>
        <a:bodyPr/>
        <a:lstStyle/>
        <a:p>
          <a:endParaRPr lang="zh-TW" altLang="en-US"/>
        </a:p>
      </dgm:t>
    </dgm:pt>
    <dgm:pt modelId="{1DFA31D4-7D8E-4C8A-AD51-45145C5C831E}" type="sibTrans" cxnId="{178C9264-8CF5-46BA-8B84-242585448B92}">
      <dgm:prSet/>
      <dgm:spPr/>
      <dgm:t>
        <a:bodyPr/>
        <a:lstStyle/>
        <a:p>
          <a:endParaRPr lang="zh-TW" altLang="en-US"/>
        </a:p>
      </dgm:t>
    </dgm:pt>
    <dgm:pt modelId="{C32CFCF4-B5C0-433B-85D7-656CDBE39899}">
      <dgm:prSet/>
      <dgm:spPr/>
      <dgm:t>
        <a:bodyPr/>
        <a:lstStyle/>
        <a:p>
          <a:pPr rtl="0"/>
          <a:r>
            <a:rPr lang="zh-TW" dirty="0"/>
            <a:t>可線上檢視線或列印報表。</a:t>
          </a:r>
        </a:p>
      </dgm:t>
    </dgm:pt>
    <dgm:pt modelId="{6DE819F0-FE00-41B1-A64F-3DD0F4C2D446}" type="parTrans" cxnId="{C621F9AB-F68E-4A95-A0B1-35CA1CA2A517}">
      <dgm:prSet/>
      <dgm:spPr/>
      <dgm:t>
        <a:bodyPr/>
        <a:lstStyle/>
        <a:p>
          <a:endParaRPr lang="zh-TW" altLang="en-US"/>
        </a:p>
      </dgm:t>
    </dgm:pt>
    <dgm:pt modelId="{6480933E-57DF-4ECC-89CF-68AF6EE852B0}" type="sibTrans" cxnId="{C621F9AB-F68E-4A95-A0B1-35CA1CA2A517}">
      <dgm:prSet/>
      <dgm:spPr/>
      <dgm:t>
        <a:bodyPr/>
        <a:lstStyle/>
        <a:p>
          <a:endParaRPr lang="zh-TW" altLang="en-US"/>
        </a:p>
      </dgm:t>
    </dgm:pt>
    <dgm:pt modelId="{A0F71162-A94B-4D13-B787-34694824A91F}">
      <dgm:prSet/>
      <dgm:spPr/>
      <dgm:t>
        <a:bodyPr/>
        <a:lstStyle/>
        <a:p>
          <a:pPr rtl="0"/>
          <a:r>
            <a:rPr lang="zh-TW" dirty="0"/>
            <a:t>由於樞紐分析表是互動式的</a:t>
          </a:r>
        </a:p>
      </dgm:t>
    </dgm:pt>
    <dgm:pt modelId="{98A08C40-EE44-4B4E-AC8A-29ED00D4D499}" type="parTrans" cxnId="{51E4A9B1-B569-4EE8-92AA-4B9EF2433F82}">
      <dgm:prSet/>
      <dgm:spPr/>
      <dgm:t>
        <a:bodyPr/>
        <a:lstStyle/>
        <a:p>
          <a:endParaRPr lang="zh-TW" altLang="en-US"/>
        </a:p>
      </dgm:t>
    </dgm:pt>
    <dgm:pt modelId="{4B22E84C-EC4D-4B13-93C8-98DE88983B9F}" type="sibTrans" cxnId="{51E4A9B1-B569-4EE8-92AA-4B9EF2433F82}">
      <dgm:prSet/>
      <dgm:spPr/>
      <dgm:t>
        <a:bodyPr/>
        <a:lstStyle/>
        <a:p>
          <a:endParaRPr lang="zh-TW" altLang="en-US"/>
        </a:p>
      </dgm:t>
    </dgm:pt>
    <dgm:pt modelId="{BA4018C8-E4A5-4328-88DB-975F9F97A6E1}">
      <dgm:prSet/>
      <dgm:spPr/>
      <dgm:t>
        <a:bodyPr/>
        <a:lstStyle/>
        <a:p>
          <a:pPr rtl="0"/>
          <a:r>
            <a:rPr lang="zh-TW" dirty="0"/>
            <a:t>因此您可以自由實驗資料的版面配置。 </a:t>
          </a:r>
        </a:p>
      </dgm:t>
    </dgm:pt>
    <dgm:pt modelId="{BA91D858-39D2-4BC7-A727-0A37CCE700FD}" type="parTrans" cxnId="{33F20365-93D2-4345-BB2A-144AA672DDFB}">
      <dgm:prSet/>
      <dgm:spPr/>
      <dgm:t>
        <a:bodyPr/>
        <a:lstStyle/>
        <a:p>
          <a:endParaRPr lang="zh-TW" altLang="en-US"/>
        </a:p>
      </dgm:t>
    </dgm:pt>
    <dgm:pt modelId="{AD88F828-B949-434B-92A0-850F9D28F0D5}" type="sibTrans" cxnId="{33F20365-93D2-4345-BB2A-144AA672DDFB}">
      <dgm:prSet/>
      <dgm:spPr/>
      <dgm:t>
        <a:bodyPr/>
        <a:lstStyle/>
        <a:p>
          <a:endParaRPr lang="zh-TW" altLang="en-US"/>
        </a:p>
      </dgm:t>
    </dgm:pt>
    <dgm:pt modelId="{CD6A6412-4C10-4E97-BB5D-07E19855B1A8}" type="pres">
      <dgm:prSet presAssocID="{C9C57D84-ED5C-4BF6-BE2A-4BC8D7DABD85}" presName="Name0" presStyleCnt="0">
        <dgm:presLayoutVars>
          <dgm:dir/>
          <dgm:animLvl val="lvl"/>
          <dgm:resizeHandles val="exact"/>
        </dgm:presLayoutVars>
      </dgm:prSet>
      <dgm:spPr/>
    </dgm:pt>
    <dgm:pt modelId="{9ADB00AD-45DD-4156-87B8-2AD42A002C0B}" type="pres">
      <dgm:prSet presAssocID="{D8A563BC-705B-43F0-A131-F86FFCB42B3F}" presName="linNode" presStyleCnt="0"/>
      <dgm:spPr/>
    </dgm:pt>
    <dgm:pt modelId="{5008903B-ACF1-46C5-81B7-24303C041765}" type="pres">
      <dgm:prSet presAssocID="{D8A563BC-705B-43F0-A131-F86FFCB42B3F}" presName="parentText" presStyleLbl="node1" presStyleIdx="0" presStyleCnt="8">
        <dgm:presLayoutVars>
          <dgm:chMax val="1"/>
          <dgm:bulletEnabled val="1"/>
        </dgm:presLayoutVars>
      </dgm:prSet>
      <dgm:spPr/>
    </dgm:pt>
    <dgm:pt modelId="{874A8E5C-F792-4027-A581-1C3EC88DF07A}" type="pres">
      <dgm:prSet presAssocID="{D8A563BC-705B-43F0-A131-F86FFCB42B3F}" presName="descendantText" presStyleLbl="alignAccFollowNode1" presStyleIdx="0" presStyleCnt="8">
        <dgm:presLayoutVars>
          <dgm:bulletEnabled val="1"/>
        </dgm:presLayoutVars>
      </dgm:prSet>
      <dgm:spPr/>
    </dgm:pt>
    <dgm:pt modelId="{EA9AA580-09B6-4289-B22F-5CEC3C2473B7}" type="pres">
      <dgm:prSet presAssocID="{A2418A6E-64A4-48C3-BAB1-336FB63C0DB0}" presName="sp" presStyleCnt="0"/>
      <dgm:spPr/>
    </dgm:pt>
    <dgm:pt modelId="{1A3F9695-AB2F-4816-A836-3C74EBFF0B09}" type="pres">
      <dgm:prSet presAssocID="{D51EF4BB-5581-43E0-81D9-BA5F8C2FD93E}" presName="linNode" presStyleCnt="0"/>
      <dgm:spPr/>
    </dgm:pt>
    <dgm:pt modelId="{39BDAB7C-F9D1-4955-8AC5-2FB6312517F2}" type="pres">
      <dgm:prSet presAssocID="{D51EF4BB-5581-43E0-81D9-BA5F8C2FD93E}" presName="parentText" presStyleLbl="node1" presStyleIdx="1" presStyleCnt="8">
        <dgm:presLayoutVars>
          <dgm:chMax val="1"/>
          <dgm:bulletEnabled val="1"/>
        </dgm:presLayoutVars>
      </dgm:prSet>
      <dgm:spPr/>
    </dgm:pt>
    <dgm:pt modelId="{BC848A8A-A8E5-4ADD-90FF-233617AE6B32}" type="pres">
      <dgm:prSet presAssocID="{D51EF4BB-5581-43E0-81D9-BA5F8C2FD93E}" presName="descendantText" presStyleLbl="alignAccFollowNode1" presStyleIdx="1" presStyleCnt="8">
        <dgm:presLayoutVars>
          <dgm:bulletEnabled val="1"/>
        </dgm:presLayoutVars>
      </dgm:prSet>
      <dgm:spPr/>
    </dgm:pt>
    <dgm:pt modelId="{CE5A6F1A-CBE0-40CF-ACFB-F8C7A077180E}" type="pres">
      <dgm:prSet presAssocID="{5012EAC9-3CB0-45AB-BBC7-DE107D93324E}" presName="sp" presStyleCnt="0"/>
      <dgm:spPr/>
    </dgm:pt>
    <dgm:pt modelId="{7A1F128F-3051-4643-A350-507A2FB95C9F}" type="pres">
      <dgm:prSet presAssocID="{9377B08C-4976-4012-A63A-A0D7BD35D8A6}" presName="linNode" presStyleCnt="0"/>
      <dgm:spPr/>
    </dgm:pt>
    <dgm:pt modelId="{C9B8F480-DAF3-4DA5-99D6-9B501A4B7A2D}" type="pres">
      <dgm:prSet presAssocID="{9377B08C-4976-4012-A63A-A0D7BD35D8A6}" presName="parentText" presStyleLbl="node1" presStyleIdx="2" presStyleCnt="8">
        <dgm:presLayoutVars>
          <dgm:chMax val="1"/>
          <dgm:bulletEnabled val="1"/>
        </dgm:presLayoutVars>
      </dgm:prSet>
      <dgm:spPr/>
    </dgm:pt>
    <dgm:pt modelId="{AB469807-EC39-4D4D-9E01-235DBF7DDE84}" type="pres">
      <dgm:prSet presAssocID="{9377B08C-4976-4012-A63A-A0D7BD35D8A6}" presName="descendantText" presStyleLbl="alignAccFollowNode1" presStyleIdx="2" presStyleCnt="8">
        <dgm:presLayoutVars>
          <dgm:bulletEnabled val="1"/>
        </dgm:presLayoutVars>
      </dgm:prSet>
      <dgm:spPr/>
    </dgm:pt>
    <dgm:pt modelId="{11DEF9D6-0BBB-44C6-AFFE-CC99926ED834}" type="pres">
      <dgm:prSet presAssocID="{9C4C6B6B-55D8-4657-9553-C3E7448287F2}" presName="sp" presStyleCnt="0"/>
      <dgm:spPr/>
    </dgm:pt>
    <dgm:pt modelId="{F7AC7B45-A086-40DA-B365-DB9E08A45E96}" type="pres">
      <dgm:prSet presAssocID="{DCD1D7E5-F247-41D6-B4AD-0D829353D39C}" presName="linNode" presStyleCnt="0"/>
      <dgm:spPr/>
    </dgm:pt>
    <dgm:pt modelId="{3909F23F-AD7D-47D2-B5A2-AAA74ED56582}" type="pres">
      <dgm:prSet presAssocID="{DCD1D7E5-F247-41D6-B4AD-0D829353D39C}" presName="parentText" presStyleLbl="node1" presStyleIdx="3" presStyleCnt="8">
        <dgm:presLayoutVars>
          <dgm:chMax val="1"/>
          <dgm:bulletEnabled val="1"/>
        </dgm:presLayoutVars>
      </dgm:prSet>
      <dgm:spPr/>
    </dgm:pt>
    <dgm:pt modelId="{453C01EB-7C49-462D-B11C-1246D607E2A8}" type="pres">
      <dgm:prSet presAssocID="{DCD1D7E5-F247-41D6-B4AD-0D829353D39C}" presName="descendantText" presStyleLbl="alignAccFollowNode1" presStyleIdx="3" presStyleCnt="8">
        <dgm:presLayoutVars>
          <dgm:bulletEnabled val="1"/>
        </dgm:presLayoutVars>
      </dgm:prSet>
      <dgm:spPr/>
    </dgm:pt>
    <dgm:pt modelId="{AB4316AD-9A3A-41F7-A251-3923EE74591D}" type="pres">
      <dgm:prSet presAssocID="{74403336-B19F-4739-BAE1-D208BEF8EB53}" presName="sp" presStyleCnt="0"/>
      <dgm:spPr/>
    </dgm:pt>
    <dgm:pt modelId="{C44A8DD0-1BD4-4DF3-B8C6-6A7FBD6ADCB6}" type="pres">
      <dgm:prSet presAssocID="{8B916243-80FD-4E5F-A949-ED78056EA2DF}" presName="linNode" presStyleCnt="0"/>
      <dgm:spPr/>
    </dgm:pt>
    <dgm:pt modelId="{901FC644-9A8F-46FB-A70E-7A061757A89A}" type="pres">
      <dgm:prSet presAssocID="{8B916243-80FD-4E5F-A949-ED78056EA2DF}" presName="parentText" presStyleLbl="node1" presStyleIdx="4" presStyleCnt="8">
        <dgm:presLayoutVars>
          <dgm:chMax val="1"/>
          <dgm:bulletEnabled val="1"/>
        </dgm:presLayoutVars>
      </dgm:prSet>
      <dgm:spPr/>
    </dgm:pt>
    <dgm:pt modelId="{0B6C7652-ABD7-4963-80CC-EFE3CB749C71}" type="pres">
      <dgm:prSet presAssocID="{8B916243-80FD-4E5F-A949-ED78056EA2DF}" presName="descendantText" presStyleLbl="alignAccFollowNode1" presStyleIdx="4" presStyleCnt="8">
        <dgm:presLayoutVars>
          <dgm:bulletEnabled val="1"/>
        </dgm:presLayoutVars>
      </dgm:prSet>
      <dgm:spPr/>
    </dgm:pt>
    <dgm:pt modelId="{EA1DD325-536A-49BF-A2C9-05C6FD48F798}" type="pres">
      <dgm:prSet presAssocID="{2F63EB48-DC97-42E9-9D8D-B42CFFF3E6E2}" presName="sp" presStyleCnt="0"/>
      <dgm:spPr/>
    </dgm:pt>
    <dgm:pt modelId="{1F8253AB-ED37-4852-88EB-18C5CEC95E10}" type="pres">
      <dgm:prSet presAssocID="{C0BB5E6E-F115-4ADB-A2B9-0BEE9DEEFE8C}" presName="linNode" presStyleCnt="0"/>
      <dgm:spPr/>
    </dgm:pt>
    <dgm:pt modelId="{0F01FFFB-BCF1-4106-AC36-0438A58EA9B1}" type="pres">
      <dgm:prSet presAssocID="{C0BB5E6E-F115-4ADB-A2B9-0BEE9DEEFE8C}" presName="parentText" presStyleLbl="node1" presStyleIdx="5" presStyleCnt="8">
        <dgm:presLayoutVars>
          <dgm:chMax val="1"/>
          <dgm:bulletEnabled val="1"/>
        </dgm:presLayoutVars>
      </dgm:prSet>
      <dgm:spPr/>
    </dgm:pt>
    <dgm:pt modelId="{23944505-B772-4D51-9C70-250065172285}" type="pres">
      <dgm:prSet presAssocID="{C0BB5E6E-F115-4ADB-A2B9-0BEE9DEEFE8C}" presName="descendantText" presStyleLbl="alignAccFollowNode1" presStyleIdx="5" presStyleCnt="8">
        <dgm:presLayoutVars>
          <dgm:bulletEnabled val="1"/>
        </dgm:presLayoutVars>
      </dgm:prSet>
      <dgm:spPr/>
    </dgm:pt>
    <dgm:pt modelId="{3641C678-0823-4BC5-AF7D-950B6D05E842}" type="pres">
      <dgm:prSet presAssocID="{11F502E3-8082-45D2-B4BF-96E162811402}" presName="sp" presStyleCnt="0"/>
      <dgm:spPr/>
    </dgm:pt>
    <dgm:pt modelId="{C1F64A55-E928-42A8-864B-7725E144671A}" type="pres">
      <dgm:prSet presAssocID="{4513AFE7-917B-42C4-BA4C-7CA24326FBF2}" presName="linNode" presStyleCnt="0"/>
      <dgm:spPr/>
    </dgm:pt>
    <dgm:pt modelId="{791864CF-B3CC-4180-9113-E6C8DC2AF312}" type="pres">
      <dgm:prSet presAssocID="{4513AFE7-917B-42C4-BA4C-7CA24326FBF2}" presName="parentText" presStyleLbl="node1" presStyleIdx="6" presStyleCnt="8">
        <dgm:presLayoutVars>
          <dgm:chMax val="1"/>
          <dgm:bulletEnabled val="1"/>
        </dgm:presLayoutVars>
      </dgm:prSet>
      <dgm:spPr/>
    </dgm:pt>
    <dgm:pt modelId="{5B44BC49-E0AB-48D1-BC7A-5C71448A9659}" type="pres">
      <dgm:prSet presAssocID="{4513AFE7-917B-42C4-BA4C-7CA24326FBF2}" presName="descendantText" presStyleLbl="alignAccFollowNode1" presStyleIdx="6" presStyleCnt="8">
        <dgm:presLayoutVars>
          <dgm:bulletEnabled val="1"/>
        </dgm:presLayoutVars>
      </dgm:prSet>
      <dgm:spPr/>
    </dgm:pt>
    <dgm:pt modelId="{9784032E-B43C-421E-835E-71F475F98A03}" type="pres">
      <dgm:prSet presAssocID="{1DFA31D4-7D8E-4C8A-AD51-45145C5C831E}" presName="sp" presStyleCnt="0"/>
      <dgm:spPr/>
    </dgm:pt>
    <dgm:pt modelId="{A0AEB4CD-1A75-42C6-A4F6-EE2638F07AEB}" type="pres">
      <dgm:prSet presAssocID="{A0F71162-A94B-4D13-B787-34694824A91F}" presName="linNode" presStyleCnt="0"/>
      <dgm:spPr/>
    </dgm:pt>
    <dgm:pt modelId="{00ACF691-6626-4E38-97B7-A260E320D6C0}" type="pres">
      <dgm:prSet presAssocID="{A0F71162-A94B-4D13-B787-34694824A91F}" presName="parentText" presStyleLbl="node1" presStyleIdx="7" presStyleCnt="8">
        <dgm:presLayoutVars>
          <dgm:chMax val="1"/>
          <dgm:bulletEnabled val="1"/>
        </dgm:presLayoutVars>
      </dgm:prSet>
      <dgm:spPr/>
    </dgm:pt>
    <dgm:pt modelId="{9D00744E-1FF9-4B98-BDA8-CD746CF16CDF}" type="pres">
      <dgm:prSet presAssocID="{A0F71162-A94B-4D13-B787-34694824A91F}" presName="descendantText" presStyleLbl="alignAccFollowNode1" presStyleIdx="7" presStyleCnt="8">
        <dgm:presLayoutVars>
          <dgm:bulletEnabled val="1"/>
        </dgm:presLayoutVars>
      </dgm:prSet>
      <dgm:spPr/>
    </dgm:pt>
  </dgm:ptLst>
  <dgm:cxnLst>
    <dgm:cxn modelId="{AF2ACB03-DC67-4B67-ABD3-4C57BBE59006}" type="presOf" srcId="{9377B08C-4976-4012-A63A-A0D7BD35D8A6}" destId="{C9B8F480-DAF3-4DA5-99D6-9B501A4B7A2D}" srcOrd="0" destOrd="0" presId="urn:microsoft.com/office/officeart/2005/8/layout/vList5"/>
    <dgm:cxn modelId="{CFA24D29-9EA9-4B2F-B245-56E6FDD4158D}" srcId="{D8A563BC-705B-43F0-A131-F86FFCB42B3F}" destId="{3615144D-B38D-4169-8D9A-8DEEEFA4D61C}" srcOrd="0" destOrd="0" parTransId="{FF574D55-66E0-4F75-A9D9-1393B7CE8512}" sibTransId="{8482CC84-F4F4-43AD-B85A-13F9E1AEF8D6}"/>
    <dgm:cxn modelId="{37A6C32E-AE9B-4018-B558-BBA5955A3CA8}" type="presOf" srcId="{17639507-94E3-4C9F-8DFB-7DC5719EE952}" destId="{AB469807-EC39-4D4D-9E01-235DBF7DDE84}" srcOrd="0" destOrd="0" presId="urn:microsoft.com/office/officeart/2005/8/layout/vList5"/>
    <dgm:cxn modelId="{D6AE4A33-77BB-4E15-A338-379353A113FB}" srcId="{C0BB5E6E-F115-4ADB-A2B9-0BEE9DEEFE8C}" destId="{91AFC34E-1385-48F1-8374-3697D6D0B8BA}" srcOrd="0" destOrd="0" parTransId="{D6C1B498-8BF9-491B-8363-98B71B230E0E}" sibTransId="{B5FC54FA-D26C-46DE-8DD5-3F5B106CFF44}"/>
    <dgm:cxn modelId="{69C00A5B-CEEC-4B25-80FC-979A081290FD}" type="presOf" srcId="{4513AFE7-917B-42C4-BA4C-7CA24326FBF2}" destId="{791864CF-B3CC-4180-9113-E6C8DC2AF312}" srcOrd="0" destOrd="0" presId="urn:microsoft.com/office/officeart/2005/8/layout/vList5"/>
    <dgm:cxn modelId="{7E9DCC5F-AA2E-409D-9129-DE22AD8B9DB8}" srcId="{9377B08C-4976-4012-A63A-A0D7BD35D8A6}" destId="{17639507-94E3-4C9F-8DFB-7DC5719EE952}" srcOrd="0" destOrd="0" parTransId="{F074F2A2-FB8F-4814-86B3-5CCD46DD2082}" sibTransId="{14DDBDE3-5795-48E3-9F0E-4D5C23EBFCF8}"/>
    <dgm:cxn modelId="{178C9264-8CF5-46BA-8B84-242585448B92}" srcId="{C9C57D84-ED5C-4BF6-BE2A-4BC8D7DABD85}" destId="{4513AFE7-917B-42C4-BA4C-7CA24326FBF2}" srcOrd="6" destOrd="0" parTransId="{EB881C97-DB50-47BA-A0C6-98B095D79961}" sibTransId="{1DFA31D4-7D8E-4C8A-AD51-45145C5C831E}"/>
    <dgm:cxn modelId="{33F20365-93D2-4345-BB2A-144AA672DDFB}" srcId="{A0F71162-A94B-4D13-B787-34694824A91F}" destId="{BA4018C8-E4A5-4328-88DB-975F9F97A6E1}" srcOrd="0" destOrd="0" parTransId="{BA91D858-39D2-4BC7-A727-0A37CCE700FD}" sibTransId="{AD88F828-B949-434B-92A0-850F9D28F0D5}"/>
    <dgm:cxn modelId="{BA82B267-A19B-43A7-9DDE-447960B66842}" srcId="{C9C57D84-ED5C-4BF6-BE2A-4BC8D7DABD85}" destId="{D8A563BC-705B-43F0-A131-F86FFCB42B3F}" srcOrd="0" destOrd="0" parTransId="{CA7C4500-AF16-46A0-8EFD-09CD940329C4}" sibTransId="{A2418A6E-64A4-48C3-BAB1-336FB63C0DB0}"/>
    <dgm:cxn modelId="{4B9A716F-699E-43F8-9C68-2E7220EC5F58}" srcId="{D51EF4BB-5581-43E0-81D9-BA5F8C2FD93E}" destId="{7471C0EA-243A-47C3-96A7-180C4D1AF652}" srcOrd="0" destOrd="0" parTransId="{C691AD53-859C-418D-B8F9-442449922F2A}" sibTransId="{F794DF1E-29D3-49CB-9593-401D6E4DEE20}"/>
    <dgm:cxn modelId="{8ACBC472-0B7A-4808-A53B-0FC9EE8FBD51}" srcId="{C9C57D84-ED5C-4BF6-BE2A-4BC8D7DABD85}" destId="{D51EF4BB-5581-43E0-81D9-BA5F8C2FD93E}" srcOrd="1" destOrd="0" parTransId="{7C32725A-C030-4F2A-ABCF-A284E7786470}" sibTransId="{5012EAC9-3CB0-45AB-BBC7-DE107D93324E}"/>
    <dgm:cxn modelId="{E2527254-DD61-440F-AFA4-39F0C40BFC04}" type="presOf" srcId="{3615144D-B38D-4169-8D9A-8DEEEFA4D61C}" destId="{874A8E5C-F792-4027-A581-1C3EC88DF07A}" srcOrd="0" destOrd="0" presId="urn:microsoft.com/office/officeart/2005/8/layout/vList5"/>
    <dgm:cxn modelId="{0051B177-939B-4253-B800-063F13E81320}" srcId="{DCD1D7E5-F247-41D6-B4AD-0D829353D39C}" destId="{2D478D7A-AD62-4E9A-8C50-A44CF16753F9}" srcOrd="0" destOrd="0" parTransId="{A63A45E1-9341-4DEA-A974-3AFB29DCA555}" sibTransId="{9429B88D-FA42-47BB-81C1-D32DAE943151}"/>
    <dgm:cxn modelId="{B3173378-DDA2-4B5F-9AE1-01BFE896B877}" srcId="{C9C57D84-ED5C-4BF6-BE2A-4BC8D7DABD85}" destId="{C0BB5E6E-F115-4ADB-A2B9-0BEE9DEEFE8C}" srcOrd="5" destOrd="0" parTransId="{73A4EB51-BB3E-4318-93D1-8C57669C3AB2}" sibTransId="{11F502E3-8082-45D2-B4BF-96E162811402}"/>
    <dgm:cxn modelId="{011BB67D-E011-435C-A120-7F225E68E4F2}" type="presOf" srcId="{7471C0EA-243A-47C3-96A7-180C4D1AF652}" destId="{BC848A8A-A8E5-4ADD-90FF-233617AE6B32}" srcOrd="0" destOrd="0" presId="urn:microsoft.com/office/officeart/2005/8/layout/vList5"/>
    <dgm:cxn modelId="{0544A588-3AEF-45B6-9E4B-5B992FFDAE19}" srcId="{C9C57D84-ED5C-4BF6-BE2A-4BC8D7DABD85}" destId="{9377B08C-4976-4012-A63A-A0D7BD35D8A6}" srcOrd="2" destOrd="0" parTransId="{758E04AB-64F8-4DA0-8929-F62A02B549C7}" sibTransId="{9C4C6B6B-55D8-4657-9553-C3E7448287F2}"/>
    <dgm:cxn modelId="{C6A4768B-3EC0-42D9-9731-A4DF9490219A}" srcId="{C9C57D84-ED5C-4BF6-BE2A-4BC8D7DABD85}" destId="{DCD1D7E5-F247-41D6-B4AD-0D829353D39C}" srcOrd="3" destOrd="0" parTransId="{D7EE99A9-2D8C-44A8-88D7-1A2342110E9E}" sibTransId="{74403336-B19F-4739-BAE1-D208BEF8EB53}"/>
    <dgm:cxn modelId="{B43B3791-17B6-4598-A622-95DF1C59AF2B}" type="presOf" srcId="{C9C57D84-ED5C-4BF6-BE2A-4BC8D7DABD85}" destId="{CD6A6412-4C10-4E97-BB5D-07E19855B1A8}" srcOrd="0" destOrd="0" presId="urn:microsoft.com/office/officeart/2005/8/layout/vList5"/>
    <dgm:cxn modelId="{0BA80493-A3E9-45F5-9078-F5045E73A9AB}" srcId="{C9C57D84-ED5C-4BF6-BE2A-4BC8D7DABD85}" destId="{8B916243-80FD-4E5F-A949-ED78056EA2DF}" srcOrd="4" destOrd="0" parTransId="{6F037771-9C5C-4DBB-A7B6-1D96ECD807CF}" sibTransId="{2F63EB48-DC97-42E9-9D8D-B42CFFF3E6E2}"/>
    <dgm:cxn modelId="{6518C895-2D59-4020-B385-531F09B1FADE}" type="presOf" srcId="{A0F71162-A94B-4D13-B787-34694824A91F}" destId="{00ACF691-6626-4E38-97B7-A260E320D6C0}" srcOrd="0" destOrd="0" presId="urn:microsoft.com/office/officeart/2005/8/layout/vList5"/>
    <dgm:cxn modelId="{840E079B-F6DC-4364-8BE6-EA8E17F025EA}" srcId="{8B916243-80FD-4E5F-A949-ED78056EA2DF}" destId="{5DBD9C47-C318-4672-9259-27BF042885CC}" srcOrd="0" destOrd="0" parTransId="{A09A9C1D-08E4-4D5A-90A9-3C4DDF182C26}" sibTransId="{2F90493C-C091-45AD-8E8E-1D11BE8576B3}"/>
    <dgm:cxn modelId="{603BEF9B-D9AC-4A84-B82C-F2DF009A64C7}" type="presOf" srcId="{5DBD9C47-C318-4672-9259-27BF042885CC}" destId="{0B6C7652-ABD7-4963-80CC-EFE3CB749C71}" srcOrd="0" destOrd="0" presId="urn:microsoft.com/office/officeart/2005/8/layout/vList5"/>
    <dgm:cxn modelId="{2071B2A6-3AB9-4176-8D00-4655D93B76E7}" type="presOf" srcId="{C0BB5E6E-F115-4ADB-A2B9-0BEE9DEEFE8C}" destId="{0F01FFFB-BCF1-4106-AC36-0438A58EA9B1}" srcOrd="0" destOrd="0" presId="urn:microsoft.com/office/officeart/2005/8/layout/vList5"/>
    <dgm:cxn modelId="{C621F9AB-F68E-4A95-A0B1-35CA1CA2A517}" srcId="{4513AFE7-917B-42C4-BA4C-7CA24326FBF2}" destId="{C32CFCF4-B5C0-433B-85D7-656CDBE39899}" srcOrd="0" destOrd="0" parTransId="{6DE819F0-FE00-41B1-A64F-3DD0F4C2D446}" sibTransId="{6480933E-57DF-4ECC-89CF-68AF6EE852B0}"/>
    <dgm:cxn modelId="{38056CAF-045B-4342-A8E7-0D6AD6AA53C4}" type="presOf" srcId="{BA4018C8-E4A5-4328-88DB-975F9F97A6E1}" destId="{9D00744E-1FF9-4B98-BDA8-CD746CF16CDF}" srcOrd="0" destOrd="0" presId="urn:microsoft.com/office/officeart/2005/8/layout/vList5"/>
    <dgm:cxn modelId="{919B5AB1-F3BB-4478-8EDC-E52A02E085CB}" type="presOf" srcId="{DCD1D7E5-F247-41D6-B4AD-0D829353D39C}" destId="{3909F23F-AD7D-47D2-B5A2-AAA74ED56582}" srcOrd="0" destOrd="0" presId="urn:microsoft.com/office/officeart/2005/8/layout/vList5"/>
    <dgm:cxn modelId="{51E4A9B1-B569-4EE8-92AA-4B9EF2433F82}" srcId="{C9C57D84-ED5C-4BF6-BE2A-4BC8D7DABD85}" destId="{A0F71162-A94B-4D13-B787-34694824A91F}" srcOrd="7" destOrd="0" parTransId="{98A08C40-EE44-4B4E-AC8A-29ED00D4D499}" sibTransId="{4B22E84C-EC4D-4B13-93C8-98DE88983B9F}"/>
    <dgm:cxn modelId="{67B2CCB9-1AAE-4FEE-997A-11E125902771}" type="presOf" srcId="{C32CFCF4-B5C0-433B-85D7-656CDBE39899}" destId="{5B44BC49-E0AB-48D1-BC7A-5C71448A9659}" srcOrd="0" destOrd="0" presId="urn:microsoft.com/office/officeart/2005/8/layout/vList5"/>
    <dgm:cxn modelId="{2C03C8DF-32DD-4CE0-BDC5-5AE60B84F56C}" type="presOf" srcId="{D8A563BC-705B-43F0-A131-F86FFCB42B3F}" destId="{5008903B-ACF1-46C5-81B7-24303C041765}" srcOrd="0" destOrd="0" presId="urn:microsoft.com/office/officeart/2005/8/layout/vList5"/>
    <dgm:cxn modelId="{AB0B05E1-9647-419F-B3C5-AD8C8E17E80F}" type="presOf" srcId="{2D478D7A-AD62-4E9A-8C50-A44CF16753F9}" destId="{453C01EB-7C49-462D-B11C-1246D607E2A8}" srcOrd="0" destOrd="0" presId="urn:microsoft.com/office/officeart/2005/8/layout/vList5"/>
    <dgm:cxn modelId="{AAE0AFF3-92AB-4F08-8C6D-DA9F132BF0F3}" type="presOf" srcId="{D51EF4BB-5581-43E0-81D9-BA5F8C2FD93E}" destId="{39BDAB7C-F9D1-4955-8AC5-2FB6312517F2}" srcOrd="0" destOrd="0" presId="urn:microsoft.com/office/officeart/2005/8/layout/vList5"/>
    <dgm:cxn modelId="{07FD48F5-EDCD-43E3-9F42-87235445CB7E}" type="presOf" srcId="{8B916243-80FD-4E5F-A949-ED78056EA2DF}" destId="{901FC644-9A8F-46FB-A70E-7A061757A89A}" srcOrd="0" destOrd="0" presId="urn:microsoft.com/office/officeart/2005/8/layout/vList5"/>
    <dgm:cxn modelId="{CFBAFAFA-580A-4058-A64C-4BF0BEB7977D}" type="presOf" srcId="{91AFC34E-1385-48F1-8374-3697D6D0B8BA}" destId="{23944505-B772-4D51-9C70-250065172285}" srcOrd="0" destOrd="0" presId="urn:microsoft.com/office/officeart/2005/8/layout/vList5"/>
    <dgm:cxn modelId="{A58B1FB7-D0FB-414A-BACA-168065E0376F}" type="presParOf" srcId="{CD6A6412-4C10-4E97-BB5D-07E19855B1A8}" destId="{9ADB00AD-45DD-4156-87B8-2AD42A002C0B}" srcOrd="0" destOrd="0" presId="urn:microsoft.com/office/officeart/2005/8/layout/vList5"/>
    <dgm:cxn modelId="{FC317FAC-0871-45A4-A317-599E322D4ABD}" type="presParOf" srcId="{9ADB00AD-45DD-4156-87B8-2AD42A002C0B}" destId="{5008903B-ACF1-46C5-81B7-24303C041765}" srcOrd="0" destOrd="0" presId="urn:microsoft.com/office/officeart/2005/8/layout/vList5"/>
    <dgm:cxn modelId="{42A7AFFA-61F5-4083-BB1C-7650F270F520}" type="presParOf" srcId="{9ADB00AD-45DD-4156-87B8-2AD42A002C0B}" destId="{874A8E5C-F792-4027-A581-1C3EC88DF07A}" srcOrd="1" destOrd="0" presId="urn:microsoft.com/office/officeart/2005/8/layout/vList5"/>
    <dgm:cxn modelId="{782C3EE3-0F61-4262-99EF-8EBC4E4F4E51}" type="presParOf" srcId="{CD6A6412-4C10-4E97-BB5D-07E19855B1A8}" destId="{EA9AA580-09B6-4289-B22F-5CEC3C2473B7}" srcOrd="1" destOrd="0" presId="urn:microsoft.com/office/officeart/2005/8/layout/vList5"/>
    <dgm:cxn modelId="{187FCAD6-DD38-4DC2-80A9-5C88949C5B0C}" type="presParOf" srcId="{CD6A6412-4C10-4E97-BB5D-07E19855B1A8}" destId="{1A3F9695-AB2F-4816-A836-3C74EBFF0B09}" srcOrd="2" destOrd="0" presId="urn:microsoft.com/office/officeart/2005/8/layout/vList5"/>
    <dgm:cxn modelId="{AA4AE177-3D31-43D6-8F1C-E4F1CA5B2161}" type="presParOf" srcId="{1A3F9695-AB2F-4816-A836-3C74EBFF0B09}" destId="{39BDAB7C-F9D1-4955-8AC5-2FB6312517F2}" srcOrd="0" destOrd="0" presId="urn:microsoft.com/office/officeart/2005/8/layout/vList5"/>
    <dgm:cxn modelId="{32FEF1EC-E4BD-47AF-8360-D46F388EB64F}" type="presParOf" srcId="{1A3F9695-AB2F-4816-A836-3C74EBFF0B09}" destId="{BC848A8A-A8E5-4ADD-90FF-233617AE6B32}" srcOrd="1" destOrd="0" presId="urn:microsoft.com/office/officeart/2005/8/layout/vList5"/>
    <dgm:cxn modelId="{BF286095-BCF4-4587-9E12-1AAD3B6F2BB6}" type="presParOf" srcId="{CD6A6412-4C10-4E97-BB5D-07E19855B1A8}" destId="{CE5A6F1A-CBE0-40CF-ACFB-F8C7A077180E}" srcOrd="3" destOrd="0" presId="urn:microsoft.com/office/officeart/2005/8/layout/vList5"/>
    <dgm:cxn modelId="{D8724440-1B29-4C3C-8932-94DD44933095}" type="presParOf" srcId="{CD6A6412-4C10-4E97-BB5D-07E19855B1A8}" destId="{7A1F128F-3051-4643-A350-507A2FB95C9F}" srcOrd="4" destOrd="0" presId="urn:microsoft.com/office/officeart/2005/8/layout/vList5"/>
    <dgm:cxn modelId="{F92BCF85-B50E-4A67-A7E4-7556E9A0C2FD}" type="presParOf" srcId="{7A1F128F-3051-4643-A350-507A2FB95C9F}" destId="{C9B8F480-DAF3-4DA5-99D6-9B501A4B7A2D}" srcOrd="0" destOrd="0" presId="urn:microsoft.com/office/officeart/2005/8/layout/vList5"/>
    <dgm:cxn modelId="{A3ABCBDC-E3E0-4D3B-AE8A-E221B80D41D0}" type="presParOf" srcId="{7A1F128F-3051-4643-A350-507A2FB95C9F}" destId="{AB469807-EC39-4D4D-9E01-235DBF7DDE84}" srcOrd="1" destOrd="0" presId="urn:microsoft.com/office/officeart/2005/8/layout/vList5"/>
    <dgm:cxn modelId="{140F75FD-F3E8-4CC5-B11A-5784901F44F9}" type="presParOf" srcId="{CD6A6412-4C10-4E97-BB5D-07E19855B1A8}" destId="{11DEF9D6-0BBB-44C6-AFFE-CC99926ED834}" srcOrd="5" destOrd="0" presId="urn:microsoft.com/office/officeart/2005/8/layout/vList5"/>
    <dgm:cxn modelId="{0D6270FA-D762-4848-8804-0453D3999687}" type="presParOf" srcId="{CD6A6412-4C10-4E97-BB5D-07E19855B1A8}" destId="{F7AC7B45-A086-40DA-B365-DB9E08A45E96}" srcOrd="6" destOrd="0" presId="urn:microsoft.com/office/officeart/2005/8/layout/vList5"/>
    <dgm:cxn modelId="{88D652D8-7B05-47A9-B1D8-4FCC554F16CB}" type="presParOf" srcId="{F7AC7B45-A086-40DA-B365-DB9E08A45E96}" destId="{3909F23F-AD7D-47D2-B5A2-AAA74ED56582}" srcOrd="0" destOrd="0" presId="urn:microsoft.com/office/officeart/2005/8/layout/vList5"/>
    <dgm:cxn modelId="{020DC1D9-A7EC-4CF6-A012-636D57893B2C}" type="presParOf" srcId="{F7AC7B45-A086-40DA-B365-DB9E08A45E96}" destId="{453C01EB-7C49-462D-B11C-1246D607E2A8}" srcOrd="1" destOrd="0" presId="urn:microsoft.com/office/officeart/2005/8/layout/vList5"/>
    <dgm:cxn modelId="{7FE8CF93-A82E-4032-84B3-ABB2F76E8C3B}" type="presParOf" srcId="{CD6A6412-4C10-4E97-BB5D-07E19855B1A8}" destId="{AB4316AD-9A3A-41F7-A251-3923EE74591D}" srcOrd="7" destOrd="0" presId="urn:microsoft.com/office/officeart/2005/8/layout/vList5"/>
    <dgm:cxn modelId="{CAA79819-23FF-445D-BCA2-AF90E481F55C}" type="presParOf" srcId="{CD6A6412-4C10-4E97-BB5D-07E19855B1A8}" destId="{C44A8DD0-1BD4-4DF3-B8C6-6A7FBD6ADCB6}" srcOrd="8" destOrd="0" presId="urn:microsoft.com/office/officeart/2005/8/layout/vList5"/>
    <dgm:cxn modelId="{1DC797AA-FC57-45A7-901B-FA0B2D047ECE}" type="presParOf" srcId="{C44A8DD0-1BD4-4DF3-B8C6-6A7FBD6ADCB6}" destId="{901FC644-9A8F-46FB-A70E-7A061757A89A}" srcOrd="0" destOrd="0" presId="urn:microsoft.com/office/officeart/2005/8/layout/vList5"/>
    <dgm:cxn modelId="{D7D0914F-A38A-48C8-A651-9F02C37A2617}" type="presParOf" srcId="{C44A8DD0-1BD4-4DF3-B8C6-6A7FBD6ADCB6}" destId="{0B6C7652-ABD7-4963-80CC-EFE3CB749C71}" srcOrd="1" destOrd="0" presId="urn:microsoft.com/office/officeart/2005/8/layout/vList5"/>
    <dgm:cxn modelId="{085AC3F1-5E01-4F13-8EBF-71FAAC03D251}" type="presParOf" srcId="{CD6A6412-4C10-4E97-BB5D-07E19855B1A8}" destId="{EA1DD325-536A-49BF-A2C9-05C6FD48F798}" srcOrd="9" destOrd="0" presId="urn:microsoft.com/office/officeart/2005/8/layout/vList5"/>
    <dgm:cxn modelId="{F530169D-7305-4BAF-A41C-88E036BE16BC}" type="presParOf" srcId="{CD6A6412-4C10-4E97-BB5D-07E19855B1A8}" destId="{1F8253AB-ED37-4852-88EB-18C5CEC95E10}" srcOrd="10" destOrd="0" presId="urn:microsoft.com/office/officeart/2005/8/layout/vList5"/>
    <dgm:cxn modelId="{00F97A73-A6D4-48FF-B6E7-4545648F4A37}" type="presParOf" srcId="{1F8253AB-ED37-4852-88EB-18C5CEC95E10}" destId="{0F01FFFB-BCF1-4106-AC36-0438A58EA9B1}" srcOrd="0" destOrd="0" presId="urn:microsoft.com/office/officeart/2005/8/layout/vList5"/>
    <dgm:cxn modelId="{7064B24D-79EA-4E47-9DDA-9701723F6D5F}" type="presParOf" srcId="{1F8253AB-ED37-4852-88EB-18C5CEC95E10}" destId="{23944505-B772-4D51-9C70-250065172285}" srcOrd="1" destOrd="0" presId="urn:microsoft.com/office/officeart/2005/8/layout/vList5"/>
    <dgm:cxn modelId="{587333FC-9DBF-42CE-ADD4-2249D66E6669}" type="presParOf" srcId="{CD6A6412-4C10-4E97-BB5D-07E19855B1A8}" destId="{3641C678-0823-4BC5-AF7D-950B6D05E842}" srcOrd="11" destOrd="0" presId="urn:microsoft.com/office/officeart/2005/8/layout/vList5"/>
    <dgm:cxn modelId="{3D2DAC7A-4440-46C4-9E58-CD655F4688CF}" type="presParOf" srcId="{CD6A6412-4C10-4E97-BB5D-07E19855B1A8}" destId="{C1F64A55-E928-42A8-864B-7725E144671A}" srcOrd="12" destOrd="0" presId="urn:microsoft.com/office/officeart/2005/8/layout/vList5"/>
    <dgm:cxn modelId="{FD9109AB-5BE1-46B5-B647-1D3CFEA9E69F}" type="presParOf" srcId="{C1F64A55-E928-42A8-864B-7725E144671A}" destId="{791864CF-B3CC-4180-9113-E6C8DC2AF312}" srcOrd="0" destOrd="0" presId="urn:microsoft.com/office/officeart/2005/8/layout/vList5"/>
    <dgm:cxn modelId="{A57584CD-D950-4F04-87DA-24F7F5A3BB26}" type="presParOf" srcId="{C1F64A55-E928-42A8-864B-7725E144671A}" destId="{5B44BC49-E0AB-48D1-BC7A-5C71448A9659}" srcOrd="1" destOrd="0" presId="urn:microsoft.com/office/officeart/2005/8/layout/vList5"/>
    <dgm:cxn modelId="{0849A306-D5C0-471B-913E-A51003A1E64E}" type="presParOf" srcId="{CD6A6412-4C10-4E97-BB5D-07E19855B1A8}" destId="{9784032E-B43C-421E-835E-71F475F98A03}" srcOrd="13" destOrd="0" presId="urn:microsoft.com/office/officeart/2005/8/layout/vList5"/>
    <dgm:cxn modelId="{B3DB157B-CDA8-4B3F-89AF-AD9DBFA3B0AC}" type="presParOf" srcId="{CD6A6412-4C10-4E97-BB5D-07E19855B1A8}" destId="{A0AEB4CD-1A75-42C6-A4F6-EE2638F07AEB}" srcOrd="14" destOrd="0" presId="urn:microsoft.com/office/officeart/2005/8/layout/vList5"/>
    <dgm:cxn modelId="{D93E7B33-0AA1-4148-A817-705DBC0C938E}" type="presParOf" srcId="{A0AEB4CD-1A75-42C6-A4F6-EE2638F07AEB}" destId="{00ACF691-6626-4E38-97B7-A260E320D6C0}" srcOrd="0" destOrd="0" presId="urn:microsoft.com/office/officeart/2005/8/layout/vList5"/>
    <dgm:cxn modelId="{F9054A3E-9B02-4327-A6CF-0D2499BE0699}" type="presParOf" srcId="{A0AEB4CD-1A75-42C6-A4F6-EE2638F07AEB}" destId="{9D00744E-1FF9-4B98-BDA8-CD746CF16CD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E0C9ED-06B0-44DC-8817-F4C77ACBFBAD}" type="doc">
      <dgm:prSet loTypeId="urn:microsoft.com/office/officeart/2005/8/layout/pyramid2" loCatId="pyramid" qsTypeId="urn:microsoft.com/office/officeart/2005/8/quickstyle/3d1" qsCatId="3D" csTypeId="urn:microsoft.com/office/officeart/2005/8/colors/colorful2" csCatId="colorful"/>
      <dgm:spPr/>
      <dgm:t>
        <a:bodyPr/>
        <a:lstStyle/>
        <a:p>
          <a:endParaRPr lang="zh-TW" altLang="en-US"/>
        </a:p>
      </dgm:t>
    </dgm:pt>
    <dgm:pt modelId="{2C74772A-FB8D-4F65-8837-52789A49F722}">
      <dgm:prSet custT="1"/>
      <dgm:spPr/>
      <dgm:t>
        <a:bodyPr/>
        <a:lstStyle/>
        <a:p>
          <a:pPr rtl="0"/>
          <a:r>
            <a:rPr lang="zh-TW" altLang="en-US" sz="2400" dirty="0"/>
            <a:t>單變數樞紐分析</a:t>
          </a:r>
        </a:p>
      </dgm:t>
    </dgm:pt>
    <dgm:pt modelId="{7E0AF10C-58AD-434F-AC08-7DA092CBA729}" type="parTrans" cxnId="{847A687C-179A-40D4-BA84-5D84AE80C1AB}">
      <dgm:prSet/>
      <dgm:spPr/>
      <dgm:t>
        <a:bodyPr/>
        <a:lstStyle/>
        <a:p>
          <a:endParaRPr lang="zh-TW" altLang="en-US"/>
        </a:p>
      </dgm:t>
    </dgm:pt>
    <dgm:pt modelId="{826028D4-B2EA-471D-ABFC-C59116358630}" type="sibTrans" cxnId="{847A687C-179A-40D4-BA84-5D84AE80C1AB}">
      <dgm:prSet/>
      <dgm:spPr/>
      <dgm:t>
        <a:bodyPr/>
        <a:lstStyle/>
        <a:p>
          <a:endParaRPr lang="zh-TW" altLang="en-US"/>
        </a:p>
      </dgm:t>
    </dgm:pt>
    <dgm:pt modelId="{5BE4696F-7A04-4301-B4FD-77D1EFD687E1}">
      <dgm:prSet custT="1"/>
      <dgm:spPr/>
      <dgm:t>
        <a:bodyPr/>
        <a:lstStyle/>
        <a:p>
          <a:pPr rtl="0"/>
          <a:r>
            <a:rPr lang="zh-TW" altLang="en-US" sz="2400" dirty="0"/>
            <a:t>雙變數樞紐分析</a:t>
          </a:r>
        </a:p>
      </dgm:t>
    </dgm:pt>
    <dgm:pt modelId="{36BCF879-15FC-423F-80FD-F2A6FD68E487}" type="parTrans" cxnId="{38C6AC42-5FDB-4A9E-AD68-494869EFFC76}">
      <dgm:prSet/>
      <dgm:spPr/>
      <dgm:t>
        <a:bodyPr/>
        <a:lstStyle/>
        <a:p>
          <a:endParaRPr lang="zh-TW" altLang="en-US"/>
        </a:p>
      </dgm:t>
    </dgm:pt>
    <dgm:pt modelId="{971148FC-E068-454E-AE65-D62D27273060}" type="sibTrans" cxnId="{38C6AC42-5FDB-4A9E-AD68-494869EFFC76}">
      <dgm:prSet/>
      <dgm:spPr/>
      <dgm:t>
        <a:bodyPr/>
        <a:lstStyle/>
        <a:p>
          <a:endParaRPr lang="zh-TW" altLang="en-US"/>
        </a:p>
      </dgm:t>
    </dgm:pt>
    <dgm:pt modelId="{E35044DF-2F45-4BF4-8725-CB6E0C6D95A3}">
      <dgm:prSet custT="1"/>
      <dgm:spPr/>
      <dgm:t>
        <a:bodyPr/>
        <a:lstStyle/>
        <a:p>
          <a:pPr rtl="0"/>
          <a:r>
            <a:rPr lang="zh-TW" altLang="en-US" sz="2400" dirty="0"/>
            <a:t>多變數樞紐分析</a:t>
          </a:r>
        </a:p>
      </dgm:t>
    </dgm:pt>
    <dgm:pt modelId="{056CB6D3-5C2B-4B98-8620-3730C9C48311}" type="parTrans" cxnId="{3152AB72-F290-4DE7-8A1E-7BD331F8A5BB}">
      <dgm:prSet/>
      <dgm:spPr/>
      <dgm:t>
        <a:bodyPr/>
        <a:lstStyle/>
        <a:p>
          <a:endParaRPr lang="zh-TW" altLang="en-US"/>
        </a:p>
      </dgm:t>
    </dgm:pt>
    <dgm:pt modelId="{3C298086-2861-4FA1-B639-8E14E99266D6}" type="sibTrans" cxnId="{3152AB72-F290-4DE7-8A1E-7BD331F8A5BB}">
      <dgm:prSet/>
      <dgm:spPr/>
      <dgm:t>
        <a:bodyPr/>
        <a:lstStyle/>
        <a:p>
          <a:endParaRPr lang="zh-TW" altLang="en-US"/>
        </a:p>
      </dgm:t>
    </dgm:pt>
    <dgm:pt modelId="{99E03368-8E87-49D8-82D6-BE132CE811F3}">
      <dgm:prSet custT="1"/>
      <dgm:spPr/>
      <dgm:t>
        <a:bodyPr/>
        <a:lstStyle/>
        <a:p>
          <a:pPr rtl="0"/>
          <a:r>
            <a:rPr lang="zh-TW" altLang="en-US" sz="2400" dirty="0"/>
            <a:t>樞  紐  分 析  圖</a:t>
          </a:r>
        </a:p>
      </dgm:t>
    </dgm:pt>
    <dgm:pt modelId="{FF19B495-FCB3-43F0-9EE3-0B677FCF56CA}" type="parTrans" cxnId="{3E4EF663-B175-40D0-9F84-4E82FD7CF93D}">
      <dgm:prSet/>
      <dgm:spPr/>
      <dgm:t>
        <a:bodyPr/>
        <a:lstStyle/>
        <a:p>
          <a:endParaRPr lang="zh-TW" altLang="en-US"/>
        </a:p>
      </dgm:t>
    </dgm:pt>
    <dgm:pt modelId="{92DB8E9C-9B69-46AA-A302-72D99F2CE7FA}" type="sibTrans" cxnId="{3E4EF663-B175-40D0-9F84-4E82FD7CF93D}">
      <dgm:prSet/>
      <dgm:spPr/>
      <dgm:t>
        <a:bodyPr/>
        <a:lstStyle/>
        <a:p>
          <a:endParaRPr lang="zh-TW" altLang="en-US"/>
        </a:p>
      </dgm:t>
    </dgm:pt>
    <dgm:pt modelId="{1FCD1B06-C45F-482E-B85C-82BAE04F0B2D}" type="pres">
      <dgm:prSet presAssocID="{AFE0C9ED-06B0-44DC-8817-F4C77ACBFBAD}" presName="compositeShape" presStyleCnt="0">
        <dgm:presLayoutVars>
          <dgm:dir/>
          <dgm:resizeHandles/>
        </dgm:presLayoutVars>
      </dgm:prSet>
      <dgm:spPr/>
    </dgm:pt>
    <dgm:pt modelId="{EAF8C630-2BE6-4B40-8A5F-2D6102C1DB0D}" type="pres">
      <dgm:prSet presAssocID="{AFE0C9ED-06B0-44DC-8817-F4C77ACBFBAD}" presName="pyramid" presStyleLbl="node1" presStyleIdx="0" presStyleCnt="1"/>
      <dgm:spPr/>
    </dgm:pt>
    <dgm:pt modelId="{5F928E44-61D3-48A5-AD00-C0DB8454A707}" type="pres">
      <dgm:prSet presAssocID="{AFE0C9ED-06B0-44DC-8817-F4C77ACBFBAD}" presName="theList" presStyleCnt="0"/>
      <dgm:spPr/>
    </dgm:pt>
    <dgm:pt modelId="{B6B7B82A-6484-414A-8E13-28ACD312DF8B}" type="pres">
      <dgm:prSet presAssocID="{2C74772A-FB8D-4F65-8837-52789A49F722}" presName="aNode" presStyleLbl="fgAcc1" presStyleIdx="0" presStyleCnt="4">
        <dgm:presLayoutVars>
          <dgm:bulletEnabled val="1"/>
        </dgm:presLayoutVars>
      </dgm:prSet>
      <dgm:spPr/>
    </dgm:pt>
    <dgm:pt modelId="{4BE135D1-850F-45AD-88B7-147845B9ADB0}" type="pres">
      <dgm:prSet presAssocID="{2C74772A-FB8D-4F65-8837-52789A49F722}" presName="aSpace" presStyleCnt="0"/>
      <dgm:spPr/>
    </dgm:pt>
    <dgm:pt modelId="{07C3B0B8-9633-4039-B6FD-E3AA8F480189}" type="pres">
      <dgm:prSet presAssocID="{5BE4696F-7A04-4301-B4FD-77D1EFD687E1}" presName="aNode" presStyleLbl="fgAcc1" presStyleIdx="1" presStyleCnt="4">
        <dgm:presLayoutVars>
          <dgm:bulletEnabled val="1"/>
        </dgm:presLayoutVars>
      </dgm:prSet>
      <dgm:spPr/>
    </dgm:pt>
    <dgm:pt modelId="{958E9E67-D4A4-4E4F-8FB1-F51A0A431E26}" type="pres">
      <dgm:prSet presAssocID="{5BE4696F-7A04-4301-B4FD-77D1EFD687E1}" presName="aSpace" presStyleCnt="0"/>
      <dgm:spPr/>
    </dgm:pt>
    <dgm:pt modelId="{105FA02B-3C1F-43FB-9F2A-1453EF0A1701}" type="pres">
      <dgm:prSet presAssocID="{E35044DF-2F45-4BF4-8725-CB6E0C6D95A3}" presName="aNode" presStyleLbl="fgAcc1" presStyleIdx="2" presStyleCnt="4">
        <dgm:presLayoutVars>
          <dgm:bulletEnabled val="1"/>
        </dgm:presLayoutVars>
      </dgm:prSet>
      <dgm:spPr/>
    </dgm:pt>
    <dgm:pt modelId="{C4125E22-32A3-41DA-AD25-2DAF729C1AFC}" type="pres">
      <dgm:prSet presAssocID="{E35044DF-2F45-4BF4-8725-CB6E0C6D95A3}" presName="aSpace" presStyleCnt="0"/>
      <dgm:spPr/>
    </dgm:pt>
    <dgm:pt modelId="{88C57EB8-E8ED-4357-A3EA-037349A5FC1C}" type="pres">
      <dgm:prSet presAssocID="{99E03368-8E87-49D8-82D6-BE132CE811F3}" presName="aNode" presStyleLbl="fgAcc1" presStyleIdx="3" presStyleCnt="4">
        <dgm:presLayoutVars>
          <dgm:bulletEnabled val="1"/>
        </dgm:presLayoutVars>
      </dgm:prSet>
      <dgm:spPr/>
    </dgm:pt>
    <dgm:pt modelId="{513939CB-319C-4A06-AFF0-1E0B3D57FD00}" type="pres">
      <dgm:prSet presAssocID="{99E03368-8E87-49D8-82D6-BE132CE811F3}" presName="aSpace" presStyleCnt="0"/>
      <dgm:spPr/>
    </dgm:pt>
  </dgm:ptLst>
  <dgm:cxnLst>
    <dgm:cxn modelId="{38C6AC42-5FDB-4A9E-AD68-494869EFFC76}" srcId="{AFE0C9ED-06B0-44DC-8817-F4C77ACBFBAD}" destId="{5BE4696F-7A04-4301-B4FD-77D1EFD687E1}" srcOrd="1" destOrd="0" parTransId="{36BCF879-15FC-423F-80FD-F2A6FD68E487}" sibTransId="{971148FC-E068-454E-AE65-D62D27273060}"/>
    <dgm:cxn modelId="{3E4EF663-B175-40D0-9F84-4E82FD7CF93D}" srcId="{AFE0C9ED-06B0-44DC-8817-F4C77ACBFBAD}" destId="{99E03368-8E87-49D8-82D6-BE132CE811F3}" srcOrd="3" destOrd="0" parTransId="{FF19B495-FCB3-43F0-9EE3-0B677FCF56CA}" sibTransId="{92DB8E9C-9B69-46AA-A302-72D99F2CE7FA}"/>
    <dgm:cxn modelId="{3152AB72-F290-4DE7-8A1E-7BD331F8A5BB}" srcId="{AFE0C9ED-06B0-44DC-8817-F4C77ACBFBAD}" destId="{E35044DF-2F45-4BF4-8725-CB6E0C6D95A3}" srcOrd="2" destOrd="0" parTransId="{056CB6D3-5C2B-4B98-8620-3730C9C48311}" sibTransId="{3C298086-2861-4FA1-B639-8E14E99266D6}"/>
    <dgm:cxn modelId="{4A20DE79-7BE1-44DC-B1A3-E40DF7F84A8E}" type="presOf" srcId="{5BE4696F-7A04-4301-B4FD-77D1EFD687E1}" destId="{07C3B0B8-9633-4039-B6FD-E3AA8F480189}" srcOrd="0" destOrd="0" presId="urn:microsoft.com/office/officeart/2005/8/layout/pyramid2"/>
    <dgm:cxn modelId="{847A687C-179A-40D4-BA84-5D84AE80C1AB}" srcId="{AFE0C9ED-06B0-44DC-8817-F4C77ACBFBAD}" destId="{2C74772A-FB8D-4F65-8837-52789A49F722}" srcOrd="0" destOrd="0" parTransId="{7E0AF10C-58AD-434F-AC08-7DA092CBA729}" sibTransId="{826028D4-B2EA-471D-ABFC-C59116358630}"/>
    <dgm:cxn modelId="{5E02F785-6C4F-441E-84BA-54CFD95189EB}" type="presOf" srcId="{2C74772A-FB8D-4F65-8837-52789A49F722}" destId="{B6B7B82A-6484-414A-8E13-28ACD312DF8B}" srcOrd="0" destOrd="0" presId="urn:microsoft.com/office/officeart/2005/8/layout/pyramid2"/>
    <dgm:cxn modelId="{6D98EA87-6121-4B8F-B307-7C3763F9C894}" type="presOf" srcId="{E35044DF-2F45-4BF4-8725-CB6E0C6D95A3}" destId="{105FA02B-3C1F-43FB-9F2A-1453EF0A1701}" srcOrd="0" destOrd="0" presId="urn:microsoft.com/office/officeart/2005/8/layout/pyramid2"/>
    <dgm:cxn modelId="{E98DF397-2A42-49B9-9976-C317404D1D05}" type="presOf" srcId="{99E03368-8E87-49D8-82D6-BE132CE811F3}" destId="{88C57EB8-E8ED-4357-A3EA-037349A5FC1C}" srcOrd="0" destOrd="0" presId="urn:microsoft.com/office/officeart/2005/8/layout/pyramid2"/>
    <dgm:cxn modelId="{F0A074C6-4014-4025-948B-8113994FE3E5}" type="presOf" srcId="{AFE0C9ED-06B0-44DC-8817-F4C77ACBFBAD}" destId="{1FCD1B06-C45F-482E-B85C-82BAE04F0B2D}" srcOrd="0" destOrd="0" presId="urn:microsoft.com/office/officeart/2005/8/layout/pyramid2"/>
    <dgm:cxn modelId="{0DAF9004-AD09-4625-A5E8-E69391265B04}" type="presParOf" srcId="{1FCD1B06-C45F-482E-B85C-82BAE04F0B2D}" destId="{EAF8C630-2BE6-4B40-8A5F-2D6102C1DB0D}" srcOrd="0" destOrd="0" presId="urn:microsoft.com/office/officeart/2005/8/layout/pyramid2"/>
    <dgm:cxn modelId="{E461AFC7-3B71-488C-A60A-4A20EA399F08}" type="presParOf" srcId="{1FCD1B06-C45F-482E-B85C-82BAE04F0B2D}" destId="{5F928E44-61D3-48A5-AD00-C0DB8454A707}" srcOrd="1" destOrd="0" presId="urn:microsoft.com/office/officeart/2005/8/layout/pyramid2"/>
    <dgm:cxn modelId="{9810DE9A-FBA3-4670-AC52-23E244F842A1}" type="presParOf" srcId="{5F928E44-61D3-48A5-AD00-C0DB8454A707}" destId="{B6B7B82A-6484-414A-8E13-28ACD312DF8B}" srcOrd="0" destOrd="0" presId="urn:microsoft.com/office/officeart/2005/8/layout/pyramid2"/>
    <dgm:cxn modelId="{1E7D9BAE-686A-43BE-87F1-1F28C04C3E10}" type="presParOf" srcId="{5F928E44-61D3-48A5-AD00-C0DB8454A707}" destId="{4BE135D1-850F-45AD-88B7-147845B9ADB0}" srcOrd="1" destOrd="0" presId="urn:microsoft.com/office/officeart/2005/8/layout/pyramid2"/>
    <dgm:cxn modelId="{1EF1DA72-7CD8-4714-A89A-B0525A7F1DBD}" type="presParOf" srcId="{5F928E44-61D3-48A5-AD00-C0DB8454A707}" destId="{07C3B0B8-9633-4039-B6FD-E3AA8F480189}" srcOrd="2" destOrd="0" presId="urn:microsoft.com/office/officeart/2005/8/layout/pyramid2"/>
    <dgm:cxn modelId="{AAFA0DD5-A4C8-46A1-93E3-279013162B00}" type="presParOf" srcId="{5F928E44-61D3-48A5-AD00-C0DB8454A707}" destId="{958E9E67-D4A4-4E4F-8FB1-F51A0A431E26}" srcOrd="3" destOrd="0" presId="urn:microsoft.com/office/officeart/2005/8/layout/pyramid2"/>
    <dgm:cxn modelId="{A4B8B89B-4BF7-4187-9B73-AE2D7AAFE485}" type="presParOf" srcId="{5F928E44-61D3-48A5-AD00-C0DB8454A707}" destId="{105FA02B-3C1F-43FB-9F2A-1453EF0A1701}" srcOrd="4" destOrd="0" presId="urn:microsoft.com/office/officeart/2005/8/layout/pyramid2"/>
    <dgm:cxn modelId="{258C2C4D-00D8-48D8-A984-C954216C0549}" type="presParOf" srcId="{5F928E44-61D3-48A5-AD00-C0DB8454A707}" destId="{C4125E22-32A3-41DA-AD25-2DAF729C1AFC}" srcOrd="5" destOrd="0" presId="urn:microsoft.com/office/officeart/2005/8/layout/pyramid2"/>
    <dgm:cxn modelId="{1831C868-A03E-43F0-A134-53594BB94E20}" type="presParOf" srcId="{5F928E44-61D3-48A5-AD00-C0DB8454A707}" destId="{88C57EB8-E8ED-4357-A3EA-037349A5FC1C}" srcOrd="6" destOrd="0" presId="urn:microsoft.com/office/officeart/2005/8/layout/pyramid2"/>
    <dgm:cxn modelId="{75D886EC-B925-41F7-A2B8-B0512389F4D2}" type="presParOf" srcId="{5F928E44-61D3-48A5-AD00-C0DB8454A707}" destId="{513939CB-319C-4A06-AFF0-1E0B3D57FD00}"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D4C375-C2DB-44F9-80AC-03F518F1E48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TW" altLang="en-US"/>
        </a:p>
      </dgm:t>
    </dgm:pt>
    <dgm:pt modelId="{0AEED2D5-3F11-474A-9145-0AB13F5FC324}">
      <dgm:prSet custT="1"/>
      <dgm:spPr>
        <a:scene3d>
          <a:camera prst="orthographicFront"/>
          <a:lightRig rig="threePt" dir="t"/>
        </a:scene3d>
        <a:sp3d>
          <a:bevelT/>
        </a:sp3d>
      </dgm:spPr>
      <dgm:t>
        <a:bodyPr/>
        <a:lstStyle/>
        <a:p>
          <a:pPr rtl="0"/>
          <a:r>
            <a:rPr lang="zh-TW" altLang="en-US" sz="1200" dirty="0">
              <a:solidFill>
                <a:srgbClr val="FF0000"/>
              </a:solidFill>
            </a:rPr>
            <a:t>探索資料 </a:t>
          </a:r>
        </a:p>
      </dgm:t>
    </dgm:pt>
    <dgm:pt modelId="{0C6C21BF-5199-4945-861E-4E88B46B549C}" type="parTrans" cxnId="{F7AEFD86-2C3C-4139-BB17-A4CCA4979A64}">
      <dgm:prSet/>
      <dgm:spPr/>
      <dgm:t>
        <a:bodyPr/>
        <a:lstStyle/>
        <a:p>
          <a:endParaRPr lang="zh-TW" altLang="en-US"/>
        </a:p>
      </dgm:t>
    </dgm:pt>
    <dgm:pt modelId="{8E277A07-E87E-4E1C-A6DF-E4FC8FBB5C76}" type="sibTrans" cxnId="{F7AEFD86-2C3C-4139-BB17-A4CCA4979A64}">
      <dgm:prSet/>
      <dgm:spPr/>
      <dgm:t>
        <a:bodyPr/>
        <a:lstStyle/>
        <a:p>
          <a:endParaRPr lang="zh-TW" altLang="en-US"/>
        </a:p>
      </dgm:t>
    </dgm:pt>
    <dgm:pt modelId="{AE5D21F6-8CB5-4510-81CE-2F069584432C}">
      <dgm:prSet/>
      <dgm:spPr/>
      <dgm:t>
        <a:bodyPr/>
        <a:lstStyle/>
        <a:p>
          <a:pPr rtl="0"/>
          <a:r>
            <a:rPr lang="zh-TW"/>
            <a:t>展開與摺疊資料，並顯示和其值有關的基礎詳細資料。</a:t>
          </a:r>
        </a:p>
      </dgm:t>
    </dgm:pt>
    <dgm:pt modelId="{AB2CF56A-B3C2-4B5F-973E-A44308726FA8}" type="parTrans" cxnId="{A10AD1F8-0ACE-4119-B6B5-FE0B57DAD325}">
      <dgm:prSet/>
      <dgm:spPr/>
      <dgm:t>
        <a:bodyPr/>
        <a:lstStyle/>
        <a:p>
          <a:endParaRPr lang="zh-TW" altLang="en-US"/>
        </a:p>
      </dgm:t>
    </dgm:pt>
    <dgm:pt modelId="{650FF413-0067-4D51-9D15-870D756AC000}" type="sibTrans" cxnId="{A10AD1F8-0ACE-4119-B6B5-FE0B57DAD325}">
      <dgm:prSet/>
      <dgm:spPr/>
      <dgm:t>
        <a:bodyPr/>
        <a:lstStyle/>
        <a:p>
          <a:endParaRPr lang="zh-TW" altLang="en-US"/>
        </a:p>
      </dgm:t>
    </dgm:pt>
    <dgm:pt modelId="{67612B24-AECA-44BB-9FEF-E7F5BF53C1C5}">
      <dgm:prSet/>
      <dgm:spPr/>
      <dgm:t>
        <a:bodyPr/>
        <a:lstStyle/>
        <a:p>
          <a:pPr rtl="0"/>
          <a:r>
            <a:rPr lang="zh-TW" dirty="0"/>
            <a:t>排序、篩選及建立欄位元和項目的群組。</a:t>
          </a:r>
        </a:p>
      </dgm:t>
    </dgm:pt>
    <dgm:pt modelId="{FEDA6A60-6651-44DC-A31A-011E11C2EA16}" type="parTrans" cxnId="{8A1CA1DD-AA47-4AF7-B980-E64BBE6D325C}">
      <dgm:prSet/>
      <dgm:spPr/>
      <dgm:t>
        <a:bodyPr/>
        <a:lstStyle/>
        <a:p>
          <a:endParaRPr lang="zh-TW" altLang="en-US"/>
        </a:p>
      </dgm:t>
    </dgm:pt>
    <dgm:pt modelId="{FBA0A8BE-F420-4AA4-A6FB-018596A50ED4}" type="sibTrans" cxnId="{8A1CA1DD-AA47-4AF7-B980-E64BBE6D325C}">
      <dgm:prSet/>
      <dgm:spPr/>
      <dgm:t>
        <a:bodyPr/>
        <a:lstStyle/>
        <a:p>
          <a:endParaRPr lang="zh-TW" altLang="en-US"/>
        </a:p>
      </dgm:t>
    </dgm:pt>
    <dgm:pt modelId="{4E254086-316E-467E-94CC-7F3C7D98EEFC}">
      <dgm:prSet/>
      <dgm:spPr/>
      <dgm:t>
        <a:bodyPr/>
        <a:lstStyle/>
        <a:p>
          <a:pPr rtl="0"/>
          <a:r>
            <a:rPr lang="zh-TW" dirty="0"/>
            <a:t>變更彙總函數並新增自訂計算與公式。</a:t>
          </a:r>
        </a:p>
      </dgm:t>
    </dgm:pt>
    <dgm:pt modelId="{0858D1C7-5312-4DDA-915E-E6C1AA8D0857}" type="parTrans" cxnId="{8AFC15A9-9BE2-458B-BE5F-B41147168481}">
      <dgm:prSet/>
      <dgm:spPr/>
      <dgm:t>
        <a:bodyPr/>
        <a:lstStyle/>
        <a:p>
          <a:endParaRPr lang="zh-TW" altLang="en-US"/>
        </a:p>
      </dgm:t>
    </dgm:pt>
    <dgm:pt modelId="{D22189AC-03B9-45C3-AF13-50105BB12E36}" type="sibTrans" cxnId="{8AFC15A9-9BE2-458B-BE5F-B41147168481}">
      <dgm:prSet/>
      <dgm:spPr/>
      <dgm:t>
        <a:bodyPr/>
        <a:lstStyle/>
        <a:p>
          <a:endParaRPr lang="zh-TW" altLang="en-US"/>
        </a:p>
      </dgm:t>
    </dgm:pt>
    <dgm:pt modelId="{50AD16BE-19DC-4AD7-B032-A38CD96FFA6C}">
      <dgm:prSet custT="1"/>
      <dgm:spPr>
        <a:scene3d>
          <a:camera prst="orthographicFront"/>
          <a:lightRig rig="threePt" dir="t"/>
        </a:scene3d>
        <a:sp3d>
          <a:bevelT/>
        </a:sp3d>
      </dgm:spPr>
      <dgm:t>
        <a:bodyPr/>
        <a:lstStyle/>
        <a:p>
          <a:pPr rtl="0"/>
          <a:r>
            <a:rPr lang="zh-TW" altLang="en-US" sz="1200" dirty="0">
              <a:solidFill>
                <a:srgbClr val="FF0000"/>
              </a:solidFill>
            </a:rPr>
            <a:t>變更表單版面配置與欄位元排列方式</a:t>
          </a:r>
        </a:p>
      </dgm:t>
    </dgm:pt>
    <dgm:pt modelId="{E7E50C8A-DFF3-400E-B15F-4CF64A6A0961}" type="parTrans" cxnId="{8ED3B438-614B-4DDD-B9BA-3B3FC43EA954}">
      <dgm:prSet/>
      <dgm:spPr/>
      <dgm:t>
        <a:bodyPr/>
        <a:lstStyle/>
        <a:p>
          <a:endParaRPr lang="zh-TW" altLang="en-US"/>
        </a:p>
      </dgm:t>
    </dgm:pt>
    <dgm:pt modelId="{C475E383-C8E0-4847-9277-96718C0A03DB}" type="sibTrans" cxnId="{8ED3B438-614B-4DDD-B9BA-3B3FC43EA954}">
      <dgm:prSet/>
      <dgm:spPr/>
      <dgm:t>
        <a:bodyPr/>
        <a:lstStyle/>
        <a:p>
          <a:endParaRPr lang="zh-TW" altLang="en-US"/>
        </a:p>
      </dgm:t>
    </dgm:pt>
    <dgm:pt modelId="{ADB9D69A-256A-4E2E-A6C1-7DF8999D4A2A}">
      <dgm:prSet/>
      <dgm:spPr/>
      <dgm:t>
        <a:bodyPr/>
        <a:lstStyle/>
        <a:p>
          <a:pPr rtl="0"/>
          <a:r>
            <a:rPr lang="zh-TW"/>
            <a:t>變更樞紐分析表的表單：精簡、大綱或表格。</a:t>
          </a:r>
        </a:p>
      </dgm:t>
    </dgm:pt>
    <dgm:pt modelId="{97B06283-406B-474C-84B7-43F205492829}" type="parTrans" cxnId="{98181A84-CC91-4FE9-AA49-D51AACB81D06}">
      <dgm:prSet/>
      <dgm:spPr/>
      <dgm:t>
        <a:bodyPr/>
        <a:lstStyle/>
        <a:p>
          <a:endParaRPr lang="zh-TW" altLang="en-US"/>
        </a:p>
      </dgm:t>
    </dgm:pt>
    <dgm:pt modelId="{6D2453D1-3411-4D7F-B9AF-5C767D92AD8E}" type="sibTrans" cxnId="{98181A84-CC91-4FE9-AA49-D51AACB81D06}">
      <dgm:prSet/>
      <dgm:spPr/>
      <dgm:t>
        <a:bodyPr/>
        <a:lstStyle/>
        <a:p>
          <a:endParaRPr lang="zh-TW" altLang="en-US"/>
        </a:p>
      </dgm:t>
    </dgm:pt>
    <dgm:pt modelId="{8E8345CE-030A-4261-B0A7-C2F9E1A24C66}">
      <dgm:prSet/>
      <dgm:spPr/>
      <dgm:t>
        <a:bodyPr/>
        <a:lstStyle/>
        <a:p>
          <a:pPr rtl="0"/>
          <a:r>
            <a:rPr lang="zh-TW" dirty="0"/>
            <a:t>新增、重新排列及移除欄位。</a:t>
          </a:r>
        </a:p>
      </dgm:t>
    </dgm:pt>
    <dgm:pt modelId="{DF486529-6021-47C3-AB9C-2AE55CE119C0}" type="parTrans" cxnId="{B4FDF42A-9507-4A96-8055-5685F3EBF90E}">
      <dgm:prSet/>
      <dgm:spPr/>
      <dgm:t>
        <a:bodyPr/>
        <a:lstStyle/>
        <a:p>
          <a:endParaRPr lang="zh-TW" altLang="en-US"/>
        </a:p>
      </dgm:t>
    </dgm:pt>
    <dgm:pt modelId="{77A4B2DA-51B0-4663-9099-0E760ED80357}" type="sibTrans" cxnId="{B4FDF42A-9507-4A96-8055-5685F3EBF90E}">
      <dgm:prSet/>
      <dgm:spPr/>
      <dgm:t>
        <a:bodyPr/>
        <a:lstStyle/>
        <a:p>
          <a:endParaRPr lang="zh-TW" altLang="en-US"/>
        </a:p>
      </dgm:t>
    </dgm:pt>
    <dgm:pt modelId="{A9CC2DB0-6CE0-4371-9C5B-C3BF8D117CD3}">
      <dgm:prSet/>
      <dgm:spPr/>
      <dgm:t>
        <a:bodyPr/>
        <a:lstStyle/>
        <a:p>
          <a:pPr rtl="0"/>
          <a:r>
            <a:rPr lang="zh-TW" dirty="0"/>
            <a:t>變更欄位元或項目的順序。</a:t>
          </a:r>
        </a:p>
      </dgm:t>
    </dgm:pt>
    <dgm:pt modelId="{58FD940E-5B87-4338-A811-A259969CFAA1}" type="parTrans" cxnId="{DD033422-16C1-4B47-B188-93E6314F700E}">
      <dgm:prSet/>
      <dgm:spPr/>
      <dgm:t>
        <a:bodyPr/>
        <a:lstStyle/>
        <a:p>
          <a:endParaRPr lang="zh-TW" altLang="en-US"/>
        </a:p>
      </dgm:t>
    </dgm:pt>
    <dgm:pt modelId="{96937998-D35B-4985-A694-D443B10FC187}" type="sibTrans" cxnId="{DD033422-16C1-4B47-B188-93E6314F700E}">
      <dgm:prSet/>
      <dgm:spPr/>
      <dgm:t>
        <a:bodyPr/>
        <a:lstStyle/>
        <a:p>
          <a:endParaRPr lang="zh-TW" altLang="en-US"/>
        </a:p>
      </dgm:t>
    </dgm:pt>
    <dgm:pt modelId="{F3E68430-91DF-43AB-BC21-08D455C4456D}">
      <dgm:prSet custT="1"/>
      <dgm:spPr>
        <a:scene3d>
          <a:camera prst="orthographicFront"/>
          <a:lightRig rig="threePt" dir="t"/>
        </a:scene3d>
        <a:sp3d>
          <a:bevelT/>
        </a:sp3d>
      </dgm:spPr>
      <dgm:t>
        <a:bodyPr/>
        <a:lstStyle/>
        <a:p>
          <a:pPr rtl="0"/>
          <a:r>
            <a:rPr lang="zh-TW" altLang="en-US" sz="1200" dirty="0">
              <a:solidFill>
                <a:srgbClr val="FF0000"/>
              </a:solidFill>
            </a:rPr>
            <a:t>變更欄、列及小計的版面配置</a:t>
          </a:r>
        </a:p>
      </dgm:t>
    </dgm:pt>
    <dgm:pt modelId="{CDE2F1DE-BC7B-472B-A831-544813DE2FE5}" type="parTrans" cxnId="{59D68B9C-7FB5-4536-B14A-C606366E6810}">
      <dgm:prSet/>
      <dgm:spPr/>
      <dgm:t>
        <a:bodyPr/>
        <a:lstStyle/>
        <a:p>
          <a:endParaRPr lang="zh-TW" altLang="en-US"/>
        </a:p>
      </dgm:t>
    </dgm:pt>
    <dgm:pt modelId="{EAFC17D8-C582-4550-AF7E-A700BD6EE835}" type="sibTrans" cxnId="{59D68B9C-7FB5-4536-B14A-C606366E6810}">
      <dgm:prSet/>
      <dgm:spPr/>
      <dgm:t>
        <a:bodyPr/>
        <a:lstStyle/>
        <a:p>
          <a:endParaRPr lang="zh-TW" altLang="en-US"/>
        </a:p>
      </dgm:t>
    </dgm:pt>
    <dgm:pt modelId="{3F76150B-3185-4EB5-BC12-6633915053E5}">
      <dgm:prSet/>
      <dgm:spPr/>
      <dgm:t>
        <a:bodyPr/>
        <a:lstStyle/>
        <a:p>
          <a:pPr rtl="0"/>
          <a:r>
            <a:rPr lang="zh-TW"/>
            <a:t>開啟或關閉欄與列欄位標題，或是顯示或隱藏空白行。</a:t>
          </a:r>
        </a:p>
      </dgm:t>
    </dgm:pt>
    <dgm:pt modelId="{6CBC2598-412A-445A-9EA8-70C76F761CD5}" type="parTrans" cxnId="{8EE15337-585D-41FE-B217-2C07AA261959}">
      <dgm:prSet/>
      <dgm:spPr/>
      <dgm:t>
        <a:bodyPr/>
        <a:lstStyle/>
        <a:p>
          <a:endParaRPr lang="zh-TW" altLang="en-US"/>
        </a:p>
      </dgm:t>
    </dgm:pt>
    <dgm:pt modelId="{CF779A15-55B3-45B7-B3CC-5FCAAD783CB9}" type="sibTrans" cxnId="{8EE15337-585D-41FE-B217-2C07AA261959}">
      <dgm:prSet/>
      <dgm:spPr/>
      <dgm:t>
        <a:bodyPr/>
        <a:lstStyle/>
        <a:p>
          <a:endParaRPr lang="zh-TW" altLang="en-US"/>
        </a:p>
      </dgm:t>
    </dgm:pt>
    <dgm:pt modelId="{2F177B28-9884-4C8C-B585-3BAB884CC7F0}">
      <dgm:prSet/>
      <dgm:spPr/>
      <dgm:t>
        <a:bodyPr/>
        <a:lstStyle/>
        <a:p>
          <a:pPr rtl="0"/>
          <a:r>
            <a:rPr lang="zh-TW" dirty="0"/>
            <a:t>於列上方或下方顯示小計。</a:t>
          </a:r>
        </a:p>
      </dgm:t>
    </dgm:pt>
    <dgm:pt modelId="{C1A3A7C3-E072-48E0-A9A0-AF232CE91C0B}" type="parTrans" cxnId="{E07AFE79-C2FF-4359-955C-3A450CDDB6EB}">
      <dgm:prSet/>
      <dgm:spPr/>
      <dgm:t>
        <a:bodyPr/>
        <a:lstStyle/>
        <a:p>
          <a:endParaRPr lang="zh-TW" altLang="en-US"/>
        </a:p>
      </dgm:t>
    </dgm:pt>
    <dgm:pt modelId="{2D867CF5-1D9C-4DAA-A89C-1CFE7C50E14A}" type="sibTrans" cxnId="{E07AFE79-C2FF-4359-955C-3A450CDDB6EB}">
      <dgm:prSet/>
      <dgm:spPr/>
      <dgm:t>
        <a:bodyPr/>
        <a:lstStyle/>
        <a:p>
          <a:endParaRPr lang="zh-TW" altLang="en-US"/>
        </a:p>
      </dgm:t>
    </dgm:pt>
    <dgm:pt modelId="{462F0C39-7A4F-42CB-94C4-0B7707AC763E}">
      <dgm:prSet/>
      <dgm:spPr/>
      <dgm:t>
        <a:bodyPr/>
        <a:lstStyle/>
        <a:p>
          <a:pPr rtl="0"/>
          <a:r>
            <a:rPr lang="zh-TW" dirty="0"/>
            <a:t>重新整理時調整欄寬。</a:t>
          </a:r>
        </a:p>
      </dgm:t>
    </dgm:pt>
    <dgm:pt modelId="{327C460F-0DA7-4192-A1D7-44527396B7D2}" type="parTrans" cxnId="{2D42AF6D-584B-4A5D-9C4B-CD7FE4EA41DB}">
      <dgm:prSet/>
      <dgm:spPr/>
      <dgm:t>
        <a:bodyPr/>
        <a:lstStyle/>
        <a:p>
          <a:endParaRPr lang="zh-TW" altLang="en-US"/>
        </a:p>
      </dgm:t>
    </dgm:pt>
    <dgm:pt modelId="{BF4092C6-155E-4AA8-AC3B-FD981F9D942C}" type="sibTrans" cxnId="{2D42AF6D-584B-4A5D-9C4B-CD7FE4EA41DB}">
      <dgm:prSet/>
      <dgm:spPr/>
      <dgm:t>
        <a:bodyPr/>
        <a:lstStyle/>
        <a:p>
          <a:endParaRPr lang="zh-TW" altLang="en-US"/>
        </a:p>
      </dgm:t>
    </dgm:pt>
    <dgm:pt modelId="{9882CA57-F68A-4107-A62F-0A3CFDDF23F6}">
      <dgm:prSet/>
      <dgm:spPr/>
      <dgm:t>
        <a:bodyPr/>
        <a:lstStyle/>
        <a:p>
          <a:pPr rtl="0"/>
          <a:r>
            <a:rPr lang="zh-TW" dirty="0"/>
            <a:t>將欄欄位移至列區域或將列欄位移至欄區域。</a:t>
          </a:r>
        </a:p>
      </dgm:t>
    </dgm:pt>
    <dgm:pt modelId="{D7936BAB-A6DE-4347-9A09-6E150AA12024}" type="parTrans" cxnId="{DCB9B65C-4101-4D1A-B371-996EFAFFB306}">
      <dgm:prSet/>
      <dgm:spPr/>
      <dgm:t>
        <a:bodyPr/>
        <a:lstStyle/>
        <a:p>
          <a:endParaRPr lang="zh-TW" altLang="en-US"/>
        </a:p>
      </dgm:t>
    </dgm:pt>
    <dgm:pt modelId="{E1948DCA-267B-4067-97EA-8502B86BB159}" type="sibTrans" cxnId="{DCB9B65C-4101-4D1A-B371-996EFAFFB306}">
      <dgm:prSet/>
      <dgm:spPr/>
      <dgm:t>
        <a:bodyPr/>
        <a:lstStyle/>
        <a:p>
          <a:endParaRPr lang="zh-TW" altLang="en-US"/>
        </a:p>
      </dgm:t>
    </dgm:pt>
    <dgm:pt modelId="{E8716B18-0274-42DC-9459-BF2BFD01AB2B}">
      <dgm:prSet/>
      <dgm:spPr/>
      <dgm:t>
        <a:bodyPr/>
        <a:lstStyle/>
        <a:p>
          <a:pPr rtl="0"/>
          <a:r>
            <a:rPr lang="zh-TW" dirty="0"/>
            <a:t>合併或取消合併外部列與欄項目的儲存格。</a:t>
          </a:r>
        </a:p>
      </dgm:t>
    </dgm:pt>
    <dgm:pt modelId="{2FA740ED-CF45-4E47-9D53-CFE384FCB37B}" type="parTrans" cxnId="{F7D700A0-582A-4870-AAC7-3B2FF1E94870}">
      <dgm:prSet/>
      <dgm:spPr/>
      <dgm:t>
        <a:bodyPr/>
        <a:lstStyle/>
        <a:p>
          <a:endParaRPr lang="zh-TW" altLang="en-US"/>
        </a:p>
      </dgm:t>
    </dgm:pt>
    <dgm:pt modelId="{3EC13B73-A56B-48F7-800C-F4861D7B75F9}" type="sibTrans" cxnId="{F7D700A0-582A-4870-AAC7-3B2FF1E94870}">
      <dgm:prSet/>
      <dgm:spPr/>
      <dgm:t>
        <a:bodyPr/>
        <a:lstStyle/>
        <a:p>
          <a:endParaRPr lang="zh-TW" altLang="en-US"/>
        </a:p>
      </dgm:t>
    </dgm:pt>
    <dgm:pt modelId="{2DD210DF-E63E-4A6C-9EE0-3A1E03623231}">
      <dgm:prSet custT="1"/>
      <dgm:spPr>
        <a:scene3d>
          <a:camera prst="orthographicFront"/>
          <a:lightRig rig="threePt" dir="t"/>
        </a:scene3d>
        <a:sp3d>
          <a:bevelT/>
        </a:sp3d>
      </dgm:spPr>
      <dgm:t>
        <a:bodyPr/>
        <a:lstStyle/>
        <a:p>
          <a:pPr rtl="0"/>
          <a:r>
            <a:rPr lang="zh-TW" altLang="en-US" sz="1200" dirty="0">
              <a:solidFill>
                <a:srgbClr val="FF0000"/>
              </a:solidFill>
            </a:rPr>
            <a:t>變更空白與錯誤的顯示方式</a:t>
          </a:r>
        </a:p>
      </dgm:t>
    </dgm:pt>
    <dgm:pt modelId="{D80A6A17-7DC6-455C-8CDC-3EF3C1525190}" type="parTrans" cxnId="{F1E501AA-48BD-409A-BCDE-9F849AA37AB7}">
      <dgm:prSet/>
      <dgm:spPr/>
      <dgm:t>
        <a:bodyPr/>
        <a:lstStyle/>
        <a:p>
          <a:endParaRPr lang="zh-TW" altLang="en-US"/>
        </a:p>
      </dgm:t>
    </dgm:pt>
    <dgm:pt modelId="{1EB8A9FB-43DA-4D79-B7D0-6F1992C7D422}" type="sibTrans" cxnId="{F1E501AA-48BD-409A-BCDE-9F849AA37AB7}">
      <dgm:prSet/>
      <dgm:spPr/>
      <dgm:t>
        <a:bodyPr/>
        <a:lstStyle/>
        <a:p>
          <a:endParaRPr lang="zh-TW" altLang="en-US"/>
        </a:p>
      </dgm:t>
    </dgm:pt>
    <dgm:pt modelId="{F6183DF0-1B80-421A-9AFA-F8EC3DA33AF8}">
      <dgm:prSet/>
      <dgm:spPr/>
      <dgm:t>
        <a:bodyPr/>
        <a:lstStyle/>
        <a:p>
          <a:pPr rtl="0"/>
          <a:r>
            <a:rPr lang="zh-TW"/>
            <a:t>變更錯誤和空白儲存格的顯示方式。</a:t>
          </a:r>
        </a:p>
      </dgm:t>
    </dgm:pt>
    <dgm:pt modelId="{69BCFC02-8C4F-4CD0-B937-1EADE4DED582}" type="parTrans" cxnId="{13E8C179-EA79-4938-8839-E9CA3FD3213B}">
      <dgm:prSet/>
      <dgm:spPr/>
      <dgm:t>
        <a:bodyPr/>
        <a:lstStyle/>
        <a:p>
          <a:endParaRPr lang="zh-TW" altLang="en-US"/>
        </a:p>
      </dgm:t>
    </dgm:pt>
    <dgm:pt modelId="{14C0B13A-4DDC-4785-A77B-E759DA8521EA}" type="sibTrans" cxnId="{13E8C179-EA79-4938-8839-E9CA3FD3213B}">
      <dgm:prSet/>
      <dgm:spPr/>
      <dgm:t>
        <a:bodyPr/>
        <a:lstStyle/>
        <a:p>
          <a:endParaRPr lang="zh-TW" altLang="en-US"/>
        </a:p>
      </dgm:t>
    </dgm:pt>
    <dgm:pt modelId="{571E45BB-657C-417F-9757-F2873D5911F5}">
      <dgm:prSet/>
      <dgm:spPr/>
      <dgm:t>
        <a:bodyPr/>
        <a:lstStyle/>
        <a:p>
          <a:pPr rtl="0"/>
          <a:r>
            <a:rPr lang="zh-TW" dirty="0"/>
            <a:t>變更不含資料之項目和標籤的顯示方式。</a:t>
          </a:r>
        </a:p>
      </dgm:t>
    </dgm:pt>
    <dgm:pt modelId="{ED90215F-B2B7-4100-8D7C-C4D86B319169}" type="parTrans" cxnId="{11CE2CD5-6E44-4CE4-8F3E-832E3E4668C4}">
      <dgm:prSet/>
      <dgm:spPr/>
      <dgm:t>
        <a:bodyPr/>
        <a:lstStyle/>
        <a:p>
          <a:endParaRPr lang="zh-TW" altLang="en-US"/>
        </a:p>
      </dgm:t>
    </dgm:pt>
    <dgm:pt modelId="{66A72F12-EEFA-4150-9ECE-C82B1EE022E6}" type="sibTrans" cxnId="{11CE2CD5-6E44-4CE4-8F3E-832E3E4668C4}">
      <dgm:prSet/>
      <dgm:spPr/>
      <dgm:t>
        <a:bodyPr/>
        <a:lstStyle/>
        <a:p>
          <a:endParaRPr lang="zh-TW" altLang="en-US"/>
        </a:p>
      </dgm:t>
    </dgm:pt>
    <dgm:pt modelId="{5DBCD0A4-3B3F-47F2-908A-B2D57C5CF9C8}">
      <dgm:prSet/>
      <dgm:spPr/>
      <dgm:t>
        <a:bodyPr/>
        <a:lstStyle/>
        <a:p>
          <a:pPr rtl="0"/>
          <a:r>
            <a:rPr lang="zh-TW" dirty="0"/>
            <a:t>顯示或隱藏空白行</a:t>
          </a:r>
        </a:p>
      </dgm:t>
    </dgm:pt>
    <dgm:pt modelId="{62A397A7-B548-4406-96AD-A4F5EAD526EE}" type="parTrans" cxnId="{4726956E-6F15-4F6F-BA83-5D432018848E}">
      <dgm:prSet/>
      <dgm:spPr/>
      <dgm:t>
        <a:bodyPr/>
        <a:lstStyle/>
        <a:p>
          <a:endParaRPr lang="zh-TW" altLang="en-US"/>
        </a:p>
      </dgm:t>
    </dgm:pt>
    <dgm:pt modelId="{0180F070-56E9-492E-99D2-82967B8063C9}" type="sibTrans" cxnId="{4726956E-6F15-4F6F-BA83-5D432018848E}">
      <dgm:prSet/>
      <dgm:spPr/>
      <dgm:t>
        <a:bodyPr/>
        <a:lstStyle/>
        <a:p>
          <a:endParaRPr lang="zh-TW" altLang="en-US"/>
        </a:p>
      </dgm:t>
    </dgm:pt>
    <dgm:pt modelId="{5CE093A5-47DB-4850-BDDF-F86C208E01F9}">
      <dgm:prSet custT="1"/>
      <dgm:spPr>
        <a:scene3d>
          <a:camera prst="orthographicFront"/>
          <a:lightRig rig="threePt" dir="t"/>
        </a:scene3d>
        <a:sp3d>
          <a:bevelT/>
        </a:sp3d>
      </dgm:spPr>
      <dgm:t>
        <a:bodyPr/>
        <a:lstStyle/>
        <a:p>
          <a:pPr rtl="0"/>
          <a:r>
            <a:rPr lang="zh-TW" altLang="en-US" sz="1200" dirty="0">
              <a:solidFill>
                <a:srgbClr val="FF0000"/>
              </a:solidFill>
            </a:rPr>
            <a:t>變更格式</a:t>
          </a:r>
        </a:p>
      </dgm:t>
    </dgm:pt>
    <dgm:pt modelId="{F1494186-BC26-46BB-A011-4E21585A1958}" type="parTrans" cxnId="{C7C58BAD-2692-4B6B-84DD-2733C2DC9F88}">
      <dgm:prSet/>
      <dgm:spPr/>
      <dgm:t>
        <a:bodyPr/>
        <a:lstStyle/>
        <a:p>
          <a:endParaRPr lang="zh-TW" altLang="en-US"/>
        </a:p>
      </dgm:t>
    </dgm:pt>
    <dgm:pt modelId="{BEF0E7C2-D6EF-4762-B3A6-D7AF716BCE28}" type="sibTrans" cxnId="{C7C58BAD-2692-4B6B-84DD-2733C2DC9F88}">
      <dgm:prSet/>
      <dgm:spPr/>
      <dgm:t>
        <a:bodyPr/>
        <a:lstStyle/>
        <a:p>
          <a:endParaRPr lang="zh-TW" altLang="en-US"/>
        </a:p>
      </dgm:t>
    </dgm:pt>
    <dgm:pt modelId="{51C18477-A276-4C0D-85DA-5389939931E9}">
      <dgm:prSet/>
      <dgm:spPr/>
      <dgm:t>
        <a:bodyPr/>
        <a:lstStyle/>
        <a:p>
          <a:pPr rtl="0"/>
          <a:r>
            <a:rPr lang="zh-TW"/>
            <a:t>為儲存格與範圍進行手動設定與條件化格式。</a:t>
          </a:r>
        </a:p>
      </dgm:t>
    </dgm:pt>
    <dgm:pt modelId="{68F2EDF1-98FC-412B-B1B6-BCE7027E488D}" type="parTrans" cxnId="{10834837-5410-42AB-8498-C94EFD3CB955}">
      <dgm:prSet/>
      <dgm:spPr/>
      <dgm:t>
        <a:bodyPr/>
        <a:lstStyle/>
        <a:p>
          <a:endParaRPr lang="zh-TW" altLang="en-US"/>
        </a:p>
      </dgm:t>
    </dgm:pt>
    <dgm:pt modelId="{8AFA4957-1241-4252-9FBF-00169272A003}" type="sibTrans" cxnId="{10834837-5410-42AB-8498-C94EFD3CB955}">
      <dgm:prSet/>
      <dgm:spPr/>
      <dgm:t>
        <a:bodyPr/>
        <a:lstStyle/>
        <a:p>
          <a:endParaRPr lang="zh-TW" altLang="en-US"/>
        </a:p>
      </dgm:t>
    </dgm:pt>
    <dgm:pt modelId="{2C14278D-BE19-4395-BB44-458CFE1786F4}">
      <dgm:prSet/>
      <dgm:spPr/>
      <dgm:t>
        <a:bodyPr/>
        <a:lstStyle/>
        <a:p>
          <a:pPr rtl="0"/>
          <a:r>
            <a:rPr lang="zh-TW" dirty="0"/>
            <a:t>變更整個樞紐分析表的格式樣式。</a:t>
          </a:r>
        </a:p>
      </dgm:t>
    </dgm:pt>
    <dgm:pt modelId="{D644CF17-D3C3-49D9-9DAC-BB842FE4B515}" type="parTrans" cxnId="{5B05978E-A5AC-4BC1-806E-48BA06028AE2}">
      <dgm:prSet/>
      <dgm:spPr/>
      <dgm:t>
        <a:bodyPr/>
        <a:lstStyle/>
        <a:p>
          <a:endParaRPr lang="zh-TW" altLang="en-US"/>
        </a:p>
      </dgm:t>
    </dgm:pt>
    <dgm:pt modelId="{36B70562-919E-46FC-8DCC-E97B5D2329F6}" type="sibTrans" cxnId="{5B05978E-A5AC-4BC1-806E-48BA06028AE2}">
      <dgm:prSet/>
      <dgm:spPr/>
      <dgm:t>
        <a:bodyPr/>
        <a:lstStyle/>
        <a:p>
          <a:endParaRPr lang="zh-TW" altLang="en-US"/>
        </a:p>
      </dgm:t>
    </dgm:pt>
    <dgm:pt modelId="{47CA3183-6B2B-4CF7-8943-1746085D7D25}">
      <dgm:prSet/>
      <dgm:spPr/>
      <dgm:t>
        <a:bodyPr/>
        <a:lstStyle/>
        <a:p>
          <a:pPr rtl="0"/>
          <a:r>
            <a:rPr lang="zh-TW" dirty="0"/>
            <a:t>變更欄位的數值格式。</a:t>
          </a:r>
        </a:p>
      </dgm:t>
    </dgm:pt>
    <dgm:pt modelId="{F8837C7C-BC4A-4895-959E-13447E727136}" type="parTrans" cxnId="{95A56E15-31A1-43F4-8220-21A3A6744AC7}">
      <dgm:prSet/>
      <dgm:spPr/>
      <dgm:t>
        <a:bodyPr/>
        <a:lstStyle/>
        <a:p>
          <a:endParaRPr lang="zh-TW" altLang="en-US"/>
        </a:p>
      </dgm:t>
    </dgm:pt>
    <dgm:pt modelId="{DA349B61-5977-47C6-AEF7-459360D35BB7}" type="sibTrans" cxnId="{95A56E15-31A1-43F4-8220-21A3A6744AC7}">
      <dgm:prSet/>
      <dgm:spPr/>
      <dgm:t>
        <a:bodyPr/>
        <a:lstStyle/>
        <a:p>
          <a:endParaRPr lang="zh-TW" altLang="en-US"/>
        </a:p>
      </dgm:t>
    </dgm:pt>
    <dgm:pt modelId="{77A70475-3417-4349-9582-371384925818}">
      <dgm:prSet/>
      <dgm:spPr/>
      <dgm:t>
        <a:bodyPr/>
        <a:lstStyle/>
        <a:p>
          <a:pPr rtl="0"/>
          <a:r>
            <a:rPr lang="zh-TW" dirty="0"/>
            <a:t>包含線上分析處理 </a:t>
          </a:r>
          <a:r>
            <a:rPr lang="en-US" dirty="0"/>
            <a:t>(OLAP) </a:t>
          </a:r>
          <a:r>
            <a:rPr lang="zh-TW" dirty="0"/>
            <a:t>伺服器格式設定。</a:t>
          </a:r>
        </a:p>
      </dgm:t>
    </dgm:pt>
    <dgm:pt modelId="{EC11CA8F-A79D-4802-B965-109D0153F882}" type="parTrans" cxnId="{607283A1-24C8-4AE9-9DE3-14ABDD560EA1}">
      <dgm:prSet/>
      <dgm:spPr/>
      <dgm:t>
        <a:bodyPr/>
        <a:lstStyle/>
        <a:p>
          <a:endParaRPr lang="zh-TW" altLang="en-US"/>
        </a:p>
      </dgm:t>
    </dgm:pt>
    <dgm:pt modelId="{DF0AE93B-A97E-48E7-AFED-895C061CF7F5}" type="sibTrans" cxnId="{607283A1-24C8-4AE9-9DE3-14ABDD560EA1}">
      <dgm:prSet/>
      <dgm:spPr/>
      <dgm:t>
        <a:bodyPr/>
        <a:lstStyle/>
        <a:p>
          <a:endParaRPr lang="zh-TW" altLang="en-US"/>
        </a:p>
      </dgm:t>
    </dgm:pt>
    <dgm:pt modelId="{94279B86-2450-4637-B7D2-A457F129CAC1}" type="pres">
      <dgm:prSet presAssocID="{D8D4C375-C2DB-44F9-80AC-03F518F1E480}" presName="Name0" presStyleCnt="0">
        <dgm:presLayoutVars>
          <dgm:dir/>
          <dgm:animLvl val="lvl"/>
          <dgm:resizeHandles val="exact"/>
        </dgm:presLayoutVars>
      </dgm:prSet>
      <dgm:spPr/>
    </dgm:pt>
    <dgm:pt modelId="{719CCF5E-06F7-4202-AB5F-C3EE6518403B}" type="pres">
      <dgm:prSet presAssocID="{0AEED2D5-3F11-474A-9145-0AB13F5FC324}" presName="composite" presStyleCnt="0"/>
      <dgm:spPr/>
    </dgm:pt>
    <dgm:pt modelId="{91D36A2F-6B9C-4F76-95B6-0B82296F7B50}" type="pres">
      <dgm:prSet presAssocID="{0AEED2D5-3F11-474A-9145-0AB13F5FC324}" presName="parTx" presStyleLbl="alignNode1" presStyleIdx="0" presStyleCnt="5" custScaleY="166299" custLinFactNeighborX="539" custLinFactNeighborY="-77339">
        <dgm:presLayoutVars>
          <dgm:chMax val="0"/>
          <dgm:chPref val="0"/>
          <dgm:bulletEnabled val="1"/>
        </dgm:presLayoutVars>
      </dgm:prSet>
      <dgm:spPr/>
    </dgm:pt>
    <dgm:pt modelId="{D17A1BA0-AD23-4C86-A42A-92922C780429}" type="pres">
      <dgm:prSet presAssocID="{0AEED2D5-3F11-474A-9145-0AB13F5FC324}" presName="desTx" presStyleLbl="alignAccFollowNode1" presStyleIdx="0" presStyleCnt="5">
        <dgm:presLayoutVars>
          <dgm:bulletEnabled val="1"/>
        </dgm:presLayoutVars>
      </dgm:prSet>
      <dgm:spPr/>
    </dgm:pt>
    <dgm:pt modelId="{5714941F-E428-4C9F-9E2E-F157BC915FAC}" type="pres">
      <dgm:prSet presAssocID="{8E277A07-E87E-4E1C-A6DF-E4FC8FBB5C76}" presName="space" presStyleCnt="0"/>
      <dgm:spPr/>
    </dgm:pt>
    <dgm:pt modelId="{A492F0A1-B2C4-49F7-A32D-80D40B9F9C1D}" type="pres">
      <dgm:prSet presAssocID="{50AD16BE-19DC-4AD7-B032-A38CD96FFA6C}" presName="composite" presStyleCnt="0"/>
      <dgm:spPr/>
    </dgm:pt>
    <dgm:pt modelId="{B3583450-13E6-4602-87EA-445426D34E72}" type="pres">
      <dgm:prSet presAssocID="{50AD16BE-19DC-4AD7-B032-A38CD96FFA6C}" presName="parTx" presStyleLbl="alignNode1" presStyleIdx="1" presStyleCnt="5" custScaleY="166299" custLinFactNeighborX="539" custLinFactNeighborY="-77339">
        <dgm:presLayoutVars>
          <dgm:chMax val="0"/>
          <dgm:chPref val="0"/>
          <dgm:bulletEnabled val="1"/>
        </dgm:presLayoutVars>
      </dgm:prSet>
      <dgm:spPr/>
    </dgm:pt>
    <dgm:pt modelId="{5FDD60F6-2A2F-4741-9921-6BB6D3C43314}" type="pres">
      <dgm:prSet presAssocID="{50AD16BE-19DC-4AD7-B032-A38CD96FFA6C}" presName="desTx" presStyleLbl="alignAccFollowNode1" presStyleIdx="1" presStyleCnt="5">
        <dgm:presLayoutVars>
          <dgm:bulletEnabled val="1"/>
        </dgm:presLayoutVars>
      </dgm:prSet>
      <dgm:spPr/>
    </dgm:pt>
    <dgm:pt modelId="{06072EB0-5EBE-49EA-892C-593854F5116E}" type="pres">
      <dgm:prSet presAssocID="{C475E383-C8E0-4847-9277-96718C0A03DB}" presName="space" presStyleCnt="0"/>
      <dgm:spPr/>
    </dgm:pt>
    <dgm:pt modelId="{4C0D141D-0CAF-4A00-8885-CACA0CC562A2}" type="pres">
      <dgm:prSet presAssocID="{F3E68430-91DF-43AB-BC21-08D455C4456D}" presName="composite" presStyleCnt="0"/>
      <dgm:spPr/>
    </dgm:pt>
    <dgm:pt modelId="{05ACF74A-C763-4C85-A14B-2BB0D0D1DC2D}" type="pres">
      <dgm:prSet presAssocID="{F3E68430-91DF-43AB-BC21-08D455C4456D}" presName="parTx" presStyleLbl="alignNode1" presStyleIdx="2" presStyleCnt="5" custScaleY="166299" custLinFactNeighborX="539" custLinFactNeighborY="-77339">
        <dgm:presLayoutVars>
          <dgm:chMax val="0"/>
          <dgm:chPref val="0"/>
          <dgm:bulletEnabled val="1"/>
        </dgm:presLayoutVars>
      </dgm:prSet>
      <dgm:spPr/>
    </dgm:pt>
    <dgm:pt modelId="{987DA462-0A87-4C3B-8976-524C3D539D9F}" type="pres">
      <dgm:prSet presAssocID="{F3E68430-91DF-43AB-BC21-08D455C4456D}" presName="desTx" presStyleLbl="alignAccFollowNode1" presStyleIdx="2" presStyleCnt="5">
        <dgm:presLayoutVars>
          <dgm:bulletEnabled val="1"/>
        </dgm:presLayoutVars>
      </dgm:prSet>
      <dgm:spPr/>
    </dgm:pt>
    <dgm:pt modelId="{19AB4F73-E624-4755-863B-A7160258EEB6}" type="pres">
      <dgm:prSet presAssocID="{EAFC17D8-C582-4550-AF7E-A700BD6EE835}" presName="space" presStyleCnt="0"/>
      <dgm:spPr/>
    </dgm:pt>
    <dgm:pt modelId="{CAF5F352-2384-446D-8A7E-073EF9036CF9}" type="pres">
      <dgm:prSet presAssocID="{2DD210DF-E63E-4A6C-9EE0-3A1E03623231}" presName="composite" presStyleCnt="0"/>
      <dgm:spPr/>
    </dgm:pt>
    <dgm:pt modelId="{AE685C17-F422-40DF-82E6-2DB459ED9D68}" type="pres">
      <dgm:prSet presAssocID="{2DD210DF-E63E-4A6C-9EE0-3A1E03623231}" presName="parTx" presStyleLbl="alignNode1" presStyleIdx="3" presStyleCnt="5" custScaleY="166299" custLinFactNeighborX="539" custLinFactNeighborY="-77339">
        <dgm:presLayoutVars>
          <dgm:chMax val="0"/>
          <dgm:chPref val="0"/>
          <dgm:bulletEnabled val="1"/>
        </dgm:presLayoutVars>
      </dgm:prSet>
      <dgm:spPr/>
    </dgm:pt>
    <dgm:pt modelId="{5AC06DB6-1B4C-4535-A048-CBD95C688C59}" type="pres">
      <dgm:prSet presAssocID="{2DD210DF-E63E-4A6C-9EE0-3A1E03623231}" presName="desTx" presStyleLbl="alignAccFollowNode1" presStyleIdx="3" presStyleCnt="5">
        <dgm:presLayoutVars>
          <dgm:bulletEnabled val="1"/>
        </dgm:presLayoutVars>
      </dgm:prSet>
      <dgm:spPr/>
    </dgm:pt>
    <dgm:pt modelId="{44F41D5C-6FF5-4D9F-8B51-5878A111E676}" type="pres">
      <dgm:prSet presAssocID="{1EB8A9FB-43DA-4D79-B7D0-6F1992C7D422}" presName="space" presStyleCnt="0"/>
      <dgm:spPr/>
    </dgm:pt>
    <dgm:pt modelId="{7D5B1E1F-FA71-49C3-8CD0-CB980DE82C93}" type="pres">
      <dgm:prSet presAssocID="{5CE093A5-47DB-4850-BDDF-F86C208E01F9}" presName="composite" presStyleCnt="0"/>
      <dgm:spPr/>
    </dgm:pt>
    <dgm:pt modelId="{5F45CE04-3E66-43DA-A3B6-40EA789D8B58}" type="pres">
      <dgm:prSet presAssocID="{5CE093A5-47DB-4850-BDDF-F86C208E01F9}" presName="parTx" presStyleLbl="alignNode1" presStyleIdx="4" presStyleCnt="5" custScaleY="166299" custLinFactNeighborX="539" custLinFactNeighborY="-77339">
        <dgm:presLayoutVars>
          <dgm:chMax val="0"/>
          <dgm:chPref val="0"/>
          <dgm:bulletEnabled val="1"/>
        </dgm:presLayoutVars>
      </dgm:prSet>
      <dgm:spPr/>
    </dgm:pt>
    <dgm:pt modelId="{FF4CEAFC-18AE-4B00-80F2-A443E84D9F14}" type="pres">
      <dgm:prSet presAssocID="{5CE093A5-47DB-4850-BDDF-F86C208E01F9}" presName="desTx" presStyleLbl="alignAccFollowNode1" presStyleIdx="4" presStyleCnt="5">
        <dgm:presLayoutVars>
          <dgm:bulletEnabled val="1"/>
        </dgm:presLayoutVars>
      </dgm:prSet>
      <dgm:spPr/>
    </dgm:pt>
  </dgm:ptLst>
  <dgm:cxnLst>
    <dgm:cxn modelId="{C6268406-7526-4104-AF94-DA64DFF0E389}" type="presOf" srcId="{50AD16BE-19DC-4AD7-B032-A38CD96FFA6C}" destId="{B3583450-13E6-4602-87EA-445426D34E72}" srcOrd="0" destOrd="0" presId="urn:microsoft.com/office/officeart/2005/8/layout/hList1"/>
    <dgm:cxn modelId="{8E2F150D-E902-4836-9370-90658D92CC85}" type="presOf" srcId="{2F177B28-9884-4C8C-B585-3BAB884CC7F0}" destId="{987DA462-0A87-4C3B-8976-524C3D539D9F}" srcOrd="0" destOrd="1" presId="urn:microsoft.com/office/officeart/2005/8/layout/hList1"/>
    <dgm:cxn modelId="{12941915-B4C7-4527-80D2-4CE7BCF2EA85}" type="presOf" srcId="{F6183DF0-1B80-421A-9AFA-F8EC3DA33AF8}" destId="{5AC06DB6-1B4C-4535-A048-CBD95C688C59}" srcOrd="0" destOrd="0" presId="urn:microsoft.com/office/officeart/2005/8/layout/hList1"/>
    <dgm:cxn modelId="{95A56E15-31A1-43F4-8220-21A3A6744AC7}" srcId="{5CE093A5-47DB-4850-BDDF-F86C208E01F9}" destId="{47CA3183-6B2B-4CF7-8943-1746085D7D25}" srcOrd="2" destOrd="0" parTransId="{F8837C7C-BC4A-4895-959E-13447E727136}" sibTransId="{DA349B61-5977-47C6-AEF7-459360D35BB7}"/>
    <dgm:cxn modelId="{ED11711F-F5E5-452D-B916-CD036F6333FD}" type="presOf" srcId="{47CA3183-6B2B-4CF7-8943-1746085D7D25}" destId="{FF4CEAFC-18AE-4B00-80F2-A443E84D9F14}" srcOrd="0" destOrd="2" presId="urn:microsoft.com/office/officeart/2005/8/layout/hList1"/>
    <dgm:cxn modelId="{DD033422-16C1-4B47-B188-93E6314F700E}" srcId="{50AD16BE-19DC-4AD7-B032-A38CD96FFA6C}" destId="{A9CC2DB0-6CE0-4371-9C5B-C3BF8D117CD3}" srcOrd="2" destOrd="0" parTransId="{58FD940E-5B87-4338-A811-A259969CFAA1}" sibTransId="{96937998-D35B-4985-A694-D443B10FC187}"/>
    <dgm:cxn modelId="{B4FDF42A-9507-4A96-8055-5685F3EBF90E}" srcId="{50AD16BE-19DC-4AD7-B032-A38CD96FFA6C}" destId="{8E8345CE-030A-4261-B0A7-C2F9E1A24C66}" srcOrd="1" destOrd="0" parTransId="{DF486529-6021-47C3-AB9C-2AE55CE119C0}" sibTransId="{77A4B2DA-51B0-4663-9099-0E760ED80357}"/>
    <dgm:cxn modelId="{C6DD072D-F43F-430A-B975-5819B65F1F96}" type="presOf" srcId="{D8D4C375-C2DB-44F9-80AC-03F518F1E480}" destId="{94279B86-2450-4637-B7D2-A457F129CAC1}" srcOrd="0" destOrd="0" presId="urn:microsoft.com/office/officeart/2005/8/layout/hList1"/>
    <dgm:cxn modelId="{8610F82D-0218-441A-B94D-BFE4B014C825}" type="presOf" srcId="{5DBCD0A4-3B3F-47F2-908A-B2D57C5CF9C8}" destId="{5AC06DB6-1B4C-4535-A048-CBD95C688C59}" srcOrd="0" destOrd="2" presId="urn:microsoft.com/office/officeart/2005/8/layout/hList1"/>
    <dgm:cxn modelId="{24156E33-2195-49AC-A0A6-0B545FDC141D}" type="presOf" srcId="{AE5D21F6-8CB5-4510-81CE-2F069584432C}" destId="{D17A1BA0-AD23-4C86-A42A-92922C780429}" srcOrd="0" destOrd="0" presId="urn:microsoft.com/office/officeart/2005/8/layout/hList1"/>
    <dgm:cxn modelId="{E4461D35-BE1C-4B84-9536-F40E835B4133}" type="presOf" srcId="{A9CC2DB0-6CE0-4371-9C5B-C3BF8D117CD3}" destId="{5FDD60F6-2A2F-4741-9921-6BB6D3C43314}" srcOrd="0" destOrd="2" presId="urn:microsoft.com/office/officeart/2005/8/layout/hList1"/>
    <dgm:cxn modelId="{10834837-5410-42AB-8498-C94EFD3CB955}" srcId="{5CE093A5-47DB-4850-BDDF-F86C208E01F9}" destId="{51C18477-A276-4C0D-85DA-5389939931E9}" srcOrd="0" destOrd="0" parTransId="{68F2EDF1-98FC-412B-B1B6-BCE7027E488D}" sibTransId="{8AFA4957-1241-4252-9FBF-00169272A003}"/>
    <dgm:cxn modelId="{8EE15337-585D-41FE-B217-2C07AA261959}" srcId="{F3E68430-91DF-43AB-BC21-08D455C4456D}" destId="{3F76150B-3185-4EB5-BC12-6633915053E5}" srcOrd="0" destOrd="0" parTransId="{6CBC2598-412A-445A-9EA8-70C76F761CD5}" sibTransId="{CF779A15-55B3-45B7-B3CC-5FCAAD783CB9}"/>
    <dgm:cxn modelId="{8ED3B438-614B-4DDD-B9BA-3B3FC43EA954}" srcId="{D8D4C375-C2DB-44F9-80AC-03F518F1E480}" destId="{50AD16BE-19DC-4AD7-B032-A38CD96FFA6C}" srcOrd="1" destOrd="0" parTransId="{E7E50C8A-DFF3-400E-B15F-4CF64A6A0961}" sibTransId="{C475E383-C8E0-4847-9277-96718C0A03DB}"/>
    <dgm:cxn modelId="{A56FD938-98A4-4F2D-8408-6D3DD7421F19}" type="presOf" srcId="{ADB9D69A-256A-4E2E-A6C1-7DF8999D4A2A}" destId="{5FDD60F6-2A2F-4741-9921-6BB6D3C43314}" srcOrd="0" destOrd="0" presId="urn:microsoft.com/office/officeart/2005/8/layout/hList1"/>
    <dgm:cxn modelId="{DCB9B65C-4101-4D1A-B371-996EFAFFB306}" srcId="{F3E68430-91DF-43AB-BC21-08D455C4456D}" destId="{9882CA57-F68A-4107-A62F-0A3CFDDF23F6}" srcOrd="3" destOrd="0" parTransId="{D7936BAB-A6DE-4347-9A09-6E150AA12024}" sibTransId="{E1948DCA-267B-4067-97EA-8502B86BB159}"/>
    <dgm:cxn modelId="{CCCBE743-2843-484F-BE12-DC6A9D3D4A42}" type="presOf" srcId="{8E8345CE-030A-4261-B0A7-C2F9E1A24C66}" destId="{5FDD60F6-2A2F-4741-9921-6BB6D3C43314}" srcOrd="0" destOrd="1" presId="urn:microsoft.com/office/officeart/2005/8/layout/hList1"/>
    <dgm:cxn modelId="{43577F69-5B38-414B-B41F-E5770DC76C69}" type="presOf" srcId="{571E45BB-657C-417F-9757-F2873D5911F5}" destId="{5AC06DB6-1B4C-4535-A048-CBD95C688C59}" srcOrd="0" destOrd="1" presId="urn:microsoft.com/office/officeart/2005/8/layout/hList1"/>
    <dgm:cxn modelId="{E6125E4A-9CB2-4753-9592-38607E132E1B}" type="presOf" srcId="{F3E68430-91DF-43AB-BC21-08D455C4456D}" destId="{05ACF74A-C763-4C85-A14B-2BB0D0D1DC2D}" srcOrd="0" destOrd="0" presId="urn:microsoft.com/office/officeart/2005/8/layout/hList1"/>
    <dgm:cxn modelId="{1644F24A-31F3-434B-AD7E-4AAD49DADA86}" type="presOf" srcId="{E8716B18-0274-42DC-9459-BF2BFD01AB2B}" destId="{987DA462-0A87-4C3B-8976-524C3D539D9F}" srcOrd="0" destOrd="4" presId="urn:microsoft.com/office/officeart/2005/8/layout/hList1"/>
    <dgm:cxn modelId="{2D42AF6D-584B-4A5D-9C4B-CD7FE4EA41DB}" srcId="{F3E68430-91DF-43AB-BC21-08D455C4456D}" destId="{462F0C39-7A4F-42CB-94C4-0B7707AC763E}" srcOrd="2" destOrd="0" parTransId="{327C460F-0DA7-4192-A1D7-44527396B7D2}" sibTransId="{BF4092C6-155E-4AA8-AC3B-FD981F9D942C}"/>
    <dgm:cxn modelId="{4726956E-6F15-4F6F-BA83-5D432018848E}" srcId="{2DD210DF-E63E-4A6C-9EE0-3A1E03623231}" destId="{5DBCD0A4-3B3F-47F2-908A-B2D57C5CF9C8}" srcOrd="2" destOrd="0" parTransId="{62A397A7-B548-4406-96AD-A4F5EAD526EE}" sibTransId="{0180F070-56E9-492E-99D2-82967B8063C9}"/>
    <dgm:cxn modelId="{CBE48551-956F-4FC2-A121-25611E4A70B5}" type="presOf" srcId="{2DD210DF-E63E-4A6C-9EE0-3A1E03623231}" destId="{AE685C17-F422-40DF-82E6-2DB459ED9D68}" srcOrd="0" destOrd="0" presId="urn:microsoft.com/office/officeart/2005/8/layout/hList1"/>
    <dgm:cxn modelId="{0EEA5576-6B7E-42A9-AA38-FF24A654A80A}" type="presOf" srcId="{9882CA57-F68A-4107-A62F-0A3CFDDF23F6}" destId="{987DA462-0A87-4C3B-8976-524C3D539D9F}" srcOrd="0" destOrd="3" presId="urn:microsoft.com/office/officeart/2005/8/layout/hList1"/>
    <dgm:cxn modelId="{13E8C179-EA79-4938-8839-E9CA3FD3213B}" srcId="{2DD210DF-E63E-4A6C-9EE0-3A1E03623231}" destId="{F6183DF0-1B80-421A-9AFA-F8EC3DA33AF8}" srcOrd="0" destOrd="0" parTransId="{69BCFC02-8C4F-4CD0-B937-1EADE4DED582}" sibTransId="{14C0B13A-4DDC-4785-A77B-E759DA8521EA}"/>
    <dgm:cxn modelId="{E07AFE79-C2FF-4359-955C-3A450CDDB6EB}" srcId="{F3E68430-91DF-43AB-BC21-08D455C4456D}" destId="{2F177B28-9884-4C8C-B585-3BAB884CC7F0}" srcOrd="1" destOrd="0" parTransId="{C1A3A7C3-E072-48E0-A9A0-AF232CE91C0B}" sibTransId="{2D867CF5-1D9C-4DAA-A89C-1CFE7C50E14A}"/>
    <dgm:cxn modelId="{AE12BA7B-DCA3-4B13-8BF2-50DC28A3F3EA}" type="presOf" srcId="{5CE093A5-47DB-4850-BDDF-F86C208E01F9}" destId="{5F45CE04-3E66-43DA-A3B6-40EA789D8B58}" srcOrd="0" destOrd="0" presId="urn:microsoft.com/office/officeart/2005/8/layout/hList1"/>
    <dgm:cxn modelId="{98181A84-CC91-4FE9-AA49-D51AACB81D06}" srcId="{50AD16BE-19DC-4AD7-B032-A38CD96FFA6C}" destId="{ADB9D69A-256A-4E2E-A6C1-7DF8999D4A2A}" srcOrd="0" destOrd="0" parTransId="{97B06283-406B-474C-84B7-43F205492829}" sibTransId="{6D2453D1-3411-4D7F-B9AF-5C767D92AD8E}"/>
    <dgm:cxn modelId="{F7AEFD86-2C3C-4139-BB17-A4CCA4979A64}" srcId="{D8D4C375-C2DB-44F9-80AC-03F518F1E480}" destId="{0AEED2D5-3F11-474A-9145-0AB13F5FC324}" srcOrd="0" destOrd="0" parTransId="{0C6C21BF-5199-4945-861E-4E88B46B549C}" sibTransId="{8E277A07-E87E-4E1C-A6DF-E4FC8FBB5C76}"/>
    <dgm:cxn modelId="{5B05978E-A5AC-4BC1-806E-48BA06028AE2}" srcId="{5CE093A5-47DB-4850-BDDF-F86C208E01F9}" destId="{2C14278D-BE19-4395-BB44-458CFE1786F4}" srcOrd="1" destOrd="0" parTransId="{D644CF17-D3C3-49D9-9DAC-BB842FE4B515}" sibTransId="{36B70562-919E-46FC-8DCC-E97B5D2329F6}"/>
    <dgm:cxn modelId="{65978598-6D83-46FC-8888-171EF604F5CE}" type="presOf" srcId="{2C14278D-BE19-4395-BB44-458CFE1786F4}" destId="{FF4CEAFC-18AE-4B00-80F2-A443E84D9F14}" srcOrd="0" destOrd="1" presId="urn:microsoft.com/office/officeart/2005/8/layout/hList1"/>
    <dgm:cxn modelId="{CBA49D98-9D15-42D1-A1CA-5F73E3185EA3}" type="presOf" srcId="{4E254086-316E-467E-94CC-7F3C7D98EEFC}" destId="{D17A1BA0-AD23-4C86-A42A-92922C780429}" srcOrd="0" destOrd="2" presId="urn:microsoft.com/office/officeart/2005/8/layout/hList1"/>
    <dgm:cxn modelId="{59D68B9C-7FB5-4536-B14A-C606366E6810}" srcId="{D8D4C375-C2DB-44F9-80AC-03F518F1E480}" destId="{F3E68430-91DF-43AB-BC21-08D455C4456D}" srcOrd="2" destOrd="0" parTransId="{CDE2F1DE-BC7B-472B-A831-544813DE2FE5}" sibTransId="{EAFC17D8-C582-4550-AF7E-A700BD6EE835}"/>
    <dgm:cxn modelId="{F7D700A0-582A-4870-AAC7-3B2FF1E94870}" srcId="{F3E68430-91DF-43AB-BC21-08D455C4456D}" destId="{E8716B18-0274-42DC-9459-BF2BFD01AB2B}" srcOrd="4" destOrd="0" parTransId="{2FA740ED-CF45-4E47-9D53-CFE384FCB37B}" sibTransId="{3EC13B73-A56B-48F7-800C-F4861D7B75F9}"/>
    <dgm:cxn modelId="{607283A1-24C8-4AE9-9DE3-14ABDD560EA1}" srcId="{5CE093A5-47DB-4850-BDDF-F86C208E01F9}" destId="{77A70475-3417-4349-9582-371384925818}" srcOrd="3" destOrd="0" parTransId="{EC11CA8F-A79D-4802-B965-109D0153F882}" sibTransId="{DF0AE93B-A97E-48E7-AFED-895C061CF7F5}"/>
    <dgm:cxn modelId="{8AFC15A9-9BE2-458B-BE5F-B41147168481}" srcId="{0AEED2D5-3F11-474A-9145-0AB13F5FC324}" destId="{4E254086-316E-467E-94CC-7F3C7D98EEFC}" srcOrd="2" destOrd="0" parTransId="{0858D1C7-5312-4DDA-915E-E6C1AA8D0857}" sibTransId="{D22189AC-03B9-45C3-AF13-50105BB12E36}"/>
    <dgm:cxn modelId="{F1E501AA-48BD-409A-BCDE-9F849AA37AB7}" srcId="{D8D4C375-C2DB-44F9-80AC-03F518F1E480}" destId="{2DD210DF-E63E-4A6C-9EE0-3A1E03623231}" srcOrd="3" destOrd="0" parTransId="{D80A6A17-7DC6-455C-8CDC-3EF3C1525190}" sibTransId="{1EB8A9FB-43DA-4D79-B7D0-6F1992C7D422}"/>
    <dgm:cxn modelId="{C7C58BAD-2692-4B6B-84DD-2733C2DC9F88}" srcId="{D8D4C375-C2DB-44F9-80AC-03F518F1E480}" destId="{5CE093A5-47DB-4850-BDDF-F86C208E01F9}" srcOrd="4" destOrd="0" parTransId="{F1494186-BC26-46BB-A011-4E21585A1958}" sibTransId="{BEF0E7C2-D6EF-4762-B3A6-D7AF716BCE28}"/>
    <dgm:cxn modelId="{78CC6AB3-4AB1-4370-8CC7-D2FA2AE47162}" type="presOf" srcId="{51C18477-A276-4C0D-85DA-5389939931E9}" destId="{FF4CEAFC-18AE-4B00-80F2-A443E84D9F14}" srcOrd="0" destOrd="0" presId="urn:microsoft.com/office/officeart/2005/8/layout/hList1"/>
    <dgm:cxn modelId="{B55CE6C4-B352-46F5-9BAB-295A2C63F7DE}" type="presOf" srcId="{67612B24-AECA-44BB-9FEF-E7F5BF53C1C5}" destId="{D17A1BA0-AD23-4C86-A42A-92922C780429}" srcOrd="0" destOrd="1" presId="urn:microsoft.com/office/officeart/2005/8/layout/hList1"/>
    <dgm:cxn modelId="{624FC0D2-4CDE-4775-A52A-CDEF6B223588}" type="presOf" srcId="{462F0C39-7A4F-42CB-94C4-0B7707AC763E}" destId="{987DA462-0A87-4C3B-8976-524C3D539D9F}" srcOrd="0" destOrd="2" presId="urn:microsoft.com/office/officeart/2005/8/layout/hList1"/>
    <dgm:cxn modelId="{11CE2CD5-6E44-4CE4-8F3E-832E3E4668C4}" srcId="{2DD210DF-E63E-4A6C-9EE0-3A1E03623231}" destId="{571E45BB-657C-417F-9757-F2873D5911F5}" srcOrd="1" destOrd="0" parTransId="{ED90215F-B2B7-4100-8D7C-C4D86B319169}" sibTransId="{66A72F12-EEFA-4150-9ECE-C82B1EE022E6}"/>
    <dgm:cxn modelId="{23E29EDA-F99B-43D5-B8D8-170D47506B51}" type="presOf" srcId="{77A70475-3417-4349-9582-371384925818}" destId="{FF4CEAFC-18AE-4B00-80F2-A443E84D9F14}" srcOrd="0" destOrd="3" presId="urn:microsoft.com/office/officeart/2005/8/layout/hList1"/>
    <dgm:cxn modelId="{8A1CA1DD-AA47-4AF7-B980-E64BBE6D325C}" srcId="{0AEED2D5-3F11-474A-9145-0AB13F5FC324}" destId="{67612B24-AECA-44BB-9FEF-E7F5BF53C1C5}" srcOrd="1" destOrd="0" parTransId="{FEDA6A60-6651-44DC-A31A-011E11C2EA16}" sibTransId="{FBA0A8BE-F420-4AA4-A6FB-018596A50ED4}"/>
    <dgm:cxn modelId="{B34676DE-0879-48BB-81BD-7FDA2E3BF10E}" type="presOf" srcId="{3F76150B-3185-4EB5-BC12-6633915053E5}" destId="{987DA462-0A87-4C3B-8976-524C3D539D9F}" srcOrd="0" destOrd="0" presId="urn:microsoft.com/office/officeart/2005/8/layout/hList1"/>
    <dgm:cxn modelId="{9554F0F5-D7B3-451D-95BE-B5EDF02F0123}" type="presOf" srcId="{0AEED2D5-3F11-474A-9145-0AB13F5FC324}" destId="{91D36A2F-6B9C-4F76-95B6-0B82296F7B50}" srcOrd="0" destOrd="0" presId="urn:microsoft.com/office/officeart/2005/8/layout/hList1"/>
    <dgm:cxn modelId="{A10AD1F8-0ACE-4119-B6B5-FE0B57DAD325}" srcId="{0AEED2D5-3F11-474A-9145-0AB13F5FC324}" destId="{AE5D21F6-8CB5-4510-81CE-2F069584432C}" srcOrd="0" destOrd="0" parTransId="{AB2CF56A-B3C2-4B5F-973E-A44308726FA8}" sibTransId="{650FF413-0067-4D51-9D15-870D756AC000}"/>
    <dgm:cxn modelId="{EE95C02E-6B1E-4291-A613-0E7CDE66EBA1}" type="presParOf" srcId="{94279B86-2450-4637-B7D2-A457F129CAC1}" destId="{719CCF5E-06F7-4202-AB5F-C3EE6518403B}" srcOrd="0" destOrd="0" presId="urn:microsoft.com/office/officeart/2005/8/layout/hList1"/>
    <dgm:cxn modelId="{88411D35-F146-4845-9E34-0E5171502F06}" type="presParOf" srcId="{719CCF5E-06F7-4202-AB5F-C3EE6518403B}" destId="{91D36A2F-6B9C-4F76-95B6-0B82296F7B50}" srcOrd="0" destOrd="0" presId="urn:microsoft.com/office/officeart/2005/8/layout/hList1"/>
    <dgm:cxn modelId="{1A2AA3D3-2408-404C-9926-3F86E80C6B02}" type="presParOf" srcId="{719CCF5E-06F7-4202-AB5F-C3EE6518403B}" destId="{D17A1BA0-AD23-4C86-A42A-92922C780429}" srcOrd="1" destOrd="0" presId="urn:microsoft.com/office/officeart/2005/8/layout/hList1"/>
    <dgm:cxn modelId="{F7D26AE0-B1FD-4982-AA63-EF826792C616}" type="presParOf" srcId="{94279B86-2450-4637-B7D2-A457F129CAC1}" destId="{5714941F-E428-4C9F-9E2E-F157BC915FAC}" srcOrd="1" destOrd="0" presId="urn:microsoft.com/office/officeart/2005/8/layout/hList1"/>
    <dgm:cxn modelId="{3C1F9A87-E298-4358-8ECE-14DBF203FEC2}" type="presParOf" srcId="{94279B86-2450-4637-B7D2-A457F129CAC1}" destId="{A492F0A1-B2C4-49F7-A32D-80D40B9F9C1D}" srcOrd="2" destOrd="0" presId="urn:microsoft.com/office/officeart/2005/8/layout/hList1"/>
    <dgm:cxn modelId="{079708FF-EA52-448E-B0F8-766FB43B663D}" type="presParOf" srcId="{A492F0A1-B2C4-49F7-A32D-80D40B9F9C1D}" destId="{B3583450-13E6-4602-87EA-445426D34E72}" srcOrd="0" destOrd="0" presId="urn:microsoft.com/office/officeart/2005/8/layout/hList1"/>
    <dgm:cxn modelId="{19F66B59-6087-48ED-8CBC-2A58F6F7BD8B}" type="presParOf" srcId="{A492F0A1-B2C4-49F7-A32D-80D40B9F9C1D}" destId="{5FDD60F6-2A2F-4741-9921-6BB6D3C43314}" srcOrd="1" destOrd="0" presId="urn:microsoft.com/office/officeart/2005/8/layout/hList1"/>
    <dgm:cxn modelId="{2EB0CFE8-E025-46D5-942E-B7D3AE25DEDF}" type="presParOf" srcId="{94279B86-2450-4637-B7D2-A457F129CAC1}" destId="{06072EB0-5EBE-49EA-892C-593854F5116E}" srcOrd="3" destOrd="0" presId="urn:microsoft.com/office/officeart/2005/8/layout/hList1"/>
    <dgm:cxn modelId="{92AE002D-1080-4A2B-85CA-C0C59F60BE3D}" type="presParOf" srcId="{94279B86-2450-4637-B7D2-A457F129CAC1}" destId="{4C0D141D-0CAF-4A00-8885-CACA0CC562A2}" srcOrd="4" destOrd="0" presId="urn:microsoft.com/office/officeart/2005/8/layout/hList1"/>
    <dgm:cxn modelId="{BE3F6277-8F53-480A-8A2A-8E6CBD1C32A9}" type="presParOf" srcId="{4C0D141D-0CAF-4A00-8885-CACA0CC562A2}" destId="{05ACF74A-C763-4C85-A14B-2BB0D0D1DC2D}" srcOrd="0" destOrd="0" presId="urn:microsoft.com/office/officeart/2005/8/layout/hList1"/>
    <dgm:cxn modelId="{53BE8714-277F-445E-A46E-6781F208CA21}" type="presParOf" srcId="{4C0D141D-0CAF-4A00-8885-CACA0CC562A2}" destId="{987DA462-0A87-4C3B-8976-524C3D539D9F}" srcOrd="1" destOrd="0" presId="urn:microsoft.com/office/officeart/2005/8/layout/hList1"/>
    <dgm:cxn modelId="{D85C054F-D5EB-4E7A-BE00-A08BAC108DEA}" type="presParOf" srcId="{94279B86-2450-4637-B7D2-A457F129CAC1}" destId="{19AB4F73-E624-4755-863B-A7160258EEB6}" srcOrd="5" destOrd="0" presId="urn:microsoft.com/office/officeart/2005/8/layout/hList1"/>
    <dgm:cxn modelId="{BE82BDA8-0EE3-4EFD-997F-58BAFD781A0A}" type="presParOf" srcId="{94279B86-2450-4637-B7D2-A457F129CAC1}" destId="{CAF5F352-2384-446D-8A7E-073EF9036CF9}" srcOrd="6" destOrd="0" presId="urn:microsoft.com/office/officeart/2005/8/layout/hList1"/>
    <dgm:cxn modelId="{2BF12C2B-65F6-47E9-BC48-9B1EF57F3EA0}" type="presParOf" srcId="{CAF5F352-2384-446D-8A7E-073EF9036CF9}" destId="{AE685C17-F422-40DF-82E6-2DB459ED9D68}" srcOrd="0" destOrd="0" presId="urn:microsoft.com/office/officeart/2005/8/layout/hList1"/>
    <dgm:cxn modelId="{1D07C99C-BC4C-4F37-8BC1-57742D709D43}" type="presParOf" srcId="{CAF5F352-2384-446D-8A7E-073EF9036CF9}" destId="{5AC06DB6-1B4C-4535-A048-CBD95C688C59}" srcOrd="1" destOrd="0" presId="urn:microsoft.com/office/officeart/2005/8/layout/hList1"/>
    <dgm:cxn modelId="{39D65F61-B60C-4AA9-B960-000B595BBB00}" type="presParOf" srcId="{94279B86-2450-4637-B7D2-A457F129CAC1}" destId="{44F41D5C-6FF5-4D9F-8B51-5878A111E676}" srcOrd="7" destOrd="0" presId="urn:microsoft.com/office/officeart/2005/8/layout/hList1"/>
    <dgm:cxn modelId="{2619C539-E5B5-4FBF-B0F6-9DC5C8098251}" type="presParOf" srcId="{94279B86-2450-4637-B7D2-A457F129CAC1}" destId="{7D5B1E1F-FA71-49C3-8CD0-CB980DE82C93}" srcOrd="8" destOrd="0" presId="urn:microsoft.com/office/officeart/2005/8/layout/hList1"/>
    <dgm:cxn modelId="{1A1782DD-1C7E-46D5-AF44-82B4451A6F88}" type="presParOf" srcId="{7D5B1E1F-FA71-49C3-8CD0-CB980DE82C93}" destId="{5F45CE04-3E66-43DA-A3B6-40EA789D8B58}" srcOrd="0" destOrd="0" presId="urn:microsoft.com/office/officeart/2005/8/layout/hList1"/>
    <dgm:cxn modelId="{29C1F80A-7344-4ECE-9D02-F56D1D7398AB}" type="presParOf" srcId="{7D5B1E1F-FA71-49C3-8CD0-CB980DE82C93}" destId="{FF4CEAFC-18AE-4B00-80F2-A443E84D9F1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811191-BA91-49F1-B32C-1EF6E9DA9B28}" type="doc">
      <dgm:prSet loTypeId="urn:microsoft.com/office/officeart/2005/8/layout/process4" loCatId="process" qsTypeId="urn:microsoft.com/office/officeart/2005/8/quickstyle/simple3" qsCatId="simple" csTypeId="urn:microsoft.com/office/officeart/2005/8/colors/accent3_3" csCatId="accent3" phldr="1"/>
      <dgm:spPr/>
      <dgm:t>
        <a:bodyPr/>
        <a:lstStyle/>
        <a:p>
          <a:endParaRPr lang="zh-TW" altLang="en-US"/>
        </a:p>
      </dgm:t>
    </dgm:pt>
    <dgm:pt modelId="{3A98700F-D254-4E8E-828D-F2580A5447AC}">
      <dgm:prSet custT="1"/>
      <dgm:spPr/>
      <dgm:t>
        <a:bodyPr/>
        <a:lstStyle/>
        <a:p>
          <a:pPr rtl="0"/>
          <a:r>
            <a:rPr lang="zh-TW" altLang="en-US" sz="2400" dirty="0"/>
            <a:t>調整原始資料，使其適合樞紐分析的資料結構</a:t>
          </a:r>
        </a:p>
      </dgm:t>
    </dgm:pt>
    <dgm:pt modelId="{80AC2C0F-8397-49AD-A398-497BF7C06901}" type="parTrans" cxnId="{232EDC86-D562-4882-A36A-100C90F7EA3C}">
      <dgm:prSet/>
      <dgm:spPr/>
      <dgm:t>
        <a:bodyPr/>
        <a:lstStyle/>
        <a:p>
          <a:endParaRPr lang="zh-TW" altLang="en-US" sz="2400"/>
        </a:p>
      </dgm:t>
    </dgm:pt>
    <dgm:pt modelId="{5E04D7E5-79E9-4A06-9CE6-1034C2BABBB9}" type="sibTrans" cxnId="{232EDC86-D562-4882-A36A-100C90F7EA3C}">
      <dgm:prSet/>
      <dgm:spPr/>
      <dgm:t>
        <a:bodyPr/>
        <a:lstStyle/>
        <a:p>
          <a:endParaRPr lang="zh-TW" altLang="en-US" sz="2400"/>
        </a:p>
      </dgm:t>
    </dgm:pt>
    <dgm:pt modelId="{02DCC8ED-2198-4411-80F9-B962FA8A819F}">
      <dgm:prSet custT="1"/>
      <dgm:spPr/>
      <dgm:t>
        <a:bodyPr/>
        <a:lstStyle/>
        <a:p>
          <a:pPr rtl="0"/>
          <a:r>
            <a:rPr lang="zh-TW" altLang="en-US" sz="2400" dirty="0"/>
            <a:t>挑選適合的資料來源</a:t>
          </a:r>
        </a:p>
      </dgm:t>
    </dgm:pt>
    <dgm:pt modelId="{85CEE53D-9102-48CB-BE31-FD91E18C0051}" type="parTrans" cxnId="{5BA2C4CA-EDA9-428A-95C4-295248AA80DD}">
      <dgm:prSet/>
      <dgm:spPr/>
      <dgm:t>
        <a:bodyPr/>
        <a:lstStyle/>
        <a:p>
          <a:endParaRPr lang="zh-TW" altLang="en-US" sz="2400"/>
        </a:p>
      </dgm:t>
    </dgm:pt>
    <dgm:pt modelId="{EDF27A81-C89A-4E8A-BC1C-AC858F57A22E}" type="sibTrans" cxnId="{5BA2C4CA-EDA9-428A-95C4-295248AA80DD}">
      <dgm:prSet/>
      <dgm:spPr/>
      <dgm:t>
        <a:bodyPr/>
        <a:lstStyle/>
        <a:p>
          <a:endParaRPr lang="zh-TW" altLang="en-US" sz="2400"/>
        </a:p>
      </dgm:t>
    </dgm:pt>
    <dgm:pt modelId="{80575FE6-55D9-47A4-B187-9205C2D08E7B}">
      <dgm:prSet custT="1"/>
      <dgm:spPr/>
      <dgm:t>
        <a:bodyPr/>
        <a:lstStyle/>
        <a:p>
          <a:pPr rtl="0"/>
          <a:r>
            <a:rPr lang="zh-TW" sz="2400" dirty="0"/>
            <a:t>使用</a:t>
          </a:r>
          <a:r>
            <a:rPr lang="en-US" sz="2400" dirty="0"/>
            <a:t>『</a:t>
          </a:r>
          <a:r>
            <a:rPr lang="zh-TW" sz="2400" dirty="0"/>
            <a:t>拖拖拉拉</a:t>
          </a:r>
          <a:r>
            <a:rPr lang="en-US" sz="2400" dirty="0"/>
            <a:t>』</a:t>
          </a:r>
          <a:r>
            <a:rPr lang="zh-TW" sz="2400" dirty="0"/>
            <a:t>動作技巧</a:t>
          </a:r>
        </a:p>
      </dgm:t>
    </dgm:pt>
    <dgm:pt modelId="{A76196F3-BB1F-4F10-8E6D-3ED39751EA99}" type="parTrans" cxnId="{63112454-5165-456C-86F1-8D313D3411C2}">
      <dgm:prSet/>
      <dgm:spPr/>
      <dgm:t>
        <a:bodyPr/>
        <a:lstStyle/>
        <a:p>
          <a:endParaRPr lang="zh-TW" altLang="en-US" sz="2400"/>
        </a:p>
      </dgm:t>
    </dgm:pt>
    <dgm:pt modelId="{81D48C55-B0EC-48D0-B3E1-9E5DA6DA3B3E}" type="sibTrans" cxnId="{63112454-5165-456C-86F1-8D313D3411C2}">
      <dgm:prSet/>
      <dgm:spPr/>
      <dgm:t>
        <a:bodyPr/>
        <a:lstStyle/>
        <a:p>
          <a:endParaRPr lang="zh-TW" altLang="en-US" sz="2400"/>
        </a:p>
      </dgm:t>
    </dgm:pt>
    <dgm:pt modelId="{0CEB6FB9-EB26-4B40-B813-D7D7649EC718}">
      <dgm:prSet custT="1"/>
      <dgm:spPr/>
      <dgm:t>
        <a:bodyPr/>
        <a:lstStyle/>
        <a:p>
          <a:pPr rtl="0"/>
          <a:r>
            <a:rPr lang="zh-TW" sz="2400" dirty="0"/>
            <a:t>反覆練習，使結果具</a:t>
          </a:r>
          <a:r>
            <a:rPr lang="en-US" sz="2400" dirty="0"/>
            <a:t>『</a:t>
          </a:r>
          <a:r>
            <a:rPr lang="zh-TW" sz="2400" dirty="0"/>
            <a:t>可讀性</a:t>
          </a:r>
          <a:r>
            <a:rPr lang="en-US" sz="2400" dirty="0"/>
            <a:t>』</a:t>
          </a:r>
          <a:endParaRPr lang="zh-TW" sz="2400" dirty="0"/>
        </a:p>
      </dgm:t>
    </dgm:pt>
    <dgm:pt modelId="{9FC4636E-F874-4DFC-9197-2A583ADD7CD5}" type="parTrans" cxnId="{21EA1E11-2306-4C78-86BA-5C3DE9BC82AA}">
      <dgm:prSet/>
      <dgm:spPr/>
      <dgm:t>
        <a:bodyPr/>
        <a:lstStyle/>
        <a:p>
          <a:endParaRPr lang="zh-TW" altLang="en-US" sz="2400"/>
        </a:p>
      </dgm:t>
    </dgm:pt>
    <dgm:pt modelId="{878EB4B5-1FA2-4EC5-8679-C4B0C9689677}" type="sibTrans" cxnId="{21EA1E11-2306-4C78-86BA-5C3DE9BC82AA}">
      <dgm:prSet/>
      <dgm:spPr/>
      <dgm:t>
        <a:bodyPr/>
        <a:lstStyle/>
        <a:p>
          <a:endParaRPr lang="zh-TW" altLang="en-US" sz="2400"/>
        </a:p>
      </dgm:t>
    </dgm:pt>
    <dgm:pt modelId="{ADAD0D5D-95D3-4BDD-ACD0-F25F9B743E95}">
      <dgm:prSet custT="1"/>
      <dgm:spPr/>
      <dgm:t>
        <a:bodyPr/>
        <a:lstStyle/>
        <a:p>
          <a:pPr rtl="0"/>
          <a:r>
            <a:rPr lang="zh-TW" altLang="en-US" sz="2400" dirty="0"/>
            <a:t>多參考其他範例的做法</a:t>
          </a:r>
        </a:p>
      </dgm:t>
    </dgm:pt>
    <dgm:pt modelId="{0E251027-575C-423E-9DE2-B1820EF0BCF8}" type="parTrans" cxnId="{2A5F8CA3-2A04-4ECB-AE4C-97CDD14B4DC0}">
      <dgm:prSet/>
      <dgm:spPr/>
      <dgm:t>
        <a:bodyPr/>
        <a:lstStyle/>
        <a:p>
          <a:endParaRPr lang="zh-TW" altLang="en-US" sz="2400"/>
        </a:p>
      </dgm:t>
    </dgm:pt>
    <dgm:pt modelId="{3765D88D-985C-4717-ACB7-47FFDC87AAF7}" type="sibTrans" cxnId="{2A5F8CA3-2A04-4ECB-AE4C-97CDD14B4DC0}">
      <dgm:prSet/>
      <dgm:spPr/>
      <dgm:t>
        <a:bodyPr/>
        <a:lstStyle/>
        <a:p>
          <a:endParaRPr lang="zh-TW" altLang="en-US" sz="2400"/>
        </a:p>
      </dgm:t>
    </dgm:pt>
    <dgm:pt modelId="{75BC9F96-3BE5-42C6-9B4F-E96900FCA287}">
      <dgm:prSet custT="1"/>
      <dgm:spPr/>
      <dgm:t>
        <a:bodyPr/>
        <a:lstStyle/>
        <a:p>
          <a:pPr rtl="0"/>
          <a:r>
            <a:rPr lang="zh-TW" altLang="en-US" sz="2400" dirty="0"/>
            <a:t>善用右鍵</a:t>
          </a:r>
        </a:p>
      </dgm:t>
    </dgm:pt>
    <dgm:pt modelId="{CBAAD487-DFE7-4617-BAAA-384653AF73A8}" type="parTrans" cxnId="{8F793BB7-B13F-47CB-BB77-C090A6354A34}">
      <dgm:prSet/>
      <dgm:spPr/>
      <dgm:t>
        <a:bodyPr/>
        <a:lstStyle/>
        <a:p>
          <a:endParaRPr lang="zh-TW" altLang="en-US" sz="2400"/>
        </a:p>
      </dgm:t>
    </dgm:pt>
    <dgm:pt modelId="{DE28E906-ABE8-428A-80E9-AB07D1C4B7E0}" type="sibTrans" cxnId="{8F793BB7-B13F-47CB-BB77-C090A6354A34}">
      <dgm:prSet/>
      <dgm:spPr/>
      <dgm:t>
        <a:bodyPr/>
        <a:lstStyle/>
        <a:p>
          <a:endParaRPr lang="zh-TW" altLang="en-US" sz="2400"/>
        </a:p>
      </dgm:t>
    </dgm:pt>
    <dgm:pt modelId="{75B886E5-312D-45F9-9C65-BAF5392B2091}">
      <dgm:prSet custT="1"/>
      <dgm:spPr/>
      <dgm:t>
        <a:bodyPr/>
        <a:lstStyle/>
        <a:p>
          <a:pPr rtl="0"/>
          <a:r>
            <a:rPr lang="zh-TW" altLang="en-US" sz="2400" dirty="0"/>
            <a:t>雙按左鍵</a:t>
          </a:r>
        </a:p>
      </dgm:t>
    </dgm:pt>
    <dgm:pt modelId="{5DEC4508-9401-4296-A0DE-F09B974494D1}" type="parTrans" cxnId="{D928A5BB-4EA5-4159-B9EC-D1938AE10E5D}">
      <dgm:prSet/>
      <dgm:spPr/>
      <dgm:t>
        <a:bodyPr/>
        <a:lstStyle/>
        <a:p>
          <a:endParaRPr lang="zh-TW" altLang="en-US" sz="2400"/>
        </a:p>
      </dgm:t>
    </dgm:pt>
    <dgm:pt modelId="{23FA7AD2-0DD6-414C-BC89-AB145DA76C12}" type="sibTrans" cxnId="{D928A5BB-4EA5-4159-B9EC-D1938AE10E5D}">
      <dgm:prSet/>
      <dgm:spPr/>
      <dgm:t>
        <a:bodyPr/>
        <a:lstStyle/>
        <a:p>
          <a:endParaRPr lang="zh-TW" altLang="en-US" sz="2400"/>
        </a:p>
      </dgm:t>
    </dgm:pt>
    <dgm:pt modelId="{4A65A507-F0FE-49BE-8DE3-03C257D9C17A}" type="pres">
      <dgm:prSet presAssocID="{61811191-BA91-49F1-B32C-1EF6E9DA9B28}" presName="Name0" presStyleCnt="0">
        <dgm:presLayoutVars>
          <dgm:dir/>
          <dgm:animLvl val="lvl"/>
          <dgm:resizeHandles val="exact"/>
        </dgm:presLayoutVars>
      </dgm:prSet>
      <dgm:spPr/>
    </dgm:pt>
    <dgm:pt modelId="{287710D2-9407-4039-AA6B-43413C05374C}" type="pres">
      <dgm:prSet presAssocID="{ADAD0D5D-95D3-4BDD-ACD0-F25F9B743E95}" presName="boxAndChildren" presStyleCnt="0"/>
      <dgm:spPr/>
    </dgm:pt>
    <dgm:pt modelId="{AA28688F-21AD-4BBF-BD31-2DBF612831AF}" type="pres">
      <dgm:prSet presAssocID="{ADAD0D5D-95D3-4BDD-ACD0-F25F9B743E95}" presName="parentTextBox" presStyleLbl="node1" presStyleIdx="0" presStyleCnt="7"/>
      <dgm:spPr/>
    </dgm:pt>
    <dgm:pt modelId="{0BC0E5E3-5830-4298-B580-48E208355CBE}" type="pres">
      <dgm:prSet presAssocID="{878EB4B5-1FA2-4EC5-8679-C4B0C9689677}" presName="sp" presStyleCnt="0"/>
      <dgm:spPr/>
    </dgm:pt>
    <dgm:pt modelId="{79DD6B72-B174-4A47-AFA4-C0C654DBBB84}" type="pres">
      <dgm:prSet presAssocID="{0CEB6FB9-EB26-4B40-B813-D7D7649EC718}" presName="arrowAndChildren" presStyleCnt="0"/>
      <dgm:spPr/>
    </dgm:pt>
    <dgm:pt modelId="{6A0D2C9E-5091-401B-B591-8BDE37127812}" type="pres">
      <dgm:prSet presAssocID="{0CEB6FB9-EB26-4B40-B813-D7D7649EC718}" presName="parentTextArrow" presStyleLbl="node1" presStyleIdx="1" presStyleCnt="7"/>
      <dgm:spPr/>
    </dgm:pt>
    <dgm:pt modelId="{B4ADD53A-3832-41B4-AF6B-8E961C60D5D7}" type="pres">
      <dgm:prSet presAssocID="{23FA7AD2-0DD6-414C-BC89-AB145DA76C12}" presName="sp" presStyleCnt="0"/>
      <dgm:spPr/>
    </dgm:pt>
    <dgm:pt modelId="{5A5B741F-5659-4F1F-B14E-A2AFCD27C720}" type="pres">
      <dgm:prSet presAssocID="{75B886E5-312D-45F9-9C65-BAF5392B2091}" presName="arrowAndChildren" presStyleCnt="0"/>
      <dgm:spPr/>
    </dgm:pt>
    <dgm:pt modelId="{CC9450D9-546B-4EFF-9125-6CE6160DD2F9}" type="pres">
      <dgm:prSet presAssocID="{75B886E5-312D-45F9-9C65-BAF5392B2091}" presName="parentTextArrow" presStyleLbl="node1" presStyleIdx="2" presStyleCnt="7"/>
      <dgm:spPr/>
    </dgm:pt>
    <dgm:pt modelId="{DA05F432-B713-485B-8281-BD0B5EBE3ED0}" type="pres">
      <dgm:prSet presAssocID="{DE28E906-ABE8-428A-80E9-AB07D1C4B7E0}" presName="sp" presStyleCnt="0"/>
      <dgm:spPr/>
    </dgm:pt>
    <dgm:pt modelId="{228B2892-B07C-4FCE-A5A0-BD8F158FB7E1}" type="pres">
      <dgm:prSet presAssocID="{75BC9F96-3BE5-42C6-9B4F-E96900FCA287}" presName="arrowAndChildren" presStyleCnt="0"/>
      <dgm:spPr/>
    </dgm:pt>
    <dgm:pt modelId="{7573B0A1-A3B8-40A8-9D75-255532E64CEF}" type="pres">
      <dgm:prSet presAssocID="{75BC9F96-3BE5-42C6-9B4F-E96900FCA287}" presName="parentTextArrow" presStyleLbl="node1" presStyleIdx="3" presStyleCnt="7"/>
      <dgm:spPr/>
    </dgm:pt>
    <dgm:pt modelId="{7633E71D-9F96-4E74-8FD3-802C2458D434}" type="pres">
      <dgm:prSet presAssocID="{81D48C55-B0EC-48D0-B3E1-9E5DA6DA3B3E}" presName="sp" presStyleCnt="0"/>
      <dgm:spPr/>
    </dgm:pt>
    <dgm:pt modelId="{70C1D8F9-5D01-45FF-AEBE-D72A1F256324}" type="pres">
      <dgm:prSet presAssocID="{80575FE6-55D9-47A4-B187-9205C2D08E7B}" presName="arrowAndChildren" presStyleCnt="0"/>
      <dgm:spPr/>
    </dgm:pt>
    <dgm:pt modelId="{B50F5074-B8D6-4332-AE6E-43CEF6E2A787}" type="pres">
      <dgm:prSet presAssocID="{80575FE6-55D9-47A4-B187-9205C2D08E7B}" presName="parentTextArrow" presStyleLbl="node1" presStyleIdx="4" presStyleCnt="7"/>
      <dgm:spPr/>
    </dgm:pt>
    <dgm:pt modelId="{6477A120-3270-4E18-A93E-51090052DF4F}" type="pres">
      <dgm:prSet presAssocID="{EDF27A81-C89A-4E8A-BC1C-AC858F57A22E}" presName="sp" presStyleCnt="0"/>
      <dgm:spPr/>
    </dgm:pt>
    <dgm:pt modelId="{DE8A83D0-4F71-4B6D-B5F9-B8250E843034}" type="pres">
      <dgm:prSet presAssocID="{02DCC8ED-2198-4411-80F9-B962FA8A819F}" presName="arrowAndChildren" presStyleCnt="0"/>
      <dgm:spPr/>
    </dgm:pt>
    <dgm:pt modelId="{51B9AC80-4814-4009-AE66-25DA5F8D40DD}" type="pres">
      <dgm:prSet presAssocID="{02DCC8ED-2198-4411-80F9-B962FA8A819F}" presName="parentTextArrow" presStyleLbl="node1" presStyleIdx="5" presStyleCnt="7"/>
      <dgm:spPr/>
    </dgm:pt>
    <dgm:pt modelId="{FF5B56BA-E517-48E8-B782-E8109EFA107F}" type="pres">
      <dgm:prSet presAssocID="{5E04D7E5-79E9-4A06-9CE6-1034C2BABBB9}" presName="sp" presStyleCnt="0"/>
      <dgm:spPr/>
    </dgm:pt>
    <dgm:pt modelId="{BD27C519-581A-4806-A666-A7DEE9524112}" type="pres">
      <dgm:prSet presAssocID="{3A98700F-D254-4E8E-828D-F2580A5447AC}" presName="arrowAndChildren" presStyleCnt="0"/>
      <dgm:spPr/>
    </dgm:pt>
    <dgm:pt modelId="{3A173CF6-BC8B-419B-B6AA-DA5C055A98DE}" type="pres">
      <dgm:prSet presAssocID="{3A98700F-D254-4E8E-828D-F2580A5447AC}" presName="parentTextArrow" presStyleLbl="node1" presStyleIdx="6" presStyleCnt="7"/>
      <dgm:spPr/>
    </dgm:pt>
  </dgm:ptLst>
  <dgm:cxnLst>
    <dgm:cxn modelId="{21EA1E11-2306-4C78-86BA-5C3DE9BC82AA}" srcId="{61811191-BA91-49F1-B32C-1EF6E9DA9B28}" destId="{0CEB6FB9-EB26-4B40-B813-D7D7649EC718}" srcOrd="5" destOrd="0" parTransId="{9FC4636E-F874-4DFC-9197-2A583ADD7CD5}" sibTransId="{878EB4B5-1FA2-4EC5-8679-C4B0C9689677}"/>
    <dgm:cxn modelId="{F7F66638-16E4-4624-8F8C-F2DECCF051C0}" type="presOf" srcId="{80575FE6-55D9-47A4-B187-9205C2D08E7B}" destId="{B50F5074-B8D6-4332-AE6E-43CEF6E2A787}" srcOrd="0" destOrd="0" presId="urn:microsoft.com/office/officeart/2005/8/layout/process4"/>
    <dgm:cxn modelId="{63112454-5165-456C-86F1-8D313D3411C2}" srcId="{61811191-BA91-49F1-B32C-1EF6E9DA9B28}" destId="{80575FE6-55D9-47A4-B187-9205C2D08E7B}" srcOrd="2" destOrd="0" parTransId="{A76196F3-BB1F-4F10-8E6D-3ED39751EA99}" sibTransId="{81D48C55-B0EC-48D0-B3E1-9E5DA6DA3B3E}"/>
    <dgm:cxn modelId="{9277D256-3F96-4DE8-9D5B-8E14AAF35320}" type="presOf" srcId="{ADAD0D5D-95D3-4BDD-ACD0-F25F9B743E95}" destId="{AA28688F-21AD-4BBF-BD31-2DBF612831AF}" srcOrd="0" destOrd="0" presId="urn:microsoft.com/office/officeart/2005/8/layout/process4"/>
    <dgm:cxn modelId="{B83D067A-22C9-4B7F-A192-A1E5C78FBBB9}" type="presOf" srcId="{3A98700F-D254-4E8E-828D-F2580A5447AC}" destId="{3A173CF6-BC8B-419B-B6AA-DA5C055A98DE}" srcOrd="0" destOrd="0" presId="urn:microsoft.com/office/officeart/2005/8/layout/process4"/>
    <dgm:cxn modelId="{232EDC86-D562-4882-A36A-100C90F7EA3C}" srcId="{61811191-BA91-49F1-B32C-1EF6E9DA9B28}" destId="{3A98700F-D254-4E8E-828D-F2580A5447AC}" srcOrd="0" destOrd="0" parTransId="{80AC2C0F-8397-49AD-A398-497BF7C06901}" sibTransId="{5E04D7E5-79E9-4A06-9CE6-1034C2BABBB9}"/>
    <dgm:cxn modelId="{A3F238A1-224D-4031-A80B-681633B1C441}" type="presOf" srcId="{0CEB6FB9-EB26-4B40-B813-D7D7649EC718}" destId="{6A0D2C9E-5091-401B-B591-8BDE37127812}" srcOrd="0" destOrd="0" presId="urn:microsoft.com/office/officeart/2005/8/layout/process4"/>
    <dgm:cxn modelId="{2A5F8CA3-2A04-4ECB-AE4C-97CDD14B4DC0}" srcId="{61811191-BA91-49F1-B32C-1EF6E9DA9B28}" destId="{ADAD0D5D-95D3-4BDD-ACD0-F25F9B743E95}" srcOrd="6" destOrd="0" parTransId="{0E251027-575C-423E-9DE2-B1820EF0BCF8}" sibTransId="{3765D88D-985C-4717-ACB7-47FFDC87AAF7}"/>
    <dgm:cxn modelId="{5E99BAAF-F3F7-4438-9FE5-B86ED9B7F9FB}" type="presOf" srcId="{61811191-BA91-49F1-B32C-1EF6E9DA9B28}" destId="{4A65A507-F0FE-49BE-8DE3-03C257D9C17A}" srcOrd="0" destOrd="0" presId="urn:microsoft.com/office/officeart/2005/8/layout/process4"/>
    <dgm:cxn modelId="{8F793BB7-B13F-47CB-BB77-C090A6354A34}" srcId="{61811191-BA91-49F1-B32C-1EF6E9DA9B28}" destId="{75BC9F96-3BE5-42C6-9B4F-E96900FCA287}" srcOrd="3" destOrd="0" parTransId="{CBAAD487-DFE7-4617-BAAA-384653AF73A8}" sibTransId="{DE28E906-ABE8-428A-80E9-AB07D1C4B7E0}"/>
    <dgm:cxn modelId="{D928A5BB-4EA5-4159-B9EC-D1938AE10E5D}" srcId="{61811191-BA91-49F1-B32C-1EF6E9DA9B28}" destId="{75B886E5-312D-45F9-9C65-BAF5392B2091}" srcOrd="4" destOrd="0" parTransId="{5DEC4508-9401-4296-A0DE-F09B974494D1}" sibTransId="{23FA7AD2-0DD6-414C-BC89-AB145DA76C12}"/>
    <dgm:cxn modelId="{95A029C6-1CA5-4689-BB93-7B1792FC9056}" type="presOf" srcId="{02DCC8ED-2198-4411-80F9-B962FA8A819F}" destId="{51B9AC80-4814-4009-AE66-25DA5F8D40DD}" srcOrd="0" destOrd="0" presId="urn:microsoft.com/office/officeart/2005/8/layout/process4"/>
    <dgm:cxn modelId="{5BA2C4CA-EDA9-428A-95C4-295248AA80DD}" srcId="{61811191-BA91-49F1-B32C-1EF6E9DA9B28}" destId="{02DCC8ED-2198-4411-80F9-B962FA8A819F}" srcOrd="1" destOrd="0" parTransId="{85CEE53D-9102-48CB-BE31-FD91E18C0051}" sibTransId="{EDF27A81-C89A-4E8A-BC1C-AC858F57A22E}"/>
    <dgm:cxn modelId="{0B1B11D4-0CA6-44C2-892C-0811D6388AD2}" type="presOf" srcId="{75BC9F96-3BE5-42C6-9B4F-E96900FCA287}" destId="{7573B0A1-A3B8-40A8-9D75-255532E64CEF}" srcOrd="0" destOrd="0" presId="urn:microsoft.com/office/officeart/2005/8/layout/process4"/>
    <dgm:cxn modelId="{B88FD1DC-F372-40C9-BFDD-823178934E49}" type="presOf" srcId="{75B886E5-312D-45F9-9C65-BAF5392B2091}" destId="{CC9450D9-546B-4EFF-9125-6CE6160DD2F9}" srcOrd="0" destOrd="0" presId="urn:microsoft.com/office/officeart/2005/8/layout/process4"/>
    <dgm:cxn modelId="{F485453A-98D1-41D9-9B67-71662751E27F}" type="presParOf" srcId="{4A65A507-F0FE-49BE-8DE3-03C257D9C17A}" destId="{287710D2-9407-4039-AA6B-43413C05374C}" srcOrd="0" destOrd="0" presId="urn:microsoft.com/office/officeart/2005/8/layout/process4"/>
    <dgm:cxn modelId="{CBE7F837-0C74-4488-948A-46464F70FD99}" type="presParOf" srcId="{287710D2-9407-4039-AA6B-43413C05374C}" destId="{AA28688F-21AD-4BBF-BD31-2DBF612831AF}" srcOrd="0" destOrd="0" presId="urn:microsoft.com/office/officeart/2005/8/layout/process4"/>
    <dgm:cxn modelId="{22A0DFCD-815B-49DE-827A-901E317E2A45}" type="presParOf" srcId="{4A65A507-F0FE-49BE-8DE3-03C257D9C17A}" destId="{0BC0E5E3-5830-4298-B580-48E208355CBE}" srcOrd="1" destOrd="0" presId="urn:microsoft.com/office/officeart/2005/8/layout/process4"/>
    <dgm:cxn modelId="{C243D3F6-3B48-4FD7-9C04-D18B272C7536}" type="presParOf" srcId="{4A65A507-F0FE-49BE-8DE3-03C257D9C17A}" destId="{79DD6B72-B174-4A47-AFA4-C0C654DBBB84}" srcOrd="2" destOrd="0" presId="urn:microsoft.com/office/officeart/2005/8/layout/process4"/>
    <dgm:cxn modelId="{1EAFA8BB-58F4-4A6A-9FBF-F93415F20EBE}" type="presParOf" srcId="{79DD6B72-B174-4A47-AFA4-C0C654DBBB84}" destId="{6A0D2C9E-5091-401B-B591-8BDE37127812}" srcOrd="0" destOrd="0" presId="urn:microsoft.com/office/officeart/2005/8/layout/process4"/>
    <dgm:cxn modelId="{641A5EA8-556C-41C0-B0DB-95B600923DD5}" type="presParOf" srcId="{4A65A507-F0FE-49BE-8DE3-03C257D9C17A}" destId="{B4ADD53A-3832-41B4-AF6B-8E961C60D5D7}" srcOrd="3" destOrd="0" presId="urn:microsoft.com/office/officeart/2005/8/layout/process4"/>
    <dgm:cxn modelId="{70ED522A-8004-463D-B503-82A659F33DA1}" type="presParOf" srcId="{4A65A507-F0FE-49BE-8DE3-03C257D9C17A}" destId="{5A5B741F-5659-4F1F-B14E-A2AFCD27C720}" srcOrd="4" destOrd="0" presId="urn:microsoft.com/office/officeart/2005/8/layout/process4"/>
    <dgm:cxn modelId="{D9A8C8B1-6A46-4FF5-AC5A-99B5E7B3F719}" type="presParOf" srcId="{5A5B741F-5659-4F1F-B14E-A2AFCD27C720}" destId="{CC9450D9-546B-4EFF-9125-6CE6160DD2F9}" srcOrd="0" destOrd="0" presId="urn:microsoft.com/office/officeart/2005/8/layout/process4"/>
    <dgm:cxn modelId="{3BEAE0E3-36AC-4017-B38A-27E79A886DF5}" type="presParOf" srcId="{4A65A507-F0FE-49BE-8DE3-03C257D9C17A}" destId="{DA05F432-B713-485B-8281-BD0B5EBE3ED0}" srcOrd="5" destOrd="0" presId="urn:microsoft.com/office/officeart/2005/8/layout/process4"/>
    <dgm:cxn modelId="{4AA31E64-EDB4-4CB6-ACFE-FCD29A52891C}" type="presParOf" srcId="{4A65A507-F0FE-49BE-8DE3-03C257D9C17A}" destId="{228B2892-B07C-4FCE-A5A0-BD8F158FB7E1}" srcOrd="6" destOrd="0" presId="urn:microsoft.com/office/officeart/2005/8/layout/process4"/>
    <dgm:cxn modelId="{D6C759EE-3115-4A98-A44F-B1F191C40D38}" type="presParOf" srcId="{228B2892-B07C-4FCE-A5A0-BD8F158FB7E1}" destId="{7573B0A1-A3B8-40A8-9D75-255532E64CEF}" srcOrd="0" destOrd="0" presId="urn:microsoft.com/office/officeart/2005/8/layout/process4"/>
    <dgm:cxn modelId="{73E2DDE7-9DD6-4DB7-BE3E-B24B43850134}" type="presParOf" srcId="{4A65A507-F0FE-49BE-8DE3-03C257D9C17A}" destId="{7633E71D-9F96-4E74-8FD3-802C2458D434}" srcOrd="7" destOrd="0" presId="urn:microsoft.com/office/officeart/2005/8/layout/process4"/>
    <dgm:cxn modelId="{BB2DB0CC-2835-4110-8ED7-FD0948F1D366}" type="presParOf" srcId="{4A65A507-F0FE-49BE-8DE3-03C257D9C17A}" destId="{70C1D8F9-5D01-45FF-AEBE-D72A1F256324}" srcOrd="8" destOrd="0" presId="urn:microsoft.com/office/officeart/2005/8/layout/process4"/>
    <dgm:cxn modelId="{C20083E6-AF0D-40D1-AE29-8F265EF582B6}" type="presParOf" srcId="{70C1D8F9-5D01-45FF-AEBE-D72A1F256324}" destId="{B50F5074-B8D6-4332-AE6E-43CEF6E2A787}" srcOrd="0" destOrd="0" presId="urn:microsoft.com/office/officeart/2005/8/layout/process4"/>
    <dgm:cxn modelId="{7D8632FC-793F-45E0-8271-0F87E22A9C46}" type="presParOf" srcId="{4A65A507-F0FE-49BE-8DE3-03C257D9C17A}" destId="{6477A120-3270-4E18-A93E-51090052DF4F}" srcOrd="9" destOrd="0" presId="urn:microsoft.com/office/officeart/2005/8/layout/process4"/>
    <dgm:cxn modelId="{32E30ABA-B5D4-4553-8002-44C42A813182}" type="presParOf" srcId="{4A65A507-F0FE-49BE-8DE3-03C257D9C17A}" destId="{DE8A83D0-4F71-4B6D-B5F9-B8250E843034}" srcOrd="10" destOrd="0" presId="urn:microsoft.com/office/officeart/2005/8/layout/process4"/>
    <dgm:cxn modelId="{08416667-3BD6-4DD7-813C-369B77BA5FA4}" type="presParOf" srcId="{DE8A83D0-4F71-4B6D-B5F9-B8250E843034}" destId="{51B9AC80-4814-4009-AE66-25DA5F8D40DD}" srcOrd="0" destOrd="0" presId="urn:microsoft.com/office/officeart/2005/8/layout/process4"/>
    <dgm:cxn modelId="{6B93FADE-DC1C-4335-AC06-86B1D9ADAB5C}" type="presParOf" srcId="{4A65A507-F0FE-49BE-8DE3-03C257D9C17A}" destId="{FF5B56BA-E517-48E8-B782-E8109EFA107F}" srcOrd="11" destOrd="0" presId="urn:microsoft.com/office/officeart/2005/8/layout/process4"/>
    <dgm:cxn modelId="{EA74D790-4617-4CD9-AB75-426A5A64E158}" type="presParOf" srcId="{4A65A507-F0FE-49BE-8DE3-03C257D9C17A}" destId="{BD27C519-581A-4806-A666-A7DEE9524112}" srcOrd="12" destOrd="0" presId="urn:microsoft.com/office/officeart/2005/8/layout/process4"/>
    <dgm:cxn modelId="{C89AA81C-A9C2-480D-B7C8-CDAE2BA5275C}" type="presParOf" srcId="{BD27C519-581A-4806-A666-A7DEE9524112}" destId="{3A173CF6-BC8B-419B-B6AA-DA5C055A98D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014C03-8C14-4792-8DAF-246827E345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48026966-D4F0-429B-AD58-E15E50FA048E}">
      <dgm:prSet custT="1"/>
      <dgm:spPr/>
      <dgm:t>
        <a:bodyPr/>
        <a:lstStyle/>
        <a:p>
          <a:pPr rtl="0"/>
          <a:r>
            <a:rPr lang="en-US" sz="2400" b="1" dirty="0">
              <a:hlinkClick xmlns:r="http://schemas.openxmlformats.org/officeDocument/2006/relationships" r:id="rId1"/>
            </a:rPr>
            <a:t>PowerPivot for Excel </a:t>
          </a:r>
          <a:r>
            <a:rPr lang="zh-TW" sz="2400" b="1" dirty="0">
              <a:hlinkClick xmlns:r="http://schemas.openxmlformats.org/officeDocument/2006/relationships" r:id="rId1"/>
            </a:rPr>
            <a:t>教學課程簡介</a:t>
          </a:r>
          <a:endParaRPr lang="zh-TW" sz="2400" dirty="0"/>
        </a:p>
      </dgm:t>
    </dgm:pt>
    <dgm:pt modelId="{30AE7242-3308-42EF-AB6E-390A4C4C0310}" type="parTrans" cxnId="{DB532792-7927-4CBA-94F3-67D34BF202D2}">
      <dgm:prSet/>
      <dgm:spPr/>
      <dgm:t>
        <a:bodyPr/>
        <a:lstStyle/>
        <a:p>
          <a:endParaRPr lang="zh-TW" altLang="en-US" sz="2400"/>
        </a:p>
      </dgm:t>
    </dgm:pt>
    <dgm:pt modelId="{3CE2CD23-EAF5-45FE-B908-0A161C75C4F9}" type="sibTrans" cxnId="{DB532792-7927-4CBA-94F3-67D34BF202D2}">
      <dgm:prSet/>
      <dgm:spPr/>
      <dgm:t>
        <a:bodyPr/>
        <a:lstStyle/>
        <a:p>
          <a:endParaRPr lang="zh-TW" altLang="en-US" sz="2400"/>
        </a:p>
      </dgm:t>
    </dgm:pt>
    <dgm:pt modelId="{6EF94792-E237-49CC-9B4D-CFDF3CFE1138}">
      <dgm:prSet custT="1"/>
      <dgm:spPr/>
      <dgm:t>
        <a:bodyPr/>
        <a:lstStyle/>
        <a:p>
          <a:pPr rtl="0"/>
          <a:r>
            <a:rPr lang="zh-TW" sz="1600" dirty="0"/>
            <a:t>新增資料至</a:t>
          </a:r>
          <a:r>
            <a:rPr lang="en-US" sz="1600" dirty="0"/>
            <a:t> PowerPivot </a:t>
          </a:r>
          <a:r>
            <a:rPr lang="zh-TW" sz="1600" dirty="0"/>
            <a:t>活頁簿的概觀</a:t>
          </a:r>
          <a:r>
            <a:rPr lang="en-US" sz="1600" dirty="0"/>
            <a:t> </a:t>
          </a:r>
          <a:endParaRPr lang="zh-TW" sz="1600" dirty="0"/>
        </a:p>
      </dgm:t>
    </dgm:pt>
    <dgm:pt modelId="{71001D9F-2768-4891-B66A-4CB6BB2F28CF}" type="parTrans" cxnId="{539A266D-6F2E-4980-A953-D1E013D34A8A}">
      <dgm:prSet/>
      <dgm:spPr/>
      <dgm:t>
        <a:bodyPr/>
        <a:lstStyle/>
        <a:p>
          <a:endParaRPr lang="zh-TW" altLang="en-US" sz="2400"/>
        </a:p>
      </dgm:t>
    </dgm:pt>
    <dgm:pt modelId="{531121D9-8773-4B5F-952A-498C6E0FE970}" type="sibTrans" cxnId="{539A266D-6F2E-4980-A953-D1E013D34A8A}">
      <dgm:prSet/>
      <dgm:spPr/>
      <dgm:t>
        <a:bodyPr/>
        <a:lstStyle/>
        <a:p>
          <a:endParaRPr lang="zh-TW" altLang="en-US" sz="2400"/>
        </a:p>
      </dgm:t>
    </dgm:pt>
    <dgm:pt modelId="{1564C8EA-39AF-4D7D-B2D7-5F708B2A2E54}">
      <dgm:prSet custT="1"/>
      <dgm:spPr/>
      <dgm:t>
        <a:bodyPr/>
        <a:lstStyle/>
        <a:p>
          <a:pPr rtl="0"/>
          <a:r>
            <a:rPr lang="zh-TW" sz="1600" dirty="0"/>
            <a:t>使用資料表匯入精靈加入資料</a:t>
          </a:r>
          <a:r>
            <a:rPr lang="en-US" sz="1600" dirty="0"/>
            <a:t> </a:t>
          </a:r>
          <a:endParaRPr lang="zh-TW" sz="1600" dirty="0"/>
        </a:p>
      </dgm:t>
    </dgm:pt>
    <dgm:pt modelId="{E769E4B9-4697-46D0-9B8A-D7B48F79E990}" type="parTrans" cxnId="{3FCFA9B7-7AC5-44C5-8966-B0FEEEFA3B43}">
      <dgm:prSet/>
      <dgm:spPr/>
      <dgm:t>
        <a:bodyPr/>
        <a:lstStyle/>
        <a:p>
          <a:endParaRPr lang="zh-TW" altLang="en-US" sz="2400"/>
        </a:p>
      </dgm:t>
    </dgm:pt>
    <dgm:pt modelId="{FA8582EE-BC7A-41CF-9D10-813A67BEFE65}" type="sibTrans" cxnId="{3FCFA9B7-7AC5-44C5-8966-B0FEEEFA3B43}">
      <dgm:prSet/>
      <dgm:spPr/>
      <dgm:t>
        <a:bodyPr/>
        <a:lstStyle/>
        <a:p>
          <a:endParaRPr lang="zh-TW" altLang="en-US" sz="2400"/>
        </a:p>
      </dgm:t>
    </dgm:pt>
    <dgm:pt modelId="{D6670E33-CD55-4A81-A087-4B042402D3BB}">
      <dgm:prSet custT="1"/>
      <dgm:spPr/>
      <dgm:t>
        <a:bodyPr/>
        <a:lstStyle/>
        <a:p>
          <a:pPr rtl="0"/>
          <a:r>
            <a:rPr lang="zh-TW" sz="1600" dirty="0"/>
            <a:t>使用自訂查詢加入資料</a:t>
          </a:r>
          <a:r>
            <a:rPr lang="en-US" sz="1600" dirty="0"/>
            <a:t> </a:t>
          </a:r>
          <a:endParaRPr lang="zh-TW" sz="1600" dirty="0"/>
        </a:p>
      </dgm:t>
    </dgm:pt>
    <dgm:pt modelId="{1338EFAA-5B26-4FA0-9C4D-FD0152B30736}" type="parTrans" cxnId="{E00E207E-2EB4-496E-ACDB-DEED7726A1DD}">
      <dgm:prSet/>
      <dgm:spPr/>
      <dgm:t>
        <a:bodyPr/>
        <a:lstStyle/>
        <a:p>
          <a:endParaRPr lang="zh-TW" altLang="en-US" sz="2400"/>
        </a:p>
      </dgm:t>
    </dgm:pt>
    <dgm:pt modelId="{CD84B93F-1F80-4F09-B600-158BA0D33DC3}" type="sibTrans" cxnId="{E00E207E-2EB4-496E-ACDB-DEED7726A1DD}">
      <dgm:prSet/>
      <dgm:spPr/>
      <dgm:t>
        <a:bodyPr/>
        <a:lstStyle/>
        <a:p>
          <a:endParaRPr lang="zh-TW" altLang="en-US" sz="2400"/>
        </a:p>
      </dgm:t>
    </dgm:pt>
    <dgm:pt modelId="{FCDB20F8-DFE8-4073-B38C-9C9BF248D65B}">
      <dgm:prSet custT="1"/>
      <dgm:spPr/>
      <dgm:t>
        <a:bodyPr/>
        <a:lstStyle/>
        <a:p>
          <a:pPr rtl="0"/>
          <a:r>
            <a:rPr lang="zh-TW" sz="1600" dirty="0"/>
            <a:t>使用複製和貼上加入資料</a:t>
          </a:r>
          <a:r>
            <a:rPr lang="en-US" sz="1600" dirty="0"/>
            <a:t> </a:t>
          </a:r>
          <a:endParaRPr lang="zh-TW" sz="1600" dirty="0"/>
        </a:p>
      </dgm:t>
    </dgm:pt>
    <dgm:pt modelId="{7196346F-8A19-42A6-873F-2B7BAB89A4E6}" type="parTrans" cxnId="{C9FED22A-C954-4EB3-8053-1229F180888C}">
      <dgm:prSet/>
      <dgm:spPr/>
      <dgm:t>
        <a:bodyPr/>
        <a:lstStyle/>
        <a:p>
          <a:endParaRPr lang="zh-TW" altLang="en-US" sz="2400"/>
        </a:p>
      </dgm:t>
    </dgm:pt>
    <dgm:pt modelId="{4851E542-06DC-43E7-B2D3-2E3C6231E2D7}" type="sibTrans" cxnId="{C9FED22A-C954-4EB3-8053-1229F180888C}">
      <dgm:prSet/>
      <dgm:spPr/>
      <dgm:t>
        <a:bodyPr/>
        <a:lstStyle/>
        <a:p>
          <a:endParaRPr lang="zh-TW" altLang="en-US" sz="2400"/>
        </a:p>
      </dgm:t>
    </dgm:pt>
    <dgm:pt modelId="{81096C7C-7CC4-4A01-809C-D271DDE8BEEC}">
      <dgm:prSet custT="1"/>
      <dgm:spPr/>
      <dgm:t>
        <a:bodyPr/>
        <a:lstStyle/>
        <a:p>
          <a:pPr rtl="0"/>
          <a:r>
            <a:rPr lang="zh-TW" sz="1600" dirty="0"/>
            <a:t>使用</a:t>
          </a:r>
          <a:r>
            <a:rPr lang="en-US" sz="1600" dirty="0"/>
            <a:t> Excel </a:t>
          </a:r>
          <a:r>
            <a:rPr lang="zh-TW" sz="1600" dirty="0"/>
            <a:t>連結資料表加入資料</a:t>
          </a:r>
          <a:r>
            <a:rPr lang="en-US" sz="1600" dirty="0"/>
            <a:t> </a:t>
          </a:r>
          <a:endParaRPr lang="zh-TW" sz="1600" dirty="0"/>
        </a:p>
      </dgm:t>
    </dgm:pt>
    <dgm:pt modelId="{0590E77E-A2DB-4AF7-BF63-45168AF9AC25}" type="parTrans" cxnId="{9E08C2DF-A391-4FE1-B58C-8D0BCE1AAA02}">
      <dgm:prSet/>
      <dgm:spPr/>
      <dgm:t>
        <a:bodyPr/>
        <a:lstStyle/>
        <a:p>
          <a:endParaRPr lang="zh-TW" altLang="en-US" sz="2400"/>
        </a:p>
      </dgm:t>
    </dgm:pt>
    <dgm:pt modelId="{3BB5E6B6-6F68-4BBE-802D-D15F44C5C922}" type="sibTrans" cxnId="{9E08C2DF-A391-4FE1-B58C-8D0BCE1AAA02}">
      <dgm:prSet/>
      <dgm:spPr/>
      <dgm:t>
        <a:bodyPr/>
        <a:lstStyle/>
        <a:p>
          <a:endParaRPr lang="zh-TW" altLang="en-US" sz="2400"/>
        </a:p>
      </dgm:t>
    </dgm:pt>
    <dgm:pt modelId="{80F2EA34-121A-4D1F-9169-E21D219D5378}">
      <dgm:prSet custT="1"/>
      <dgm:spPr/>
      <dgm:t>
        <a:bodyPr/>
        <a:lstStyle/>
        <a:p>
          <a:pPr rtl="0"/>
          <a:r>
            <a:rPr lang="zh-TW" sz="1600" dirty="0"/>
            <a:t>儲存</a:t>
          </a:r>
          <a:r>
            <a:rPr lang="en-US" sz="1600" dirty="0"/>
            <a:t> PowerPivot </a:t>
          </a:r>
          <a:r>
            <a:rPr lang="zh-TW" sz="1600" dirty="0"/>
            <a:t>活頁簿</a:t>
          </a:r>
          <a:r>
            <a:rPr lang="en-US" sz="1600" dirty="0"/>
            <a:t> </a:t>
          </a:r>
          <a:endParaRPr lang="zh-TW" sz="1600" dirty="0"/>
        </a:p>
      </dgm:t>
    </dgm:pt>
    <dgm:pt modelId="{A5E3EE38-7481-42CA-8EF8-D13943A3B7A7}" type="parTrans" cxnId="{99947A03-D54C-4B25-AEA3-F5501CF790A5}">
      <dgm:prSet/>
      <dgm:spPr/>
      <dgm:t>
        <a:bodyPr/>
        <a:lstStyle/>
        <a:p>
          <a:endParaRPr lang="zh-TW" altLang="en-US" sz="2400"/>
        </a:p>
      </dgm:t>
    </dgm:pt>
    <dgm:pt modelId="{63F40F6C-7F7B-4349-A5E4-4CF7A6F4ED95}" type="sibTrans" cxnId="{99947A03-D54C-4B25-AEA3-F5501CF790A5}">
      <dgm:prSet/>
      <dgm:spPr/>
      <dgm:t>
        <a:bodyPr/>
        <a:lstStyle/>
        <a:p>
          <a:endParaRPr lang="zh-TW" altLang="en-US" sz="2400"/>
        </a:p>
      </dgm:t>
    </dgm:pt>
    <dgm:pt modelId="{22B6F37C-8BDE-48C1-A4E2-5956913B8FF7}">
      <dgm:prSet custT="1"/>
      <dgm:spPr/>
      <dgm:t>
        <a:bodyPr/>
        <a:lstStyle/>
        <a:p>
          <a:pPr rtl="0"/>
          <a:r>
            <a:rPr lang="zh-TW" sz="1600" dirty="0"/>
            <a:t>建立資料表之間的關聯性</a:t>
          </a:r>
          <a:r>
            <a:rPr lang="en-US" sz="1600" dirty="0"/>
            <a:t> </a:t>
          </a:r>
          <a:endParaRPr lang="zh-TW" sz="1600" dirty="0"/>
        </a:p>
      </dgm:t>
    </dgm:pt>
    <dgm:pt modelId="{A9816DD6-4DFD-46A2-8753-449D8BF82CBA}" type="parTrans" cxnId="{7F660BF7-A27A-4D5C-BE3A-F8A24334EE58}">
      <dgm:prSet/>
      <dgm:spPr/>
      <dgm:t>
        <a:bodyPr/>
        <a:lstStyle/>
        <a:p>
          <a:endParaRPr lang="zh-TW" altLang="en-US" sz="2400"/>
        </a:p>
      </dgm:t>
    </dgm:pt>
    <dgm:pt modelId="{00206CB3-2410-4942-8B15-060E1DACB517}" type="sibTrans" cxnId="{7F660BF7-A27A-4D5C-BE3A-F8A24334EE58}">
      <dgm:prSet/>
      <dgm:spPr/>
      <dgm:t>
        <a:bodyPr/>
        <a:lstStyle/>
        <a:p>
          <a:endParaRPr lang="zh-TW" altLang="en-US" sz="2400"/>
        </a:p>
      </dgm:t>
    </dgm:pt>
    <dgm:pt modelId="{3EFC1F84-82B9-4F6C-A770-A937920FC28D}">
      <dgm:prSet custT="1"/>
      <dgm:spPr/>
      <dgm:t>
        <a:bodyPr/>
        <a:lstStyle/>
        <a:p>
          <a:pPr rtl="0"/>
          <a:r>
            <a:rPr lang="zh-TW" sz="1600" dirty="0"/>
            <a:t>建立導出資料行</a:t>
          </a:r>
          <a:r>
            <a:rPr lang="en-US" sz="1600" dirty="0"/>
            <a:t> </a:t>
          </a:r>
          <a:endParaRPr lang="zh-TW" sz="1600" dirty="0"/>
        </a:p>
      </dgm:t>
    </dgm:pt>
    <dgm:pt modelId="{86988A0B-7B8D-4CBE-B46B-6EC435383C16}" type="parTrans" cxnId="{E7DB6D0A-9B92-4DEC-99A1-2F41A11376EE}">
      <dgm:prSet/>
      <dgm:spPr/>
      <dgm:t>
        <a:bodyPr/>
        <a:lstStyle/>
        <a:p>
          <a:endParaRPr lang="zh-TW" altLang="en-US" sz="2400"/>
        </a:p>
      </dgm:t>
    </dgm:pt>
    <dgm:pt modelId="{810806F0-50F5-42D2-8987-E856D812483B}" type="sibTrans" cxnId="{E7DB6D0A-9B92-4DEC-99A1-2F41A11376EE}">
      <dgm:prSet/>
      <dgm:spPr/>
      <dgm:t>
        <a:bodyPr/>
        <a:lstStyle/>
        <a:p>
          <a:endParaRPr lang="zh-TW" altLang="en-US" sz="2400"/>
        </a:p>
      </dgm:t>
    </dgm:pt>
    <dgm:pt modelId="{812B08DA-995C-4694-AA3D-E40FB55C77BE}">
      <dgm:prSet custT="1"/>
      <dgm:spPr/>
      <dgm:t>
        <a:bodyPr/>
        <a:lstStyle/>
        <a:p>
          <a:pPr rtl="0"/>
          <a:r>
            <a:rPr lang="zh-TW" sz="1600" dirty="0"/>
            <a:t>從</a:t>
          </a:r>
          <a:r>
            <a:rPr lang="en-US" sz="1600" dirty="0"/>
            <a:t> PowerPivot </a:t>
          </a:r>
          <a:r>
            <a:rPr lang="zh-TW" sz="1600" dirty="0"/>
            <a:t>資料建立樞紐分析表</a:t>
          </a:r>
          <a:r>
            <a:rPr lang="en-US" sz="1600" dirty="0"/>
            <a:t> </a:t>
          </a:r>
          <a:endParaRPr lang="zh-TW" sz="1600" dirty="0"/>
        </a:p>
      </dgm:t>
    </dgm:pt>
    <dgm:pt modelId="{61CAF1B9-2877-4533-84BC-F0DF06CDBF2F}" type="parTrans" cxnId="{1D060D9F-07C6-495D-91E4-386F63C750ED}">
      <dgm:prSet/>
      <dgm:spPr/>
      <dgm:t>
        <a:bodyPr/>
        <a:lstStyle/>
        <a:p>
          <a:endParaRPr lang="zh-TW" altLang="en-US" sz="2400"/>
        </a:p>
      </dgm:t>
    </dgm:pt>
    <dgm:pt modelId="{4DDF4500-EF80-4808-AFF0-B67CDAC91F1C}" type="sibTrans" cxnId="{1D060D9F-07C6-495D-91E4-386F63C750ED}">
      <dgm:prSet/>
      <dgm:spPr/>
      <dgm:t>
        <a:bodyPr/>
        <a:lstStyle/>
        <a:p>
          <a:endParaRPr lang="zh-TW" altLang="en-US" sz="2400"/>
        </a:p>
      </dgm:t>
    </dgm:pt>
    <dgm:pt modelId="{9237732F-3788-4542-8E5F-B901C35C061C}">
      <dgm:prSet custT="1"/>
      <dgm:spPr/>
      <dgm:t>
        <a:bodyPr/>
        <a:lstStyle/>
        <a:p>
          <a:pPr rtl="0"/>
          <a:r>
            <a:rPr lang="zh-TW" sz="1600" dirty="0"/>
            <a:t>從</a:t>
          </a:r>
          <a:r>
            <a:rPr lang="en-US" sz="1600" dirty="0"/>
            <a:t> PowerPivot </a:t>
          </a:r>
          <a:r>
            <a:rPr lang="zh-TW" sz="1600" dirty="0"/>
            <a:t>資料建立樞紐分析圖</a:t>
          </a:r>
          <a:r>
            <a:rPr lang="en-US" sz="1600" dirty="0"/>
            <a:t> </a:t>
          </a:r>
          <a:endParaRPr lang="zh-TW" sz="1600" dirty="0"/>
        </a:p>
      </dgm:t>
    </dgm:pt>
    <dgm:pt modelId="{8CD266A3-11ED-4852-A429-288430E22087}" type="parTrans" cxnId="{9B79855F-A4DC-48FE-A107-3F9C8A61B59C}">
      <dgm:prSet/>
      <dgm:spPr/>
      <dgm:t>
        <a:bodyPr/>
        <a:lstStyle/>
        <a:p>
          <a:endParaRPr lang="zh-TW" altLang="en-US" sz="2400"/>
        </a:p>
      </dgm:t>
    </dgm:pt>
    <dgm:pt modelId="{3854FE01-A17D-4E64-9B60-2CBFC5242128}" type="sibTrans" cxnId="{9B79855F-A4DC-48FE-A107-3F9C8A61B59C}">
      <dgm:prSet/>
      <dgm:spPr/>
      <dgm:t>
        <a:bodyPr/>
        <a:lstStyle/>
        <a:p>
          <a:endParaRPr lang="zh-TW" altLang="en-US" sz="2400"/>
        </a:p>
      </dgm:t>
    </dgm:pt>
    <dgm:pt modelId="{F6A08BA4-B03B-42A8-9934-C776C157B965}">
      <dgm:prSet custT="1"/>
      <dgm:spPr/>
      <dgm:t>
        <a:bodyPr/>
        <a:lstStyle/>
        <a:p>
          <a:pPr rtl="0"/>
          <a:r>
            <a:rPr lang="zh-TW" sz="1600" dirty="0"/>
            <a:t>將交叉分析篩選器加入至樞紐分析表</a:t>
          </a:r>
          <a:r>
            <a:rPr lang="en-US" sz="1600" dirty="0"/>
            <a:t> </a:t>
          </a:r>
          <a:endParaRPr lang="zh-TW" sz="1600" dirty="0"/>
        </a:p>
      </dgm:t>
    </dgm:pt>
    <dgm:pt modelId="{03F2F097-6F3E-405A-A7FE-7C0E75DC3850}" type="parTrans" cxnId="{BEAF754C-4E11-47C5-AF1A-7D8F615CDF0D}">
      <dgm:prSet/>
      <dgm:spPr/>
      <dgm:t>
        <a:bodyPr/>
        <a:lstStyle/>
        <a:p>
          <a:endParaRPr lang="zh-TW" altLang="en-US" sz="2400"/>
        </a:p>
      </dgm:t>
    </dgm:pt>
    <dgm:pt modelId="{D87F5F27-2204-4D29-A298-46A6884A6B89}" type="sibTrans" cxnId="{BEAF754C-4E11-47C5-AF1A-7D8F615CDF0D}">
      <dgm:prSet/>
      <dgm:spPr/>
      <dgm:t>
        <a:bodyPr/>
        <a:lstStyle/>
        <a:p>
          <a:endParaRPr lang="zh-TW" altLang="en-US" sz="2400"/>
        </a:p>
      </dgm:t>
    </dgm:pt>
    <dgm:pt modelId="{8170BDF1-4E70-48DF-B41A-29423277EFF3}">
      <dgm:prSet custT="1"/>
      <dgm:spPr/>
      <dgm:t>
        <a:bodyPr/>
        <a:lstStyle/>
        <a:p>
          <a:pPr rtl="0"/>
          <a:r>
            <a:rPr lang="zh-TW" sz="1600" dirty="0"/>
            <a:t>將交叉分析篩選器加入至樞紐分析圖</a:t>
          </a:r>
          <a:r>
            <a:rPr lang="en-US" sz="1600" dirty="0"/>
            <a:t> </a:t>
          </a:r>
          <a:endParaRPr lang="zh-TW" sz="1800" dirty="0"/>
        </a:p>
      </dgm:t>
    </dgm:pt>
    <dgm:pt modelId="{DDB35390-0E61-42D3-B51D-C0EABEE7F666}" type="parTrans" cxnId="{31119D79-6B94-4CF4-9B51-A233125FB821}">
      <dgm:prSet/>
      <dgm:spPr/>
      <dgm:t>
        <a:bodyPr/>
        <a:lstStyle/>
        <a:p>
          <a:endParaRPr lang="zh-TW" altLang="en-US" sz="2400"/>
        </a:p>
      </dgm:t>
    </dgm:pt>
    <dgm:pt modelId="{4DDD5E51-69B4-4017-882B-8D9C56BA4043}" type="sibTrans" cxnId="{31119D79-6B94-4CF4-9B51-A233125FB821}">
      <dgm:prSet/>
      <dgm:spPr/>
      <dgm:t>
        <a:bodyPr/>
        <a:lstStyle/>
        <a:p>
          <a:endParaRPr lang="zh-TW" altLang="en-US" sz="2400"/>
        </a:p>
      </dgm:t>
    </dgm:pt>
    <dgm:pt modelId="{D976A5D1-40F5-4B51-9DEE-BCBBE33083E7}" type="pres">
      <dgm:prSet presAssocID="{3D014C03-8C14-4792-8DAF-246827E345CE}" presName="linear" presStyleCnt="0">
        <dgm:presLayoutVars>
          <dgm:animLvl val="lvl"/>
          <dgm:resizeHandles val="exact"/>
        </dgm:presLayoutVars>
      </dgm:prSet>
      <dgm:spPr/>
    </dgm:pt>
    <dgm:pt modelId="{EA263408-6C40-4ECF-9FF4-E2CB3A426702}" type="pres">
      <dgm:prSet presAssocID="{48026966-D4F0-429B-AD58-E15E50FA048E}" presName="parentText" presStyleLbl="node1" presStyleIdx="0" presStyleCnt="1">
        <dgm:presLayoutVars>
          <dgm:chMax val="0"/>
          <dgm:bulletEnabled val="1"/>
        </dgm:presLayoutVars>
      </dgm:prSet>
      <dgm:spPr/>
    </dgm:pt>
    <dgm:pt modelId="{AF59D7B6-B429-4F9B-B84E-3D8A2C7D735A}" type="pres">
      <dgm:prSet presAssocID="{48026966-D4F0-429B-AD58-E15E50FA048E}" presName="childText" presStyleLbl="revTx" presStyleIdx="0" presStyleCnt="1">
        <dgm:presLayoutVars>
          <dgm:bulletEnabled val="1"/>
        </dgm:presLayoutVars>
      </dgm:prSet>
      <dgm:spPr/>
    </dgm:pt>
  </dgm:ptLst>
  <dgm:cxnLst>
    <dgm:cxn modelId="{99947A03-D54C-4B25-AEA3-F5501CF790A5}" srcId="{48026966-D4F0-429B-AD58-E15E50FA048E}" destId="{80F2EA34-121A-4D1F-9169-E21D219D5378}" srcOrd="5" destOrd="0" parTransId="{A5E3EE38-7481-42CA-8EF8-D13943A3B7A7}" sibTransId="{63F40F6C-7F7B-4349-A5E4-4CF7A6F4ED95}"/>
    <dgm:cxn modelId="{E7DB6D0A-9B92-4DEC-99A1-2F41A11376EE}" srcId="{48026966-D4F0-429B-AD58-E15E50FA048E}" destId="{3EFC1F84-82B9-4F6C-A770-A937920FC28D}" srcOrd="7" destOrd="0" parTransId="{86988A0B-7B8D-4CBE-B46B-6EC435383C16}" sibTransId="{810806F0-50F5-42D2-8987-E856D812483B}"/>
    <dgm:cxn modelId="{E9A5B619-E344-4742-B6F2-DF52F527994E}" type="presOf" srcId="{3EFC1F84-82B9-4F6C-A770-A937920FC28D}" destId="{AF59D7B6-B429-4F9B-B84E-3D8A2C7D735A}" srcOrd="0" destOrd="7" presId="urn:microsoft.com/office/officeart/2005/8/layout/vList2"/>
    <dgm:cxn modelId="{C9FED22A-C954-4EB3-8053-1229F180888C}" srcId="{48026966-D4F0-429B-AD58-E15E50FA048E}" destId="{FCDB20F8-DFE8-4073-B38C-9C9BF248D65B}" srcOrd="3" destOrd="0" parTransId="{7196346F-8A19-42A6-873F-2B7BAB89A4E6}" sibTransId="{4851E542-06DC-43E7-B2D3-2E3C6231E2D7}"/>
    <dgm:cxn modelId="{968E6D30-70FD-404A-BC9F-5AC22AFCD627}" type="presOf" srcId="{80F2EA34-121A-4D1F-9169-E21D219D5378}" destId="{AF59D7B6-B429-4F9B-B84E-3D8A2C7D735A}" srcOrd="0" destOrd="5" presId="urn:microsoft.com/office/officeart/2005/8/layout/vList2"/>
    <dgm:cxn modelId="{2DADB23F-8F61-4A39-82C4-F02EF7412EFC}" type="presOf" srcId="{9237732F-3788-4542-8E5F-B901C35C061C}" destId="{AF59D7B6-B429-4F9B-B84E-3D8A2C7D735A}" srcOrd="0" destOrd="9" presId="urn:microsoft.com/office/officeart/2005/8/layout/vList2"/>
    <dgm:cxn modelId="{B5DB9B5C-25CA-443A-9AC6-15E5D4A49D9C}" type="presOf" srcId="{1564C8EA-39AF-4D7D-B2D7-5F708B2A2E54}" destId="{AF59D7B6-B429-4F9B-B84E-3D8A2C7D735A}" srcOrd="0" destOrd="1" presId="urn:microsoft.com/office/officeart/2005/8/layout/vList2"/>
    <dgm:cxn modelId="{9B79855F-A4DC-48FE-A107-3F9C8A61B59C}" srcId="{48026966-D4F0-429B-AD58-E15E50FA048E}" destId="{9237732F-3788-4542-8E5F-B901C35C061C}" srcOrd="9" destOrd="0" parTransId="{8CD266A3-11ED-4852-A429-288430E22087}" sibTransId="{3854FE01-A17D-4E64-9B60-2CBFC5242128}"/>
    <dgm:cxn modelId="{63703868-E6C6-47C3-BC70-299DA5D71A9D}" type="presOf" srcId="{48026966-D4F0-429B-AD58-E15E50FA048E}" destId="{EA263408-6C40-4ECF-9FF4-E2CB3A426702}" srcOrd="0" destOrd="0" presId="urn:microsoft.com/office/officeart/2005/8/layout/vList2"/>
    <dgm:cxn modelId="{BEAF754C-4E11-47C5-AF1A-7D8F615CDF0D}" srcId="{48026966-D4F0-429B-AD58-E15E50FA048E}" destId="{F6A08BA4-B03B-42A8-9934-C776C157B965}" srcOrd="10" destOrd="0" parTransId="{03F2F097-6F3E-405A-A7FE-7C0E75DC3850}" sibTransId="{D87F5F27-2204-4D29-A298-46A6884A6B89}"/>
    <dgm:cxn modelId="{539A266D-6F2E-4980-A953-D1E013D34A8A}" srcId="{48026966-D4F0-429B-AD58-E15E50FA048E}" destId="{6EF94792-E237-49CC-9B4D-CFDF3CFE1138}" srcOrd="0" destOrd="0" parTransId="{71001D9F-2768-4891-B66A-4CB6BB2F28CF}" sibTransId="{531121D9-8773-4B5F-952A-498C6E0FE970}"/>
    <dgm:cxn modelId="{345A8B72-CCA4-41F2-9D36-9381C30FC635}" type="presOf" srcId="{6EF94792-E237-49CC-9B4D-CFDF3CFE1138}" destId="{AF59D7B6-B429-4F9B-B84E-3D8A2C7D735A}" srcOrd="0" destOrd="0" presId="urn:microsoft.com/office/officeart/2005/8/layout/vList2"/>
    <dgm:cxn modelId="{31119D79-6B94-4CF4-9B51-A233125FB821}" srcId="{48026966-D4F0-429B-AD58-E15E50FA048E}" destId="{8170BDF1-4E70-48DF-B41A-29423277EFF3}" srcOrd="11" destOrd="0" parTransId="{DDB35390-0E61-42D3-B51D-C0EABEE7F666}" sibTransId="{4DDD5E51-69B4-4017-882B-8D9C56BA4043}"/>
    <dgm:cxn modelId="{E00E207E-2EB4-496E-ACDB-DEED7726A1DD}" srcId="{48026966-D4F0-429B-AD58-E15E50FA048E}" destId="{D6670E33-CD55-4A81-A087-4B042402D3BB}" srcOrd="2" destOrd="0" parTransId="{1338EFAA-5B26-4FA0-9C4D-FD0152B30736}" sibTransId="{CD84B93F-1F80-4F09-B600-158BA0D33DC3}"/>
    <dgm:cxn modelId="{B74A908F-331E-427C-BE50-FB28BBBA5BC9}" type="presOf" srcId="{8170BDF1-4E70-48DF-B41A-29423277EFF3}" destId="{AF59D7B6-B429-4F9B-B84E-3D8A2C7D735A}" srcOrd="0" destOrd="11" presId="urn:microsoft.com/office/officeart/2005/8/layout/vList2"/>
    <dgm:cxn modelId="{DB532792-7927-4CBA-94F3-67D34BF202D2}" srcId="{3D014C03-8C14-4792-8DAF-246827E345CE}" destId="{48026966-D4F0-429B-AD58-E15E50FA048E}" srcOrd="0" destOrd="0" parTransId="{30AE7242-3308-42EF-AB6E-390A4C4C0310}" sibTransId="{3CE2CD23-EAF5-45FE-B908-0A161C75C4F9}"/>
    <dgm:cxn modelId="{1D060D9F-07C6-495D-91E4-386F63C750ED}" srcId="{48026966-D4F0-429B-AD58-E15E50FA048E}" destId="{812B08DA-995C-4694-AA3D-E40FB55C77BE}" srcOrd="8" destOrd="0" parTransId="{61CAF1B9-2877-4533-84BC-F0DF06CDBF2F}" sibTransId="{4DDF4500-EF80-4808-AFF0-B67CDAC91F1C}"/>
    <dgm:cxn modelId="{27EBD4A0-538D-40E9-AB1E-11ADD4E0A222}" type="presOf" srcId="{D6670E33-CD55-4A81-A087-4B042402D3BB}" destId="{AF59D7B6-B429-4F9B-B84E-3D8A2C7D735A}" srcOrd="0" destOrd="2" presId="urn:microsoft.com/office/officeart/2005/8/layout/vList2"/>
    <dgm:cxn modelId="{3FCFA9B7-7AC5-44C5-8966-B0FEEEFA3B43}" srcId="{48026966-D4F0-429B-AD58-E15E50FA048E}" destId="{1564C8EA-39AF-4D7D-B2D7-5F708B2A2E54}" srcOrd="1" destOrd="0" parTransId="{E769E4B9-4697-46D0-9B8A-D7B48F79E990}" sibTransId="{FA8582EE-BC7A-41CF-9D10-813A67BEFE65}"/>
    <dgm:cxn modelId="{621025BA-5611-48C9-BA68-A0B6654597DA}" type="presOf" srcId="{22B6F37C-8BDE-48C1-A4E2-5956913B8FF7}" destId="{AF59D7B6-B429-4F9B-B84E-3D8A2C7D735A}" srcOrd="0" destOrd="6" presId="urn:microsoft.com/office/officeart/2005/8/layout/vList2"/>
    <dgm:cxn modelId="{E90D81BD-BF45-4351-9078-C5122CE59333}" type="presOf" srcId="{FCDB20F8-DFE8-4073-B38C-9C9BF248D65B}" destId="{AF59D7B6-B429-4F9B-B84E-3D8A2C7D735A}" srcOrd="0" destOrd="3" presId="urn:microsoft.com/office/officeart/2005/8/layout/vList2"/>
    <dgm:cxn modelId="{88229BBD-01FD-48C0-9D6A-0B55173C780E}" type="presOf" srcId="{812B08DA-995C-4694-AA3D-E40FB55C77BE}" destId="{AF59D7B6-B429-4F9B-B84E-3D8A2C7D735A}" srcOrd="0" destOrd="8" presId="urn:microsoft.com/office/officeart/2005/8/layout/vList2"/>
    <dgm:cxn modelId="{66B992CB-F1DF-47A0-A9B8-73155C8C134C}" type="presOf" srcId="{F6A08BA4-B03B-42A8-9934-C776C157B965}" destId="{AF59D7B6-B429-4F9B-B84E-3D8A2C7D735A}" srcOrd="0" destOrd="10" presId="urn:microsoft.com/office/officeart/2005/8/layout/vList2"/>
    <dgm:cxn modelId="{9E08C2DF-A391-4FE1-B58C-8D0BCE1AAA02}" srcId="{48026966-D4F0-429B-AD58-E15E50FA048E}" destId="{81096C7C-7CC4-4A01-809C-D271DDE8BEEC}" srcOrd="4" destOrd="0" parTransId="{0590E77E-A2DB-4AF7-BF63-45168AF9AC25}" sibTransId="{3BB5E6B6-6F68-4BBE-802D-D15F44C5C922}"/>
    <dgm:cxn modelId="{352EEBF0-370B-428A-B888-8210646C557C}" type="presOf" srcId="{81096C7C-7CC4-4A01-809C-D271DDE8BEEC}" destId="{AF59D7B6-B429-4F9B-B84E-3D8A2C7D735A}" srcOrd="0" destOrd="4" presId="urn:microsoft.com/office/officeart/2005/8/layout/vList2"/>
    <dgm:cxn modelId="{7F660BF7-A27A-4D5C-BE3A-F8A24334EE58}" srcId="{48026966-D4F0-429B-AD58-E15E50FA048E}" destId="{22B6F37C-8BDE-48C1-A4E2-5956913B8FF7}" srcOrd="6" destOrd="0" parTransId="{A9816DD6-4DFD-46A2-8753-449D8BF82CBA}" sibTransId="{00206CB3-2410-4942-8B15-060E1DACB517}"/>
    <dgm:cxn modelId="{20AC45FF-4B93-4844-B248-802A8E96AB0A}" type="presOf" srcId="{3D014C03-8C14-4792-8DAF-246827E345CE}" destId="{D976A5D1-40F5-4B51-9DEE-BCBBE33083E7}" srcOrd="0" destOrd="0" presId="urn:microsoft.com/office/officeart/2005/8/layout/vList2"/>
    <dgm:cxn modelId="{7D8D896D-0053-454E-A8D8-0DE7FBA35826}" type="presParOf" srcId="{D976A5D1-40F5-4B51-9DEE-BCBBE33083E7}" destId="{EA263408-6C40-4ECF-9FF4-E2CB3A426702}" srcOrd="0" destOrd="0" presId="urn:microsoft.com/office/officeart/2005/8/layout/vList2"/>
    <dgm:cxn modelId="{6457AABB-2684-443C-91F5-BE09C4EB3E96}" type="presParOf" srcId="{D976A5D1-40F5-4B51-9DEE-BCBBE33083E7}" destId="{AF59D7B6-B429-4F9B-B84E-3D8A2C7D735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D81B4-E168-4DF3-B020-54E7072C1308}">
      <dsp:nvSpPr>
        <dsp:cNvPr id="0" name=""/>
        <dsp:cNvSpPr/>
      </dsp:nvSpPr>
      <dsp:spPr>
        <a:xfrm>
          <a:off x="704849" y="0"/>
          <a:ext cx="7988300" cy="502919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C43855F0-B94F-4EA8-B06F-B38413679E56}">
      <dsp:nvSpPr>
        <dsp:cNvPr id="0" name=""/>
        <dsp:cNvSpPr/>
      </dsp:nvSpPr>
      <dsp:spPr>
        <a:xfrm>
          <a:off x="1644649" y="1508759"/>
          <a:ext cx="2819400" cy="201168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dirty="0">
              <a:latin typeface="+mj-ea"/>
              <a:ea typeface="+mj-ea"/>
            </a:rPr>
            <a:t>資料清單的應用</a:t>
          </a:r>
          <a:endParaRPr lang="zh-TW" altLang="en-US" sz="2400" kern="1200" dirty="0">
            <a:latin typeface="+mj-ea"/>
            <a:ea typeface="+mj-ea"/>
          </a:endParaRPr>
        </a:p>
      </dsp:txBody>
      <dsp:txXfrm>
        <a:off x="1742851" y="1606961"/>
        <a:ext cx="2622996" cy="1815276"/>
      </dsp:txXfrm>
    </dsp:sp>
    <dsp:sp modelId="{EC8FBE1C-E3E2-4FA7-8D25-204FD9078B46}">
      <dsp:nvSpPr>
        <dsp:cNvPr id="0" name=""/>
        <dsp:cNvSpPr/>
      </dsp:nvSpPr>
      <dsp:spPr>
        <a:xfrm>
          <a:off x="4933950" y="1508759"/>
          <a:ext cx="2819400" cy="201168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dirty="0">
              <a:latin typeface="+mj-ea"/>
              <a:ea typeface="+mj-ea"/>
            </a:rPr>
            <a:t>格式化條件應用</a:t>
          </a:r>
          <a:endParaRPr lang="zh-TW" altLang="en-US" sz="2400" kern="1200" dirty="0">
            <a:latin typeface="+mj-ea"/>
            <a:ea typeface="+mj-ea"/>
          </a:endParaRPr>
        </a:p>
      </dsp:txBody>
      <dsp:txXfrm>
        <a:off x="5032152" y="1606961"/>
        <a:ext cx="2622996" cy="18152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00DB6-4C21-448A-873A-B45F936B3922}">
      <dsp:nvSpPr>
        <dsp:cNvPr id="0" name=""/>
        <dsp:cNvSpPr/>
      </dsp:nvSpPr>
      <dsp:spPr>
        <a:xfrm rot="16200000">
          <a:off x="1369693" y="1582053"/>
          <a:ext cx="3350029" cy="2047223"/>
        </a:xfrm>
        <a:prstGeom prst="round2SameRect">
          <a:avLst>
            <a:gd name="adj1" fmla="val 16670"/>
            <a:gd name="adj2" fmla="val 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91440" tIns="152400" rIns="137160" bIns="152400" numCol="1" spcCol="1270" anchor="t" anchorCtr="0">
          <a:noAutofit/>
        </a:bodyPr>
        <a:lstStyle/>
        <a:p>
          <a:pPr marL="0" lvl="0" indent="0" algn="l" defTabSz="1066800" rtl="0">
            <a:lnSpc>
              <a:spcPct val="90000"/>
            </a:lnSpc>
            <a:spcBef>
              <a:spcPct val="0"/>
            </a:spcBef>
            <a:spcAft>
              <a:spcPct val="35000"/>
            </a:spcAft>
            <a:buNone/>
          </a:pPr>
          <a:r>
            <a:rPr lang="zh-TW" altLang="en-US" sz="2400" kern="1200" dirty="0">
              <a:latin typeface="微軟正黑體" panose="020B0604030504040204" pitchFamily="34" charset="-120"/>
              <a:ea typeface="微軟正黑體" panose="020B0604030504040204" pitchFamily="34" charset="-120"/>
            </a:rPr>
            <a:t>定義</a:t>
          </a:r>
        </a:p>
        <a:p>
          <a:pPr marL="0" lvl="1" indent="0" algn="just" defTabSz="800100" rtl="0">
            <a:lnSpc>
              <a:spcPct val="90000"/>
            </a:lnSpc>
            <a:spcBef>
              <a:spcPct val="0"/>
            </a:spcBef>
            <a:spcAft>
              <a:spcPct val="15000"/>
            </a:spcAft>
            <a:buNone/>
          </a:pPr>
          <a:r>
            <a:rPr lang="zh-TW" sz="1800" kern="1200" dirty="0">
              <a:latin typeface="微軟正黑體" panose="020B0604030504040204" pitchFamily="34" charset="-120"/>
              <a:ea typeface="微軟正黑體" panose="020B0604030504040204" pitchFamily="34" charset="-120"/>
            </a:rPr>
            <a:t>工作表中任何連續且獨立</a:t>
          </a:r>
          <a:r>
            <a:rPr lang="en-US" sz="1800" kern="1200" dirty="0">
              <a:latin typeface="微軟正黑體" panose="020B0604030504040204" pitchFamily="34" charset="-120"/>
              <a:ea typeface="微軟正黑體" panose="020B0604030504040204" pitchFamily="34" charset="-120"/>
            </a:rPr>
            <a:t>(</a:t>
          </a:r>
          <a:r>
            <a:rPr lang="zh-TW" sz="1800" kern="1200" dirty="0">
              <a:latin typeface="微軟正黑體" panose="020B0604030504040204" pitchFamily="34" charset="-120"/>
              <a:ea typeface="微軟正黑體" panose="020B0604030504040204" pitchFamily="34" charset="-120"/>
            </a:rPr>
            <a:t>不和其他資料相鄰</a:t>
          </a:r>
          <a:r>
            <a:rPr lang="en-US" sz="1800" kern="1200" dirty="0">
              <a:latin typeface="微軟正黑體" panose="020B0604030504040204" pitchFamily="34" charset="-120"/>
              <a:ea typeface="微軟正黑體" panose="020B0604030504040204" pitchFamily="34" charset="-120"/>
            </a:rPr>
            <a:t>)</a:t>
          </a:r>
          <a:r>
            <a:rPr lang="zh-TW" sz="1800" kern="1200" dirty="0">
              <a:latin typeface="微軟正黑體" panose="020B0604030504040204" pitchFamily="34" charset="-120"/>
              <a:ea typeface="微軟正黑體" panose="020B0604030504040204" pitchFamily="34" charset="-120"/>
            </a:rPr>
            <a:t>的資料範圍</a:t>
          </a:r>
        </a:p>
      </dsp:txBody>
      <dsp:txXfrm rot="5400000">
        <a:off x="2121051" y="1030606"/>
        <a:ext cx="1947268" cy="3150119"/>
      </dsp:txXfrm>
    </dsp:sp>
    <dsp:sp modelId="{E5C733C9-DD27-422F-AAD6-BB2544923FD7}">
      <dsp:nvSpPr>
        <dsp:cNvPr id="0" name=""/>
        <dsp:cNvSpPr/>
      </dsp:nvSpPr>
      <dsp:spPr>
        <a:xfrm rot="5400000">
          <a:off x="3509876" y="1582053"/>
          <a:ext cx="3350029" cy="2047223"/>
        </a:xfrm>
        <a:prstGeom prst="round2SameRect">
          <a:avLst>
            <a:gd name="adj1" fmla="val 16670"/>
            <a:gd name="adj2" fmla="val 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137160" tIns="152400" rIns="91440" bIns="152400" numCol="1" spcCol="1270" anchor="t" anchorCtr="0">
          <a:noAutofit/>
        </a:bodyPr>
        <a:lstStyle/>
        <a:p>
          <a:pPr marL="0" lvl="0" indent="0" algn="l" defTabSz="1066800" rtl="0">
            <a:lnSpc>
              <a:spcPct val="90000"/>
            </a:lnSpc>
            <a:spcBef>
              <a:spcPct val="0"/>
            </a:spcBef>
            <a:spcAft>
              <a:spcPct val="35000"/>
            </a:spcAft>
            <a:buNone/>
          </a:pPr>
          <a:r>
            <a:rPr lang="zh-TW" altLang="en-US" sz="2400" kern="1200">
              <a:latin typeface="微軟正黑體" panose="020B0604030504040204" pitchFamily="34" charset="-120"/>
              <a:ea typeface="微軟正黑體" panose="020B0604030504040204" pitchFamily="34" charset="-120"/>
            </a:rPr>
            <a:t>資料維護</a:t>
          </a:r>
          <a:endParaRPr lang="zh-TW" altLang="en-US" sz="2400" kern="1200" dirty="0">
            <a:latin typeface="微軟正黑體" panose="020B0604030504040204" pitchFamily="34" charset="-120"/>
            <a:ea typeface="微軟正黑體" panose="020B0604030504040204" pitchFamily="34" charset="-120"/>
          </a:endParaRPr>
        </a:p>
        <a:p>
          <a:pPr marL="171450" lvl="1" indent="-171450" algn="l" defTabSz="800100" rtl="0">
            <a:lnSpc>
              <a:spcPct val="90000"/>
            </a:lnSpc>
            <a:spcBef>
              <a:spcPct val="0"/>
            </a:spcBef>
            <a:spcAft>
              <a:spcPct val="15000"/>
            </a:spcAft>
            <a:buChar char="•"/>
          </a:pPr>
          <a:r>
            <a:rPr lang="zh-TW" altLang="en-US" sz="1800" kern="1200" dirty="0">
              <a:latin typeface="微軟正黑體" panose="020B0604030504040204" pitchFamily="34" charset="-120"/>
              <a:ea typeface="微軟正黑體" panose="020B0604030504040204" pitchFamily="34" charset="-120"/>
            </a:rPr>
            <a:t>排序</a:t>
          </a:r>
        </a:p>
        <a:p>
          <a:pPr marL="171450" lvl="1" indent="-171450" algn="l" defTabSz="800100" rtl="0">
            <a:lnSpc>
              <a:spcPct val="90000"/>
            </a:lnSpc>
            <a:spcBef>
              <a:spcPct val="0"/>
            </a:spcBef>
            <a:spcAft>
              <a:spcPct val="15000"/>
            </a:spcAft>
            <a:buChar char="•"/>
          </a:pPr>
          <a:r>
            <a:rPr lang="zh-TW" altLang="en-US" sz="1800" kern="1200" dirty="0">
              <a:latin typeface="微軟正黑體" panose="020B0604030504040204" pitchFamily="34" charset="-120"/>
              <a:ea typeface="微軟正黑體" panose="020B0604030504040204" pitchFamily="34" charset="-120"/>
            </a:rPr>
            <a:t>篩選</a:t>
          </a:r>
        </a:p>
        <a:p>
          <a:pPr marL="171450" lvl="1" indent="-171450" algn="l" defTabSz="800100" rtl="0">
            <a:lnSpc>
              <a:spcPct val="90000"/>
            </a:lnSpc>
            <a:spcBef>
              <a:spcPct val="0"/>
            </a:spcBef>
            <a:spcAft>
              <a:spcPct val="15000"/>
            </a:spcAft>
            <a:buChar char="•"/>
          </a:pPr>
          <a:r>
            <a:rPr lang="zh-TW" altLang="en-US" sz="1800" kern="1200" dirty="0">
              <a:latin typeface="微軟正黑體" panose="020B0604030504040204" pitchFamily="34" charset="-120"/>
              <a:ea typeface="微軟正黑體" panose="020B0604030504040204" pitchFamily="34" charset="-120"/>
            </a:rPr>
            <a:t>小計</a:t>
          </a:r>
          <a:endParaRPr lang="zh-TW" altLang="en-US" sz="1400" kern="1200" dirty="0">
            <a:latin typeface="微軟正黑體" panose="020B0604030504040204" pitchFamily="34" charset="-120"/>
            <a:ea typeface="微軟正黑體" panose="020B0604030504040204" pitchFamily="34" charset="-120"/>
          </a:endParaRPr>
        </a:p>
      </dsp:txBody>
      <dsp:txXfrm rot="-5400000">
        <a:off x="4161279" y="1030606"/>
        <a:ext cx="1947268" cy="3150119"/>
      </dsp:txXfrm>
    </dsp:sp>
    <dsp:sp modelId="{40E4AE98-09E9-4A25-80EC-32F1094F994F}">
      <dsp:nvSpPr>
        <dsp:cNvPr id="0" name=""/>
        <dsp:cNvSpPr/>
      </dsp:nvSpPr>
      <dsp:spPr>
        <a:xfrm>
          <a:off x="3044498" y="0"/>
          <a:ext cx="2140183" cy="2140079"/>
        </a:xfrm>
        <a:prstGeom prst="circularArrow">
          <a:avLst>
            <a:gd name="adj1" fmla="val 12500"/>
            <a:gd name="adj2" fmla="val 1142322"/>
            <a:gd name="adj3" fmla="val 20457678"/>
            <a:gd name="adj4" fmla="val 108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B0EACF1-A900-411A-B605-3A3AA095FD41}">
      <dsp:nvSpPr>
        <dsp:cNvPr id="0" name=""/>
        <dsp:cNvSpPr/>
      </dsp:nvSpPr>
      <dsp:spPr>
        <a:xfrm rot="10800000">
          <a:off x="3044498" y="3070730"/>
          <a:ext cx="2140183" cy="2140079"/>
        </a:xfrm>
        <a:prstGeom prst="circularArrow">
          <a:avLst>
            <a:gd name="adj1" fmla="val 12500"/>
            <a:gd name="adj2" fmla="val 1142322"/>
            <a:gd name="adj3" fmla="val 20457678"/>
            <a:gd name="adj4" fmla="val 108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3D49E-3071-4DA1-8819-A9EB4C2FE661}">
      <dsp:nvSpPr>
        <dsp:cNvPr id="0" name=""/>
        <dsp:cNvSpPr/>
      </dsp:nvSpPr>
      <dsp:spPr>
        <a:xfrm>
          <a:off x="2377968" y="1543"/>
          <a:ext cx="548297" cy="548297"/>
        </a:xfrm>
        <a:prstGeom prst="ellipse">
          <a:avLst/>
        </a:prstGeom>
        <a:gradFill rotWithShape="0">
          <a:gsLst>
            <a:gs pos="0">
              <a:schemeClr val="lt1">
                <a:alpha val="50000"/>
                <a:hueOff val="0"/>
                <a:satOff val="0"/>
                <a:lumOff val="0"/>
                <a:alphaOff val="0"/>
                <a:lumMod val="110000"/>
                <a:satMod val="105000"/>
                <a:tint val="67000"/>
              </a:schemeClr>
            </a:gs>
            <a:gs pos="50000">
              <a:schemeClr val="lt1">
                <a:alpha val="50000"/>
                <a:hueOff val="0"/>
                <a:satOff val="0"/>
                <a:lumOff val="0"/>
                <a:alphaOff val="0"/>
                <a:lumMod val="105000"/>
                <a:satMod val="103000"/>
                <a:tint val="73000"/>
              </a:schemeClr>
            </a:gs>
            <a:gs pos="100000">
              <a:schemeClr val="l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DB7E111D-DFDC-4794-B387-90B6D64A7C2B}">
      <dsp:nvSpPr>
        <dsp:cNvPr id="0" name=""/>
        <dsp:cNvSpPr/>
      </dsp:nvSpPr>
      <dsp:spPr>
        <a:xfrm>
          <a:off x="2654852" y="0"/>
          <a:ext cx="5048508" cy="54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rtl="0">
            <a:lnSpc>
              <a:spcPct val="90000"/>
            </a:lnSpc>
            <a:spcBef>
              <a:spcPct val="0"/>
            </a:spcBef>
            <a:spcAft>
              <a:spcPct val="35000"/>
            </a:spcAft>
            <a:buNone/>
          </a:pPr>
          <a:r>
            <a:rPr lang="zh-TW" sz="2400" kern="1200" dirty="0"/>
            <a:t>樞紐分析表</a:t>
          </a:r>
          <a:r>
            <a:rPr lang="en-US" sz="2400" kern="1200" dirty="0"/>
            <a:t>-</a:t>
          </a:r>
          <a:r>
            <a:rPr lang="zh-TW" sz="2400" kern="1200" dirty="0"/>
            <a:t>簡介</a:t>
          </a:r>
        </a:p>
      </dsp:txBody>
      <dsp:txXfrm>
        <a:off x="2654852" y="0"/>
        <a:ext cx="5048508" cy="548297"/>
      </dsp:txXfrm>
    </dsp:sp>
    <dsp:sp modelId="{6A23C7F2-E4BB-471A-9619-F4F46089E623}">
      <dsp:nvSpPr>
        <dsp:cNvPr id="0" name=""/>
        <dsp:cNvSpPr/>
      </dsp:nvSpPr>
      <dsp:spPr>
        <a:xfrm>
          <a:off x="2377968" y="549840"/>
          <a:ext cx="548297" cy="548297"/>
        </a:xfrm>
        <a:prstGeom prst="ellipse">
          <a:avLst/>
        </a:prstGeom>
        <a:gradFill rotWithShape="0">
          <a:gsLst>
            <a:gs pos="0">
              <a:schemeClr val="lt1">
                <a:alpha val="50000"/>
                <a:hueOff val="0"/>
                <a:satOff val="0"/>
                <a:lumOff val="0"/>
                <a:alphaOff val="0"/>
                <a:lumMod val="110000"/>
                <a:satMod val="105000"/>
                <a:tint val="67000"/>
              </a:schemeClr>
            </a:gs>
            <a:gs pos="50000">
              <a:schemeClr val="lt1">
                <a:alpha val="50000"/>
                <a:hueOff val="0"/>
                <a:satOff val="0"/>
                <a:lumOff val="0"/>
                <a:alphaOff val="0"/>
                <a:lumMod val="105000"/>
                <a:satMod val="103000"/>
                <a:tint val="73000"/>
              </a:schemeClr>
            </a:gs>
            <a:gs pos="100000">
              <a:schemeClr val="l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58DEA01F-66CB-4D71-8B1C-C8A5E9C43A12}">
      <dsp:nvSpPr>
        <dsp:cNvPr id="0" name=""/>
        <dsp:cNvSpPr/>
      </dsp:nvSpPr>
      <dsp:spPr>
        <a:xfrm>
          <a:off x="2654852" y="540031"/>
          <a:ext cx="5048508" cy="54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rtl="0">
            <a:lnSpc>
              <a:spcPct val="90000"/>
            </a:lnSpc>
            <a:spcBef>
              <a:spcPct val="0"/>
            </a:spcBef>
            <a:spcAft>
              <a:spcPct val="35000"/>
            </a:spcAft>
            <a:buNone/>
          </a:pPr>
          <a:r>
            <a:rPr lang="zh-TW" sz="2400" kern="1200" dirty="0"/>
            <a:t>樞紐分析表</a:t>
          </a:r>
          <a:r>
            <a:rPr lang="en-US" sz="2400" kern="1200" dirty="0"/>
            <a:t>-</a:t>
          </a:r>
          <a:r>
            <a:rPr lang="zh-TW" sz="2400" kern="1200" dirty="0"/>
            <a:t>建立</a:t>
          </a:r>
        </a:p>
      </dsp:txBody>
      <dsp:txXfrm>
        <a:off x="2654852" y="540031"/>
        <a:ext cx="5048508" cy="548297"/>
      </dsp:txXfrm>
    </dsp:sp>
    <dsp:sp modelId="{ECFFF366-2EAC-4B79-B8B0-B03F6F3E7D06}">
      <dsp:nvSpPr>
        <dsp:cNvPr id="0" name=""/>
        <dsp:cNvSpPr/>
      </dsp:nvSpPr>
      <dsp:spPr>
        <a:xfrm>
          <a:off x="2377968" y="1098137"/>
          <a:ext cx="548297" cy="548297"/>
        </a:xfrm>
        <a:prstGeom prst="ellipse">
          <a:avLst/>
        </a:prstGeom>
        <a:gradFill rotWithShape="0">
          <a:gsLst>
            <a:gs pos="0">
              <a:schemeClr val="lt1">
                <a:alpha val="50000"/>
                <a:hueOff val="0"/>
                <a:satOff val="0"/>
                <a:lumOff val="0"/>
                <a:alphaOff val="0"/>
                <a:lumMod val="110000"/>
                <a:satMod val="105000"/>
                <a:tint val="67000"/>
              </a:schemeClr>
            </a:gs>
            <a:gs pos="50000">
              <a:schemeClr val="lt1">
                <a:alpha val="50000"/>
                <a:hueOff val="0"/>
                <a:satOff val="0"/>
                <a:lumOff val="0"/>
                <a:alphaOff val="0"/>
                <a:lumMod val="105000"/>
                <a:satMod val="103000"/>
                <a:tint val="73000"/>
              </a:schemeClr>
            </a:gs>
            <a:gs pos="100000">
              <a:schemeClr val="l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4BF60A20-9428-4A6A-BD22-EC8C350E344B}">
      <dsp:nvSpPr>
        <dsp:cNvPr id="0" name=""/>
        <dsp:cNvSpPr/>
      </dsp:nvSpPr>
      <dsp:spPr>
        <a:xfrm>
          <a:off x="2654852" y="1088328"/>
          <a:ext cx="5048508" cy="54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rtl="0">
            <a:lnSpc>
              <a:spcPct val="90000"/>
            </a:lnSpc>
            <a:spcBef>
              <a:spcPct val="0"/>
            </a:spcBef>
            <a:spcAft>
              <a:spcPct val="35000"/>
            </a:spcAft>
            <a:buNone/>
          </a:pPr>
          <a:r>
            <a:rPr lang="zh-TW" sz="2400" kern="1200" dirty="0"/>
            <a:t>樞紐分析表</a:t>
          </a:r>
          <a:r>
            <a:rPr lang="en-US" sz="2400" kern="1200" dirty="0"/>
            <a:t>-</a:t>
          </a:r>
          <a:r>
            <a:rPr lang="zh-TW" sz="2400" kern="1200" dirty="0"/>
            <a:t>欄位的更換</a:t>
          </a:r>
        </a:p>
      </dsp:txBody>
      <dsp:txXfrm>
        <a:off x="2654852" y="1088328"/>
        <a:ext cx="5048508" cy="548297"/>
      </dsp:txXfrm>
    </dsp:sp>
    <dsp:sp modelId="{51A4DDD2-3762-4A9F-84C4-CF134FEAA56A}">
      <dsp:nvSpPr>
        <dsp:cNvPr id="0" name=""/>
        <dsp:cNvSpPr/>
      </dsp:nvSpPr>
      <dsp:spPr>
        <a:xfrm>
          <a:off x="2377968" y="1646434"/>
          <a:ext cx="548297" cy="548297"/>
        </a:xfrm>
        <a:prstGeom prst="ellipse">
          <a:avLst/>
        </a:prstGeom>
        <a:gradFill rotWithShape="0">
          <a:gsLst>
            <a:gs pos="0">
              <a:schemeClr val="lt1">
                <a:alpha val="50000"/>
                <a:hueOff val="0"/>
                <a:satOff val="0"/>
                <a:lumOff val="0"/>
                <a:alphaOff val="0"/>
                <a:lumMod val="110000"/>
                <a:satMod val="105000"/>
                <a:tint val="67000"/>
              </a:schemeClr>
            </a:gs>
            <a:gs pos="50000">
              <a:schemeClr val="lt1">
                <a:alpha val="50000"/>
                <a:hueOff val="0"/>
                <a:satOff val="0"/>
                <a:lumOff val="0"/>
                <a:alphaOff val="0"/>
                <a:lumMod val="105000"/>
                <a:satMod val="103000"/>
                <a:tint val="73000"/>
              </a:schemeClr>
            </a:gs>
            <a:gs pos="100000">
              <a:schemeClr val="l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81B895C3-741F-40F6-B818-C3B1CF79453B}">
      <dsp:nvSpPr>
        <dsp:cNvPr id="0" name=""/>
        <dsp:cNvSpPr/>
      </dsp:nvSpPr>
      <dsp:spPr>
        <a:xfrm>
          <a:off x="2654852" y="1636625"/>
          <a:ext cx="5048508" cy="54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rtl="0">
            <a:lnSpc>
              <a:spcPct val="90000"/>
            </a:lnSpc>
            <a:spcBef>
              <a:spcPct val="0"/>
            </a:spcBef>
            <a:spcAft>
              <a:spcPct val="35000"/>
            </a:spcAft>
            <a:buNone/>
          </a:pPr>
          <a:r>
            <a:rPr lang="zh-TW" sz="2400" kern="1200" dirty="0"/>
            <a:t>樞紐分析表</a:t>
          </a:r>
          <a:r>
            <a:rPr lang="en-US" sz="2400" kern="1200" dirty="0"/>
            <a:t>-</a:t>
          </a:r>
          <a:r>
            <a:rPr lang="zh-TW" sz="2400" kern="1200" dirty="0"/>
            <a:t>欄位的編輯</a:t>
          </a:r>
        </a:p>
      </dsp:txBody>
      <dsp:txXfrm>
        <a:off x="2654852" y="1636625"/>
        <a:ext cx="5048508" cy="548297"/>
      </dsp:txXfrm>
    </dsp:sp>
    <dsp:sp modelId="{7DBF5F96-55B4-4768-A75F-583AFB0536FF}">
      <dsp:nvSpPr>
        <dsp:cNvPr id="0" name=""/>
        <dsp:cNvSpPr/>
      </dsp:nvSpPr>
      <dsp:spPr>
        <a:xfrm>
          <a:off x="2377968" y="2194731"/>
          <a:ext cx="548297" cy="548297"/>
        </a:xfrm>
        <a:prstGeom prst="ellipse">
          <a:avLst/>
        </a:prstGeom>
        <a:gradFill rotWithShape="0">
          <a:gsLst>
            <a:gs pos="0">
              <a:schemeClr val="lt1">
                <a:alpha val="50000"/>
                <a:hueOff val="0"/>
                <a:satOff val="0"/>
                <a:lumOff val="0"/>
                <a:alphaOff val="0"/>
                <a:lumMod val="110000"/>
                <a:satMod val="105000"/>
                <a:tint val="67000"/>
              </a:schemeClr>
            </a:gs>
            <a:gs pos="50000">
              <a:schemeClr val="lt1">
                <a:alpha val="50000"/>
                <a:hueOff val="0"/>
                <a:satOff val="0"/>
                <a:lumOff val="0"/>
                <a:alphaOff val="0"/>
                <a:lumMod val="105000"/>
                <a:satMod val="103000"/>
                <a:tint val="73000"/>
              </a:schemeClr>
            </a:gs>
            <a:gs pos="100000">
              <a:schemeClr val="l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E387D867-AD46-4016-8B66-D1290A801B1F}">
      <dsp:nvSpPr>
        <dsp:cNvPr id="0" name=""/>
        <dsp:cNvSpPr/>
      </dsp:nvSpPr>
      <dsp:spPr>
        <a:xfrm>
          <a:off x="2654852" y="2184922"/>
          <a:ext cx="5048508" cy="54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rtl="0">
            <a:lnSpc>
              <a:spcPct val="90000"/>
            </a:lnSpc>
            <a:spcBef>
              <a:spcPct val="0"/>
            </a:spcBef>
            <a:spcAft>
              <a:spcPct val="35000"/>
            </a:spcAft>
            <a:buNone/>
          </a:pPr>
          <a:r>
            <a:rPr lang="zh-TW" sz="2400" kern="1200" dirty="0"/>
            <a:t>樞紐分析表</a:t>
          </a:r>
          <a:r>
            <a:rPr lang="en-US" sz="2400" kern="1200" dirty="0"/>
            <a:t>-</a:t>
          </a:r>
          <a:r>
            <a:rPr lang="zh-TW" sz="2400" kern="1200" dirty="0"/>
            <a:t>資料的顯示與隱藏</a:t>
          </a:r>
        </a:p>
      </dsp:txBody>
      <dsp:txXfrm>
        <a:off x="2654852" y="2184922"/>
        <a:ext cx="5048508" cy="548297"/>
      </dsp:txXfrm>
    </dsp:sp>
    <dsp:sp modelId="{4F1C6791-D4CE-4839-91F7-6DDEDBD34A84}">
      <dsp:nvSpPr>
        <dsp:cNvPr id="0" name=""/>
        <dsp:cNvSpPr/>
      </dsp:nvSpPr>
      <dsp:spPr>
        <a:xfrm>
          <a:off x="2377968" y="2743028"/>
          <a:ext cx="548297" cy="548297"/>
        </a:xfrm>
        <a:prstGeom prst="ellipse">
          <a:avLst/>
        </a:prstGeom>
        <a:gradFill rotWithShape="0">
          <a:gsLst>
            <a:gs pos="0">
              <a:schemeClr val="lt1">
                <a:alpha val="50000"/>
                <a:hueOff val="0"/>
                <a:satOff val="0"/>
                <a:lumOff val="0"/>
                <a:alphaOff val="0"/>
                <a:lumMod val="110000"/>
                <a:satMod val="105000"/>
                <a:tint val="67000"/>
              </a:schemeClr>
            </a:gs>
            <a:gs pos="50000">
              <a:schemeClr val="lt1">
                <a:alpha val="50000"/>
                <a:hueOff val="0"/>
                <a:satOff val="0"/>
                <a:lumOff val="0"/>
                <a:alphaOff val="0"/>
                <a:lumMod val="105000"/>
                <a:satMod val="103000"/>
                <a:tint val="73000"/>
              </a:schemeClr>
            </a:gs>
            <a:gs pos="100000">
              <a:schemeClr val="l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B6342504-15B9-4E56-A5B6-49B980D8150F}">
      <dsp:nvSpPr>
        <dsp:cNvPr id="0" name=""/>
        <dsp:cNvSpPr/>
      </dsp:nvSpPr>
      <dsp:spPr>
        <a:xfrm>
          <a:off x="2654852" y="2733219"/>
          <a:ext cx="5048508" cy="54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rtl="0">
            <a:lnSpc>
              <a:spcPct val="90000"/>
            </a:lnSpc>
            <a:spcBef>
              <a:spcPct val="0"/>
            </a:spcBef>
            <a:spcAft>
              <a:spcPct val="35000"/>
            </a:spcAft>
            <a:buNone/>
          </a:pPr>
          <a:r>
            <a:rPr lang="zh-TW" sz="2400" kern="1200" dirty="0"/>
            <a:t>樞紐分析表</a:t>
          </a:r>
          <a:r>
            <a:rPr lang="en-US" sz="2400" kern="1200" dirty="0"/>
            <a:t>-</a:t>
          </a:r>
          <a:r>
            <a:rPr lang="zh-TW" sz="2400" kern="1200" dirty="0"/>
            <a:t>欄位的移動</a:t>
          </a:r>
        </a:p>
      </dsp:txBody>
      <dsp:txXfrm>
        <a:off x="2654852" y="2733219"/>
        <a:ext cx="5048508" cy="548297"/>
      </dsp:txXfrm>
    </dsp:sp>
    <dsp:sp modelId="{6AADD5D0-A030-4D3D-856E-E78A6565F867}">
      <dsp:nvSpPr>
        <dsp:cNvPr id="0" name=""/>
        <dsp:cNvSpPr/>
      </dsp:nvSpPr>
      <dsp:spPr>
        <a:xfrm>
          <a:off x="2377968" y="3291325"/>
          <a:ext cx="548297" cy="548297"/>
        </a:xfrm>
        <a:prstGeom prst="ellipse">
          <a:avLst/>
        </a:prstGeom>
        <a:gradFill rotWithShape="0">
          <a:gsLst>
            <a:gs pos="0">
              <a:schemeClr val="lt1">
                <a:alpha val="50000"/>
                <a:hueOff val="0"/>
                <a:satOff val="0"/>
                <a:lumOff val="0"/>
                <a:alphaOff val="0"/>
                <a:lumMod val="110000"/>
                <a:satMod val="105000"/>
                <a:tint val="67000"/>
              </a:schemeClr>
            </a:gs>
            <a:gs pos="50000">
              <a:schemeClr val="lt1">
                <a:alpha val="50000"/>
                <a:hueOff val="0"/>
                <a:satOff val="0"/>
                <a:lumOff val="0"/>
                <a:alphaOff val="0"/>
                <a:lumMod val="105000"/>
                <a:satMod val="103000"/>
                <a:tint val="73000"/>
              </a:schemeClr>
            </a:gs>
            <a:gs pos="100000">
              <a:schemeClr val="l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72A09562-D4E3-4DC7-BC89-2535213E3749}">
      <dsp:nvSpPr>
        <dsp:cNvPr id="0" name=""/>
        <dsp:cNvSpPr/>
      </dsp:nvSpPr>
      <dsp:spPr>
        <a:xfrm>
          <a:off x="2654852" y="3281516"/>
          <a:ext cx="5048508" cy="54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rtl="0">
            <a:lnSpc>
              <a:spcPct val="90000"/>
            </a:lnSpc>
            <a:spcBef>
              <a:spcPct val="0"/>
            </a:spcBef>
            <a:spcAft>
              <a:spcPct val="35000"/>
            </a:spcAft>
            <a:buNone/>
          </a:pPr>
          <a:r>
            <a:rPr lang="zh-TW" sz="2400" kern="1200" dirty="0"/>
            <a:t>樞紐分析表</a:t>
          </a:r>
          <a:r>
            <a:rPr lang="en-US" sz="2400" kern="1200" dirty="0"/>
            <a:t>-</a:t>
          </a:r>
          <a:r>
            <a:rPr lang="zh-TW" sz="2400" kern="1200" dirty="0"/>
            <a:t>欄位設定</a:t>
          </a:r>
        </a:p>
      </dsp:txBody>
      <dsp:txXfrm>
        <a:off x="2654852" y="3281516"/>
        <a:ext cx="5048508" cy="548297"/>
      </dsp:txXfrm>
    </dsp:sp>
    <dsp:sp modelId="{CB7ACAF0-7AF6-438D-AE0A-D81D727B487D}">
      <dsp:nvSpPr>
        <dsp:cNvPr id="0" name=""/>
        <dsp:cNvSpPr/>
      </dsp:nvSpPr>
      <dsp:spPr>
        <a:xfrm>
          <a:off x="2377968" y="3839622"/>
          <a:ext cx="548297" cy="548297"/>
        </a:xfrm>
        <a:prstGeom prst="ellipse">
          <a:avLst/>
        </a:prstGeom>
        <a:gradFill rotWithShape="0">
          <a:gsLst>
            <a:gs pos="0">
              <a:schemeClr val="lt1">
                <a:alpha val="50000"/>
                <a:hueOff val="0"/>
                <a:satOff val="0"/>
                <a:lumOff val="0"/>
                <a:alphaOff val="0"/>
                <a:lumMod val="110000"/>
                <a:satMod val="105000"/>
                <a:tint val="67000"/>
              </a:schemeClr>
            </a:gs>
            <a:gs pos="50000">
              <a:schemeClr val="lt1">
                <a:alpha val="50000"/>
                <a:hueOff val="0"/>
                <a:satOff val="0"/>
                <a:lumOff val="0"/>
                <a:alphaOff val="0"/>
                <a:lumMod val="105000"/>
                <a:satMod val="103000"/>
                <a:tint val="73000"/>
              </a:schemeClr>
            </a:gs>
            <a:gs pos="100000">
              <a:schemeClr val="l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110E2BCB-E006-4E56-B03D-813CC3E09913}">
      <dsp:nvSpPr>
        <dsp:cNvPr id="0" name=""/>
        <dsp:cNvSpPr/>
      </dsp:nvSpPr>
      <dsp:spPr>
        <a:xfrm>
          <a:off x="2654852" y="3829813"/>
          <a:ext cx="5048508" cy="54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rtl="0">
            <a:lnSpc>
              <a:spcPct val="90000"/>
            </a:lnSpc>
            <a:spcBef>
              <a:spcPct val="0"/>
            </a:spcBef>
            <a:spcAft>
              <a:spcPct val="35000"/>
            </a:spcAft>
            <a:buNone/>
          </a:pPr>
          <a:r>
            <a:rPr lang="zh-TW" sz="2400" kern="1200" dirty="0"/>
            <a:t>樞紐分析表</a:t>
          </a:r>
          <a:r>
            <a:rPr lang="en-US" sz="2400" kern="1200" dirty="0"/>
            <a:t>-</a:t>
          </a:r>
          <a:r>
            <a:rPr lang="zh-TW" sz="2400" kern="1200" dirty="0"/>
            <a:t>美化</a:t>
          </a:r>
        </a:p>
      </dsp:txBody>
      <dsp:txXfrm>
        <a:off x="2654852" y="3829813"/>
        <a:ext cx="5048508" cy="548297"/>
      </dsp:txXfrm>
    </dsp:sp>
    <dsp:sp modelId="{1647800E-5B7D-40F4-A469-BC4311477A83}">
      <dsp:nvSpPr>
        <dsp:cNvPr id="0" name=""/>
        <dsp:cNvSpPr/>
      </dsp:nvSpPr>
      <dsp:spPr>
        <a:xfrm>
          <a:off x="2377968" y="4387919"/>
          <a:ext cx="548297" cy="548297"/>
        </a:xfrm>
        <a:prstGeom prst="ellipse">
          <a:avLst/>
        </a:prstGeom>
        <a:gradFill rotWithShape="0">
          <a:gsLst>
            <a:gs pos="0">
              <a:schemeClr val="lt1">
                <a:alpha val="50000"/>
                <a:hueOff val="0"/>
                <a:satOff val="0"/>
                <a:lumOff val="0"/>
                <a:alphaOff val="0"/>
                <a:lumMod val="110000"/>
                <a:satMod val="105000"/>
                <a:tint val="67000"/>
              </a:schemeClr>
            </a:gs>
            <a:gs pos="50000">
              <a:schemeClr val="lt1">
                <a:alpha val="50000"/>
                <a:hueOff val="0"/>
                <a:satOff val="0"/>
                <a:lumOff val="0"/>
                <a:alphaOff val="0"/>
                <a:lumMod val="105000"/>
                <a:satMod val="103000"/>
                <a:tint val="73000"/>
              </a:schemeClr>
            </a:gs>
            <a:gs pos="100000">
              <a:schemeClr val="l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8A881D30-6B45-4F50-AFEC-E4D7C8153994}">
      <dsp:nvSpPr>
        <dsp:cNvPr id="0" name=""/>
        <dsp:cNvSpPr/>
      </dsp:nvSpPr>
      <dsp:spPr>
        <a:xfrm>
          <a:off x="2654852" y="4378110"/>
          <a:ext cx="5048508" cy="54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rtl="0">
            <a:lnSpc>
              <a:spcPct val="90000"/>
            </a:lnSpc>
            <a:spcBef>
              <a:spcPct val="0"/>
            </a:spcBef>
            <a:spcAft>
              <a:spcPct val="35000"/>
            </a:spcAft>
            <a:buNone/>
          </a:pPr>
          <a:r>
            <a:rPr lang="zh-TW" sz="2400" kern="1200" dirty="0"/>
            <a:t>樞紐分析表</a:t>
          </a:r>
          <a:r>
            <a:rPr lang="en-US" sz="2400" kern="1200" dirty="0"/>
            <a:t>-</a:t>
          </a:r>
          <a:r>
            <a:rPr lang="zh-TW" sz="2400" kern="1200" dirty="0"/>
            <a:t>樞紐分析圖</a:t>
          </a:r>
        </a:p>
      </dsp:txBody>
      <dsp:txXfrm>
        <a:off x="2654852" y="4378110"/>
        <a:ext cx="5048508" cy="5482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A8E5C-F792-4027-A581-1C3EC88DF07A}">
      <dsp:nvSpPr>
        <dsp:cNvPr id="0" name=""/>
        <dsp:cNvSpPr/>
      </dsp:nvSpPr>
      <dsp:spPr>
        <a:xfrm rot="5400000">
          <a:off x="5389129" y="-2374552"/>
          <a:ext cx="413996" cy="5266944"/>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zh-TW" sz="1200" kern="1200" dirty="0"/>
            <a:t>如加總、百分比、項目個數、最大值、最小值、母體變異數、標準差</a:t>
          </a:r>
          <a:r>
            <a:rPr lang="en-US" sz="1200" kern="1200" dirty="0"/>
            <a:t>…</a:t>
          </a:r>
          <a:endParaRPr lang="zh-TW" sz="1200" kern="1200" dirty="0"/>
        </a:p>
      </dsp:txBody>
      <dsp:txXfrm rot="-5400000">
        <a:off x="2962655" y="72132"/>
        <a:ext cx="5246734" cy="373576"/>
      </dsp:txXfrm>
    </dsp:sp>
    <dsp:sp modelId="{5008903B-ACF1-46C5-81B7-24303C041765}">
      <dsp:nvSpPr>
        <dsp:cNvPr id="0" name=""/>
        <dsp:cNvSpPr/>
      </dsp:nvSpPr>
      <dsp:spPr>
        <a:xfrm>
          <a:off x="0" y="171"/>
          <a:ext cx="2962656" cy="517495"/>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marL="0" lvl="0" indent="0" algn="ctr" defTabSz="444500" rtl="0">
            <a:lnSpc>
              <a:spcPct val="90000"/>
            </a:lnSpc>
            <a:spcBef>
              <a:spcPct val="0"/>
            </a:spcBef>
            <a:spcAft>
              <a:spcPct val="35000"/>
            </a:spcAft>
            <a:buNone/>
          </a:pPr>
          <a:r>
            <a:rPr lang="zh-TW" altLang="en-US" sz="1000" kern="1200" dirty="0"/>
            <a:t>當您要分析相關總計時</a:t>
          </a:r>
        </a:p>
      </dsp:txBody>
      <dsp:txXfrm>
        <a:off x="25262" y="25433"/>
        <a:ext cx="2912132" cy="466971"/>
      </dsp:txXfrm>
    </dsp:sp>
    <dsp:sp modelId="{BC848A8A-A8E5-4ADD-90FF-233617AE6B32}">
      <dsp:nvSpPr>
        <dsp:cNvPr id="0" name=""/>
        <dsp:cNvSpPr/>
      </dsp:nvSpPr>
      <dsp:spPr>
        <a:xfrm rot="5400000">
          <a:off x="5389129" y="-1831182"/>
          <a:ext cx="413996" cy="5266944"/>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zh-TW" sz="1200" kern="1200" dirty="0"/>
            <a:t>來源資料可以從 </a:t>
          </a:r>
          <a:r>
            <a:rPr lang="en-US" sz="1200" kern="1200" dirty="0"/>
            <a:t>Excel </a:t>
          </a:r>
          <a:r>
            <a:rPr lang="zh-TW" sz="1200" kern="1200" dirty="0"/>
            <a:t>清單或其他資料庫取得。</a:t>
          </a:r>
        </a:p>
      </dsp:txBody>
      <dsp:txXfrm rot="-5400000">
        <a:off x="2962655" y="615502"/>
        <a:ext cx="5246734" cy="373576"/>
      </dsp:txXfrm>
    </dsp:sp>
    <dsp:sp modelId="{39BDAB7C-F9D1-4955-8AC5-2FB6312517F2}">
      <dsp:nvSpPr>
        <dsp:cNvPr id="0" name=""/>
        <dsp:cNvSpPr/>
      </dsp:nvSpPr>
      <dsp:spPr>
        <a:xfrm>
          <a:off x="0" y="543541"/>
          <a:ext cx="2962656" cy="517495"/>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marL="0" lvl="0" indent="0" algn="ctr" defTabSz="444500" rtl="0">
            <a:lnSpc>
              <a:spcPct val="90000"/>
            </a:lnSpc>
            <a:spcBef>
              <a:spcPct val="0"/>
            </a:spcBef>
            <a:spcAft>
              <a:spcPct val="35000"/>
            </a:spcAft>
            <a:buNone/>
          </a:pPr>
          <a:r>
            <a:rPr lang="zh-TW" altLang="en-US" sz="1000" kern="1200" dirty="0"/>
            <a:t>透過多種方便易用的方式查詢大量資料</a:t>
          </a:r>
        </a:p>
      </dsp:txBody>
      <dsp:txXfrm>
        <a:off x="25262" y="568803"/>
        <a:ext cx="2912132" cy="466971"/>
      </dsp:txXfrm>
    </dsp:sp>
    <dsp:sp modelId="{AB469807-EC39-4D4D-9E01-235DBF7DDE84}">
      <dsp:nvSpPr>
        <dsp:cNvPr id="0" name=""/>
        <dsp:cNvSpPr/>
      </dsp:nvSpPr>
      <dsp:spPr>
        <a:xfrm rot="5400000">
          <a:off x="5389129" y="-1287812"/>
          <a:ext cx="413996" cy="5266944"/>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zh-TW" altLang="en-US" sz="1200" kern="1200" dirty="0"/>
            <a:t>依類別及子類別彙總資料，以及建立自訂算式與公式。</a:t>
          </a:r>
        </a:p>
      </dsp:txBody>
      <dsp:txXfrm rot="-5400000">
        <a:off x="2962655" y="1158872"/>
        <a:ext cx="5246734" cy="373576"/>
      </dsp:txXfrm>
    </dsp:sp>
    <dsp:sp modelId="{C9B8F480-DAF3-4DA5-99D6-9B501A4B7A2D}">
      <dsp:nvSpPr>
        <dsp:cNvPr id="0" name=""/>
        <dsp:cNvSpPr/>
      </dsp:nvSpPr>
      <dsp:spPr>
        <a:xfrm>
          <a:off x="0" y="1086911"/>
          <a:ext cx="2962656" cy="517495"/>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marL="0" lvl="0" indent="0" algn="ctr" defTabSz="444500" rtl="0">
            <a:lnSpc>
              <a:spcPct val="90000"/>
            </a:lnSpc>
            <a:spcBef>
              <a:spcPct val="0"/>
            </a:spcBef>
            <a:spcAft>
              <a:spcPct val="35000"/>
            </a:spcAft>
            <a:buNone/>
          </a:pPr>
          <a:r>
            <a:rPr lang="zh-TW" altLang="en-US" sz="1000" kern="1200" dirty="0"/>
            <a:t>進行數值資料的小計與彙總</a:t>
          </a:r>
        </a:p>
      </dsp:txBody>
      <dsp:txXfrm>
        <a:off x="25262" y="1112173"/>
        <a:ext cx="2912132" cy="466971"/>
      </dsp:txXfrm>
    </dsp:sp>
    <dsp:sp modelId="{453C01EB-7C49-462D-B11C-1246D607E2A8}">
      <dsp:nvSpPr>
        <dsp:cNvPr id="0" name=""/>
        <dsp:cNvSpPr/>
      </dsp:nvSpPr>
      <dsp:spPr>
        <a:xfrm rot="5400000">
          <a:off x="5389129" y="-744442"/>
          <a:ext cx="413996" cy="5266944"/>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zh-TW" altLang="en-US" sz="1200" kern="1200" dirty="0"/>
            <a:t>針對您想查看的區域摘要資料深入探究其中細節。</a:t>
          </a:r>
        </a:p>
      </dsp:txBody>
      <dsp:txXfrm rot="-5400000">
        <a:off x="2962655" y="1702242"/>
        <a:ext cx="5246734" cy="373576"/>
      </dsp:txXfrm>
    </dsp:sp>
    <dsp:sp modelId="{3909F23F-AD7D-47D2-B5A2-AAA74ED56582}">
      <dsp:nvSpPr>
        <dsp:cNvPr id="0" name=""/>
        <dsp:cNvSpPr/>
      </dsp:nvSpPr>
      <dsp:spPr>
        <a:xfrm>
          <a:off x="0" y="1630281"/>
          <a:ext cx="2962656" cy="517495"/>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marL="0" lvl="0" indent="0" algn="ctr" defTabSz="444500" rtl="0">
            <a:lnSpc>
              <a:spcPct val="90000"/>
            </a:lnSpc>
            <a:spcBef>
              <a:spcPct val="0"/>
            </a:spcBef>
            <a:spcAft>
              <a:spcPct val="35000"/>
            </a:spcAft>
            <a:buNone/>
          </a:pPr>
          <a:r>
            <a:rPr lang="zh-TW" altLang="en-US" sz="1000" kern="1200" dirty="0"/>
            <a:t>展開與摺疊各層級的資料以聚焦在結果</a:t>
          </a:r>
        </a:p>
      </dsp:txBody>
      <dsp:txXfrm>
        <a:off x="25262" y="1655543"/>
        <a:ext cx="2912132" cy="466971"/>
      </dsp:txXfrm>
    </dsp:sp>
    <dsp:sp modelId="{0B6C7652-ABD7-4963-80CC-EFE3CB749C71}">
      <dsp:nvSpPr>
        <dsp:cNvPr id="0" name=""/>
        <dsp:cNvSpPr/>
      </dsp:nvSpPr>
      <dsp:spPr>
        <a:xfrm rot="5400000">
          <a:off x="5389129" y="-201073"/>
          <a:ext cx="413996" cy="5266944"/>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zh-TW" altLang="en-US" sz="1200" kern="1200" dirty="0"/>
            <a:t>以適合的對照顯示來查看來源資料的不同摘要。</a:t>
          </a:r>
        </a:p>
      </dsp:txBody>
      <dsp:txXfrm rot="-5400000">
        <a:off x="2962655" y="2245611"/>
        <a:ext cx="5246734" cy="373576"/>
      </dsp:txXfrm>
    </dsp:sp>
    <dsp:sp modelId="{901FC644-9A8F-46FB-A70E-7A061757A89A}">
      <dsp:nvSpPr>
        <dsp:cNvPr id="0" name=""/>
        <dsp:cNvSpPr/>
      </dsp:nvSpPr>
      <dsp:spPr>
        <a:xfrm>
          <a:off x="0" y="2173651"/>
          <a:ext cx="2962656" cy="517495"/>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marL="0" lvl="0" indent="0" algn="ctr" defTabSz="444500" rtl="0">
            <a:lnSpc>
              <a:spcPct val="90000"/>
            </a:lnSpc>
            <a:spcBef>
              <a:spcPct val="0"/>
            </a:spcBef>
            <a:spcAft>
              <a:spcPct val="35000"/>
            </a:spcAft>
            <a:buNone/>
          </a:pPr>
          <a:r>
            <a:rPr lang="zh-TW" sz="1000" kern="1200" dirty="0"/>
            <a:t>欄列互換</a:t>
          </a:r>
          <a:r>
            <a:rPr lang="en-US" sz="1000" kern="1200" dirty="0"/>
            <a:t>(</a:t>
          </a:r>
          <a:r>
            <a:rPr lang="zh-TW" sz="1000" b="1" kern="1200" dirty="0"/>
            <a:t>樞紐分析</a:t>
          </a:r>
          <a:r>
            <a:rPr lang="zh-TW" sz="1000" kern="1200" dirty="0"/>
            <a:t>旋轉</a:t>
          </a:r>
          <a:r>
            <a:rPr lang="en-US" sz="1000" kern="1200" dirty="0"/>
            <a:t>)</a:t>
          </a:r>
          <a:endParaRPr lang="zh-TW" sz="1000" kern="1200" dirty="0"/>
        </a:p>
      </dsp:txBody>
      <dsp:txXfrm>
        <a:off x="25262" y="2198913"/>
        <a:ext cx="2912132" cy="466971"/>
      </dsp:txXfrm>
    </dsp:sp>
    <dsp:sp modelId="{23944505-B772-4D51-9C70-250065172285}">
      <dsp:nvSpPr>
        <dsp:cNvPr id="0" name=""/>
        <dsp:cNvSpPr/>
      </dsp:nvSpPr>
      <dsp:spPr>
        <a:xfrm rot="5400000">
          <a:off x="5389129" y="342296"/>
          <a:ext cx="413996" cy="5266944"/>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zh-TW" altLang="en-US" sz="1200" kern="1200" dirty="0"/>
            <a:t>對於最實用、有趣的資料子集讓您著重於所要資訊。</a:t>
          </a:r>
        </a:p>
      </dsp:txBody>
      <dsp:txXfrm rot="-5400000">
        <a:off x="2962655" y="2788980"/>
        <a:ext cx="5246734" cy="373576"/>
      </dsp:txXfrm>
    </dsp:sp>
    <dsp:sp modelId="{0F01FFFB-BCF1-4106-AC36-0438A58EA9B1}">
      <dsp:nvSpPr>
        <dsp:cNvPr id="0" name=""/>
        <dsp:cNvSpPr/>
      </dsp:nvSpPr>
      <dsp:spPr>
        <a:xfrm>
          <a:off x="0" y="2717021"/>
          <a:ext cx="2962656" cy="517495"/>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marL="0" lvl="0" indent="0" algn="ctr" defTabSz="444500" rtl="0">
            <a:lnSpc>
              <a:spcPct val="90000"/>
            </a:lnSpc>
            <a:spcBef>
              <a:spcPct val="0"/>
            </a:spcBef>
            <a:spcAft>
              <a:spcPct val="35000"/>
            </a:spcAft>
            <a:buNone/>
          </a:pPr>
          <a:r>
            <a:rPr lang="zh-TW" altLang="en-US" sz="1000" kern="1200" dirty="0"/>
            <a:t>可進行篩選、排序、分組，以及設定格式化條件</a:t>
          </a:r>
        </a:p>
      </dsp:txBody>
      <dsp:txXfrm>
        <a:off x="25262" y="2742283"/>
        <a:ext cx="2912132" cy="466971"/>
      </dsp:txXfrm>
    </dsp:sp>
    <dsp:sp modelId="{5B44BC49-E0AB-48D1-BC7A-5C71448A9659}">
      <dsp:nvSpPr>
        <dsp:cNvPr id="0" name=""/>
        <dsp:cNvSpPr/>
      </dsp:nvSpPr>
      <dsp:spPr>
        <a:xfrm rot="5400000">
          <a:off x="5389129" y="885666"/>
          <a:ext cx="413996" cy="5266944"/>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zh-TW" altLang="en-US" sz="1200" kern="1200" dirty="0"/>
            <a:t>可線上檢視線或列印報表。</a:t>
          </a:r>
        </a:p>
      </dsp:txBody>
      <dsp:txXfrm rot="-5400000">
        <a:off x="2962655" y="3332350"/>
        <a:ext cx="5246734" cy="373576"/>
      </dsp:txXfrm>
    </dsp:sp>
    <dsp:sp modelId="{791864CF-B3CC-4180-9113-E6C8DC2AF312}">
      <dsp:nvSpPr>
        <dsp:cNvPr id="0" name=""/>
        <dsp:cNvSpPr/>
      </dsp:nvSpPr>
      <dsp:spPr>
        <a:xfrm>
          <a:off x="0" y="3260391"/>
          <a:ext cx="2962656" cy="517495"/>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marL="0" lvl="0" indent="0" algn="ctr" defTabSz="444500" rtl="0">
            <a:lnSpc>
              <a:spcPct val="90000"/>
            </a:lnSpc>
            <a:spcBef>
              <a:spcPct val="0"/>
            </a:spcBef>
            <a:spcAft>
              <a:spcPct val="35000"/>
            </a:spcAft>
            <a:buNone/>
          </a:pPr>
          <a:r>
            <a:rPr lang="zh-TW" altLang="en-US" sz="1000" kern="1200" dirty="0"/>
            <a:t>呈現簡潔、更具吸引力</a:t>
          </a:r>
        </a:p>
      </dsp:txBody>
      <dsp:txXfrm>
        <a:off x="25262" y="3285653"/>
        <a:ext cx="2912132" cy="466971"/>
      </dsp:txXfrm>
    </dsp:sp>
    <dsp:sp modelId="{9D00744E-1FF9-4B98-BDA8-CD746CF16CDF}">
      <dsp:nvSpPr>
        <dsp:cNvPr id="0" name=""/>
        <dsp:cNvSpPr/>
      </dsp:nvSpPr>
      <dsp:spPr>
        <a:xfrm rot="5400000">
          <a:off x="5389129" y="1429036"/>
          <a:ext cx="413996" cy="5266944"/>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zh-TW" altLang="en-US" sz="1200" kern="1200" dirty="0"/>
            <a:t>因此您可以自由實驗資料的版面配置。 </a:t>
          </a:r>
        </a:p>
      </dsp:txBody>
      <dsp:txXfrm rot="-5400000">
        <a:off x="2962655" y="3875720"/>
        <a:ext cx="5246734" cy="373576"/>
      </dsp:txXfrm>
    </dsp:sp>
    <dsp:sp modelId="{00ACF691-6626-4E38-97B7-A260E320D6C0}">
      <dsp:nvSpPr>
        <dsp:cNvPr id="0" name=""/>
        <dsp:cNvSpPr/>
      </dsp:nvSpPr>
      <dsp:spPr>
        <a:xfrm>
          <a:off x="0" y="3803761"/>
          <a:ext cx="2962656" cy="517495"/>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19050" rIns="38100" bIns="19050" numCol="1" spcCol="1270" anchor="ctr" anchorCtr="0">
          <a:noAutofit/>
        </a:bodyPr>
        <a:lstStyle/>
        <a:p>
          <a:pPr marL="0" lvl="0" indent="0" algn="ctr" defTabSz="444500" rtl="0">
            <a:lnSpc>
              <a:spcPct val="90000"/>
            </a:lnSpc>
            <a:spcBef>
              <a:spcPct val="0"/>
            </a:spcBef>
            <a:spcAft>
              <a:spcPct val="35000"/>
            </a:spcAft>
            <a:buNone/>
          </a:pPr>
          <a:r>
            <a:rPr lang="zh-TW" altLang="en-US" sz="1000" kern="1200" dirty="0"/>
            <a:t>由於樞紐分析表是互動式的</a:t>
          </a:r>
        </a:p>
      </dsp:txBody>
      <dsp:txXfrm>
        <a:off x="25262" y="3829023"/>
        <a:ext cx="2912132" cy="4669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8C630-2BE6-4B40-8A5F-2D6102C1DB0D}">
      <dsp:nvSpPr>
        <dsp:cNvPr id="0" name=""/>
        <dsp:cNvSpPr/>
      </dsp:nvSpPr>
      <dsp:spPr>
        <a:xfrm>
          <a:off x="1275587" y="0"/>
          <a:ext cx="4937760" cy="4937760"/>
        </a:xfrm>
        <a:prstGeom prst="triangl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6B7B82A-6484-414A-8E13-28ACD312DF8B}">
      <dsp:nvSpPr>
        <dsp:cNvPr id="0" name=""/>
        <dsp:cNvSpPr/>
      </dsp:nvSpPr>
      <dsp:spPr>
        <a:xfrm>
          <a:off x="3744468" y="494258"/>
          <a:ext cx="3209544" cy="877609"/>
        </a:xfrm>
        <a:prstGeom prst="round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TW" altLang="en-US" sz="2400" kern="1200" dirty="0"/>
            <a:t>單變數樞紐分析</a:t>
          </a:r>
        </a:p>
      </dsp:txBody>
      <dsp:txXfrm>
        <a:off x="3787309" y="537099"/>
        <a:ext cx="3123862" cy="791927"/>
      </dsp:txXfrm>
    </dsp:sp>
    <dsp:sp modelId="{07C3B0B8-9633-4039-B6FD-E3AA8F480189}">
      <dsp:nvSpPr>
        <dsp:cNvPr id="0" name=""/>
        <dsp:cNvSpPr/>
      </dsp:nvSpPr>
      <dsp:spPr>
        <a:xfrm>
          <a:off x="3744468" y="1481569"/>
          <a:ext cx="3209544" cy="877609"/>
        </a:xfrm>
        <a:prstGeom prst="roundRect">
          <a:avLst/>
        </a:prstGeom>
        <a:solidFill>
          <a:schemeClr val="lt1">
            <a:alpha val="90000"/>
            <a:hueOff val="0"/>
            <a:satOff val="0"/>
            <a:lumOff val="0"/>
            <a:alphaOff val="0"/>
          </a:schemeClr>
        </a:solidFill>
        <a:ln w="6350" cap="flat" cmpd="sng" algn="ctr">
          <a:solidFill>
            <a:schemeClr val="accent2">
              <a:hueOff val="-3798171"/>
              <a:satOff val="-28836"/>
              <a:lumOff val="1647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TW" altLang="en-US" sz="2400" kern="1200" dirty="0"/>
            <a:t>雙變數樞紐分析</a:t>
          </a:r>
        </a:p>
      </dsp:txBody>
      <dsp:txXfrm>
        <a:off x="3787309" y="1524410"/>
        <a:ext cx="3123862" cy="791927"/>
      </dsp:txXfrm>
    </dsp:sp>
    <dsp:sp modelId="{105FA02B-3C1F-43FB-9F2A-1453EF0A1701}">
      <dsp:nvSpPr>
        <dsp:cNvPr id="0" name=""/>
        <dsp:cNvSpPr/>
      </dsp:nvSpPr>
      <dsp:spPr>
        <a:xfrm>
          <a:off x="3744468" y="2468880"/>
          <a:ext cx="3209544" cy="877609"/>
        </a:xfrm>
        <a:prstGeom prst="roundRect">
          <a:avLst/>
        </a:prstGeom>
        <a:solidFill>
          <a:schemeClr val="lt1">
            <a:alpha val="90000"/>
            <a:hueOff val="0"/>
            <a:satOff val="0"/>
            <a:lumOff val="0"/>
            <a:alphaOff val="0"/>
          </a:schemeClr>
        </a:solidFill>
        <a:ln w="6350" cap="flat" cmpd="sng" algn="ctr">
          <a:solidFill>
            <a:schemeClr val="accent2">
              <a:hueOff val="-7596342"/>
              <a:satOff val="-57671"/>
              <a:lumOff val="3294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TW" altLang="en-US" sz="2400" kern="1200" dirty="0"/>
            <a:t>多變數樞紐分析</a:t>
          </a:r>
        </a:p>
      </dsp:txBody>
      <dsp:txXfrm>
        <a:off x="3787309" y="2511721"/>
        <a:ext cx="3123862" cy="791927"/>
      </dsp:txXfrm>
    </dsp:sp>
    <dsp:sp modelId="{88C57EB8-E8ED-4357-A3EA-037349A5FC1C}">
      <dsp:nvSpPr>
        <dsp:cNvPr id="0" name=""/>
        <dsp:cNvSpPr/>
      </dsp:nvSpPr>
      <dsp:spPr>
        <a:xfrm>
          <a:off x="3744468" y="3456190"/>
          <a:ext cx="3209544" cy="877609"/>
        </a:xfrm>
        <a:prstGeom prst="roundRect">
          <a:avLst/>
        </a:prstGeom>
        <a:solidFill>
          <a:schemeClr val="lt1">
            <a:alpha val="90000"/>
            <a:hueOff val="0"/>
            <a:satOff val="0"/>
            <a:lumOff val="0"/>
            <a:alphaOff val="0"/>
          </a:schemeClr>
        </a:solidFill>
        <a:ln w="6350" cap="flat" cmpd="sng" algn="ctr">
          <a:solidFill>
            <a:schemeClr val="accent2">
              <a:hueOff val="-11394513"/>
              <a:satOff val="-86507"/>
              <a:lumOff val="4941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TW" altLang="en-US" sz="2400" kern="1200" dirty="0"/>
            <a:t>樞  紐  分 析  圖</a:t>
          </a:r>
        </a:p>
      </dsp:txBody>
      <dsp:txXfrm>
        <a:off x="3787309" y="3499031"/>
        <a:ext cx="3123862" cy="7919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36A2F-6B9C-4F76-95B6-0B82296F7B50}">
      <dsp:nvSpPr>
        <dsp:cNvPr id="0" name=""/>
        <dsp:cNvSpPr/>
      </dsp:nvSpPr>
      <dsp:spPr>
        <a:xfrm>
          <a:off x="11828" y="74549"/>
          <a:ext cx="1478756" cy="5268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rtl="0">
            <a:lnSpc>
              <a:spcPct val="90000"/>
            </a:lnSpc>
            <a:spcBef>
              <a:spcPct val="0"/>
            </a:spcBef>
            <a:spcAft>
              <a:spcPct val="35000"/>
            </a:spcAft>
            <a:buNone/>
          </a:pPr>
          <a:r>
            <a:rPr lang="zh-TW" altLang="en-US" sz="1200" kern="1200" dirty="0">
              <a:solidFill>
                <a:srgbClr val="FF0000"/>
              </a:solidFill>
            </a:rPr>
            <a:t>探索資料 </a:t>
          </a:r>
        </a:p>
      </dsp:txBody>
      <dsp:txXfrm>
        <a:off x="11828" y="74549"/>
        <a:ext cx="1478756" cy="526835"/>
      </dsp:txXfrm>
    </dsp:sp>
    <dsp:sp modelId="{D17A1BA0-AD23-4C86-A42A-92922C780429}">
      <dsp:nvSpPr>
        <dsp:cNvPr id="0" name=""/>
        <dsp:cNvSpPr/>
      </dsp:nvSpPr>
      <dsp:spPr>
        <a:xfrm>
          <a:off x="3857" y="741376"/>
          <a:ext cx="1478756" cy="273642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rtl="0">
            <a:lnSpc>
              <a:spcPct val="90000"/>
            </a:lnSpc>
            <a:spcBef>
              <a:spcPct val="0"/>
            </a:spcBef>
            <a:spcAft>
              <a:spcPct val="15000"/>
            </a:spcAft>
            <a:buChar char="•"/>
          </a:pPr>
          <a:r>
            <a:rPr lang="zh-TW" altLang="en-US" sz="1100" kern="1200"/>
            <a:t>展開與摺疊資料，並顯示和其值有關的基礎詳細資料。</a:t>
          </a:r>
        </a:p>
        <a:p>
          <a:pPr marL="57150" lvl="1" indent="-57150" algn="l" defTabSz="488950" rtl="0">
            <a:lnSpc>
              <a:spcPct val="90000"/>
            </a:lnSpc>
            <a:spcBef>
              <a:spcPct val="0"/>
            </a:spcBef>
            <a:spcAft>
              <a:spcPct val="15000"/>
            </a:spcAft>
            <a:buChar char="•"/>
          </a:pPr>
          <a:r>
            <a:rPr lang="zh-TW" altLang="en-US" sz="1100" kern="1200" dirty="0"/>
            <a:t>排序、篩選及建立欄位元和項目的群組。</a:t>
          </a:r>
        </a:p>
        <a:p>
          <a:pPr marL="57150" lvl="1" indent="-57150" algn="l" defTabSz="488950" rtl="0">
            <a:lnSpc>
              <a:spcPct val="90000"/>
            </a:lnSpc>
            <a:spcBef>
              <a:spcPct val="0"/>
            </a:spcBef>
            <a:spcAft>
              <a:spcPct val="15000"/>
            </a:spcAft>
            <a:buChar char="•"/>
          </a:pPr>
          <a:r>
            <a:rPr lang="zh-TW" altLang="en-US" sz="1100" kern="1200" dirty="0"/>
            <a:t>變更彙總函數並新增自訂計算與公式。</a:t>
          </a:r>
        </a:p>
      </dsp:txBody>
      <dsp:txXfrm>
        <a:off x="3857" y="741376"/>
        <a:ext cx="1478756" cy="2736421"/>
      </dsp:txXfrm>
    </dsp:sp>
    <dsp:sp modelId="{B3583450-13E6-4602-87EA-445426D34E72}">
      <dsp:nvSpPr>
        <dsp:cNvPr id="0" name=""/>
        <dsp:cNvSpPr/>
      </dsp:nvSpPr>
      <dsp:spPr>
        <a:xfrm>
          <a:off x="1697610" y="74549"/>
          <a:ext cx="1478756" cy="5268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rtl="0">
            <a:lnSpc>
              <a:spcPct val="90000"/>
            </a:lnSpc>
            <a:spcBef>
              <a:spcPct val="0"/>
            </a:spcBef>
            <a:spcAft>
              <a:spcPct val="35000"/>
            </a:spcAft>
            <a:buNone/>
          </a:pPr>
          <a:r>
            <a:rPr lang="zh-TW" altLang="en-US" sz="1200" kern="1200" dirty="0">
              <a:solidFill>
                <a:srgbClr val="FF0000"/>
              </a:solidFill>
            </a:rPr>
            <a:t>變更表單版面配置與欄位元排列方式</a:t>
          </a:r>
        </a:p>
      </dsp:txBody>
      <dsp:txXfrm>
        <a:off x="1697610" y="74549"/>
        <a:ext cx="1478756" cy="526835"/>
      </dsp:txXfrm>
    </dsp:sp>
    <dsp:sp modelId="{5FDD60F6-2A2F-4741-9921-6BB6D3C43314}">
      <dsp:nvSpPr>
        <dsp:cNvPr id="0" name=""/>
        <dsp:cNvSpPr/>
      </dsp:nvSpPr>
      <dsp:spPr>
        <a:xfrm>
          <a:off x="1689639" y="741376"/>
          <a:ext cx="1478756" cy="273642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rtl="0">
            <a:lnSpc>
              <a:spcPct val="90000"/>
            </a:lnSpc>
            <a:spcBef>
              <a:spcPct val="0"/>
            </a:spcBef>
            <a:spcAft>
              <a:spcPct val="15000"/>
            </a:spcAft>
            <a:buChar char="•"/>
          </a:pPr>
          <a:r>
            <a:rPr lang="zh-TW" altLang="en-US" sz="1100" kern="1200"/>
            <a:t>變更樞紐分析表的表單：精簡、大綱或表格。</a:t>
          </a:r>
        </a:p>
        <a:p>
          <a:pPr marL="57150" lvl="1" indent="-57150" algn="l" defTabSz="488950" rtl="0">
            <a:lnSpc>
              <a:spcPct val="90000"/>
            </a:lnSpc>
            <a:spcBef>
              <a:spcPct val="0"/>
            </a:spcBef>
            <a:spcAft>
              <a:spcPct val="15000"/>
            </a:spcAft>
            <a:buChar char="•"/>
          </a:pPr>
          <a:r>
            <a:rPr lang="zh-TW" altLang="en-US" sz="1100" kern="1200" dirty="0"/>
            <a:t>新增、重新排列及移除欄位。</a:t>
          </a:r>
        </a:p>
        <a:p>
          <a:pPr marL="57150" lvl="1" indent="-57150" algn="l" defTabSz="488950" rtl="0">
            <a:lnSpc>
              <a:spcPct val="90000"/>
            </a:lnSpc>
            <a:spcBef>
              <a:spcPct val="0"/>
            </a:spcBef>
            <a:spcAft>
              <a:spcPct val="15000"/>
            </a:spcAft>
            <a:buChar char="•"/>
          </a:pPr>
          <a:r>
            <a:rPr lang="zh-TW" altLang="en-US" sz="1100" kern="1200" dirty="0"/>
            <a:t>變更欄位元或項目的順序。</a:t>
          </a:r>
        </a:p>
      </dsp:txBody>
      <dsp:txXfrm>
        <a:off x="1689639" y="741376"/>
        <a:ext cx="1478756" cy="2736421"/>
      </dsp:txXfrm>
    </dsp:sp>
    <dsp:sp modelId="{05ACF74A-C763-4C85-A14B-2BB0D0D1DC2D}">
      <dsp:nvSpPr>
        <dsp:cNvPr id="0" name=""/>
        <dsp:cNvSpPr/>
      </dsp:nvSpPr>
      <dsp:spPr>
        <a:xfrm>
          <a:off x="3383392" y="74549"/>
          <a:ext cx="1478756" cy="5268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rtl="0">
            <a:lnSpc>
              <a:spcPct val="90000"/>
            </a:lnSpc>
            <a:spcBef>
              <a:spcPct val="0"/>
            </a:spcBef>
            <a:spcAft>
              <a:spcPct val="35000"/>
            </a:spcAft>
            <a:buNone/>
          </a:pPr>
          <a:r>
            <a:rPr lang="zh-TW" altLang="en-US" sz="1200" kern="1200" dirty="0">
              <a:solidFill>
                <a:srgbClr val="FF0000"/>
              </a:solidFill>
            </a:rPr>
            <a:t>變更欄、列及小計的版面配置</a:t>
          </a:r>
        </a:p>
      </dsp:txBody>
      <dsp:txXfrm>
        <a:off x="3383392" y="74549"/>
        <a:ext cx="1478756" cy="526835"/>
      </dsp:txXfrm>
    </dsp:sp>
    <dsp:sp modelId="{987DA462-0A87-4C3B-8976-524C3D539D9F}">
      <dsp:nvSpPr>
        <dsp:cNvPr id="0" name=""/>
        <dsp:cNvSpPr/>
      </dsp:nvSpPr>
      <dsp:spPr>
        <a:xfrm>
          <a:off x="3375421" y="741376"/>
          <a:ext cx="1478756" cy="273642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rtl="0">
            <a:lnSpc>
              <a:spcPct val="90000"/>
            </a:lnSpc>
            <a:spcBef>
              <a:spcPct val="0"/>
            </a:spcBef>
            <a:spcAft>
              <a:spcPct val="15000"/>
            </a:spcAft>
            <a:buChar char="•"/>
          </a:pPr>
          <a:r>
            <a:rPr lang="zh-TW" altLang="en-US" sz="1100" kern="1200"/>
            <a:t>開啟或關閉欄與列欄位標題，或是顯示或隱藏空白行。</a:t>
          </a:r>
        </a:p>
        <a:p>
          <a:pPr marL="57150" lvl="1" indent="-57150" algn="l" defTabSz="488950" rtl="0">
            <a:lnSpc>
              <a:spcPct val="90000"/>
            </a:lnSpc>
            <a:spcBef>
              <a:spcPct val="0"/>
            </a:spcBef>
            <a:spcAft>
              <a:spcPct val="15000"/>
            </a:spcAft>
            <a:buChar char="•"/>
          </a:pPr>
          <a:r>
            <a:rPr lang="zh-TW" altLang="en-US" sz="1100" kern="1200" dirty="0"/>
            <a:t>於列上方或下方顯示小計。</a:t>
          </a:r>
        </a:p>
        <a:p>
          <a:pPr marL="57150" lvl="1" indent="-57150" algn="l" defTabSz="488950" rtl="0">
            <a:lnSpc>
              <a:spcPct val="90000"/>
            </a:lnSpc>
            <a:spcBef>
              <a:spcPct val="0"/>
            </a:spcBef>
            <a:spcAft>
              <a:spcPct val="15000"/>
            </a:spcAft>
            <a:buChar char="•"/>
          </a:pPr>
          <a:r>
            <a:rPr lang="zh-TW" altLang="en-US" sz="1100" kern="1200" dirty="0"/>
            <a:t>重新整理時調整欄寬。</a:t>
          </a:r>
        </a:p>
        <a:p>
          <a:pPr marL="57150" lvl="1" indent="-57150" algn="l" defTabSz="488950" rtl="0">
            <a:lnSpc>
              <a:spcPct val="90000"/>
            </a:lnSpc>
            <a:spcBef>
              <a:spcPct val="0"/>
            </a:spcBef>
            <a:spcAft>
              <a:spcPct val="15000"/>
            </a:spcAft>
            <a:buChar char="•"/>
          </a:pPr>
          <a:r>
            <a:rPr lang="zh-TW" altLang="en-US" sz="1100" kern="1200" dirty="0"/>
            <a:t>將欄欄位移至列區域或將列欄位移至欄區域。</a:t>
          </a:r>
        </a:p>
        <a:p>
          <a:pPr marL="57150" lvl="1" indent="-57150" algn="l" defTabSz="488950" rtl="0">
            <a:lnSpc>
              <a:spcPct val="90000"/>
            </a:lnSpc>
            <a:spcBef>
              <a:spcPct val="0"/>
            </a:spcBef>
            <a:spcAft>
              <a:spcPct val="15000"/>
            </a:spcAft>
            <a:buChar char="•"/>
          </a:pPr>
          <a:r>
            <a:rPr lang="zh-TW" altLang="en-US" sz="1100" kern="1200" dirty="0"/>
            <a:t>合併或取消合併外部列與欄項目的儲存格。</a:t>
          </a:r>
        </a:p>
      </dsp:txBody>
      <dsp:txXfrm>
        <a:off x="3375421" y="741376"/>
        <a:ext cx="1478756" cy="2736421"/>
      </dsp:txXfrm>
    </dsp:sp>
    <dsp:sp modelId="{AE685C17-F422-40DF-82E6-2DB459ED9D68}">
      <dsp:nvSpPr>
        <dsp:cNvPr id="0" name=""/>
        <dsp:cNvSpPr/>
      </dsp:nvSpPr>
      <dsp:spPr>
        <a:xfrm>
          <a:off x="5069174" y="74549"/>
          <a:ext cx="1478756" cy="5268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rtl="0">
            <a:lnSpc>
              <a:spcPct val="90000"/>
            </a:lnSpc>
            <a:spcBef>
              <a:spcPct val="0"/>
            </a:spcBef>
            <a:spcAft>
              <a:spcPct val="35000"/>
            </a:spcAft>
            <a:buNone/>
          </a:pPr>
          <a:r>
            <a:rPr lang="zh-TW" altLang="en-US" sz="1200" kern="1200" dirty="0">
              <a:solidFill>
                <a:srgbClr val="FF0000"/>
              </a:solidFill>
            </a:rPr>
            <a:t>變更空白與錯誤的顯示方式</a:t>
          </a:r>
        </a:p>
      </dsp:txBody>
      <dsp:txXfrm>
        <a:off x="5069174" y="74549"/>
        <a:ext cx="1478756" cy="526835"/>
      </dsp:txXfrm>
    </dsp:sp>
    <dsp:sp modelId="{5AC06DB6-1B4C-4535-A048-CBD95C688C59}">
      <dsp:nvSpPr>
        <dsp:cNvPr id="0" name=""/>
        <dsp:cNvSpPr/>
      </dsp:nvSpPr>
      <dsp:spPr>
        <a:xfrm>
          <a:off x="5061204" y="741376"/>
          <a:ext cx="1478756" cy="273642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rtl="0">
            <a:lnSpc>
              <a:spcPct val="90000"/>
            </a:lnSpc>
            <a:spcBef>
              <a:spcPct val="0"/>
            </a:spcBef>
            <a:spcAft>
              <a:spcPct val="15000"/>
            </a:spcAft>
            <a:buChar char="•"/>
          </a:pPr>
          <a:r>
            <a:rPr lang="zh-TW" altLang="en-US" sz="1100" kern="1200"/>
            <a:t>變更錯誤和空白儲存格的顯示方式。</a:t>
          </a:r>
        </a:p>
        <a:p>
          <a:pPr marL="57150" lvl="1" indent="-57150" algn="l" defTabSz="488950" rtl="0">
            <a:lnSpc>
              <a:spcPct val="90000"/>
            </a:lnSpc>
            <a:spcBef>
              <a:spcPct val="0"/>
            </a:spcBef>
            <a:spcAft>
              <a:spcPct val="15000"/>
            </a:spcAft>
            <a:buChar char="•"/>
          </a:pPr>
          <a:r>
            <a:rPr lang="zh-TW" altLang="en-US" sz="1100" kern="1200" dirty="0"/>
            <a:t>變更不含資料之項目和標籤的顯示方式。</a:t>
          </a:r>
        </a:p>
        <a:p>
          <a:pPr marL="57150" lvl="1" indent="-57150" algn="l" defTabSz="488950" rtl="0">
            <a:lnSpc>
              <a:spcPct val="90000"/>
            </a:lnSpc>
            <a:spcBef>
              <a:spcPct val="0"/>
            </a:spcBef>
            <a:spcAft>
              <a:spcPct val="15000"/>
            </a:spcAft>
            <a:buChar char="•"/>
          </a:pPr>
          <a:r>
            <a:rPr lang="zh-TW" altLang="en-US" sz="1100" kern="1200" dirty="0"/>
            <a:t>顯示或隱藏空白行</a:t>
          </a:r>
        </a:p>
      </dsp:txBody>
      <dsp:txXfrm>
        <a:off x="5061204" y="741376"/>
        <a:ext cx="1478756" cy="2736421"/>
      </dsp:txXfrm>
    </dsp:sp>
    <dsp:sp modelId="{5F45CE04-3E66-43DA-A3B6-40EA789D8B58}">
      <dsp:nvSpPr>
        <dsp:cNvPr id="0" name=""/>
        <dsp:cNvSpPr/>
      </dsp:nvSpPr>
      <dsp:spPr>
        <a:xfrm>
          <a:off x="6750843" y="74549"/>
          <a:ext cx="1478756" cy="5268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rtl="0">
            <a:lnSpc>
              <a:spcPct val="90000"/>
            </a:lnSpc>
            <a:spcBef>
              <a:spcPct val="0"/>
            </a:spcBef>
            <a:spcAft>
              <a:spcPct val="35000"/>
            </a:spcAft>
            <a:buNone/>
          </a:pPr>
          <a:r>
            <a:rPr lang="zh-TW" altLang="en-US" sz="1200" kern="1200" dirty="0">
              <a:solidFill>
                <a:srgbClr val="FF0000"/>
              </a:solidFill>
            </a:rPr>
            <a:t>變更格式</a:t>
          </a:r>
        </a:p>
      </dsp:txBody>
      <dsp:txXfrm>
        <a:off x="6750843" y="74549"/>
        <a:ext cx="1478756" cy="526835"/>
      </dsp:txXfrm>
    </dsp:sp>
    <dsp:sp modelId="{FF4CEAFC-18AE-4B00-80F2-A443E84D9F14}">
      <dsp:nvSpPr>
        <dsp:cNvPr id="0" name=""/>
        <dsp:cNvSpPr/>
      </dsp:nvSpPr>
      <dsp:spPr>
        <a:xfrm>
          <a:off x="6746986" y="741376"/>
          <a:ext cx="1478756" cy="273642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rtl="0">
            <a:lnSpc>
              <a:spcPct val="90000"/>
            </a:lnSpc>
            <a:spcBef>
              <a:spcPct val="0"/>
            </a:spcBef>
            <a:spcAft>
              <a:spcPct val="15000"/>
            </a:spcAft>
            <a:buChar char="•"/>
          </a:pPr>
          <a:r>
            <a:rPr lang="zh-TW" altLang="en-US" sz="1100" kern="1200"/>
            <a:t>為儲存格與範圍進行手動設定與條件化格式。</a:t>
          </a:r>
        </a:p>
        <a:p>
          <a:pPr marL="57150" lvl="1" indent="-57150" algn="l" defTabSz="488950" rtl="0">
            <a:lnSpc>
              <a:spcPct val="90000"/>
            </a:lnSpc>
            <a:spcBef>
              <a:spcPct val="0"/>
            </a:spcBef>
            <a:spcAft>
              <a:spcPct val="15000"/>
            </a:spcAft>
            <a:buChar char="•"/>
          </a:pPr>
          <a:r>
            <a:rPr lang="zh-TW" altLang="en-US" sz="1100" kern="1200" dirty="0"/>
            <a:t>變更整個樞紐分析表的格式樣式。</a:t>
          </a:r>
        </a:p>
        <a:p>
          <a:pPr marL="57150" lvl="1" indent="-57150" algn="l" defTabSz="488950" rtl="0">
            <a:lnSpc>
              <a:spcPct val="90000"/>
            </a:lnSpc>
            <a:spcBef>
              <a:spcPct val="0"/>
            </a:spcBef>
            <a:spcAft>
              <a:spcPct val="15000"/>
            </a:spcAft>
            <a:buChar char="•"/>
          </a:pPr>
          <a:r>
            <a:rPr lang="zh-TW" altLang="en-US" sz="1100" kern="1200" dirty="0"/>
            <a:t>變更欄位的數值格式。</a:t>
          </a:r>
        </a:p>
        <a:p>
          <a:pPr marL="57150" lvl="1" indent="-57150" algn="l" defTabSz="488950" rtl="0">
            <a:lnSpc>
              <a:spcPct val="90000"/>
            </a:lnSpc>
            <a:spcBef>
              <a:spcPct val="0"/>
            </a:spcBef>
            <a:spcAft>
              <a:spcPct val="15000"/>
            </a:spcAft>
            <a:buChar char="•"/>
          </a:pPr>
          <a:r>
            <a:rPr lang="zh-TW" sz="1100" kern="1200" dirty="0"/>
            <a:t>包含線上分析處理 </a:t>
          </a:r>
          <a:r>
            <a:rPr lang="en-US" sz="1100" kern="1200" dirty="0"/>
            <a:t>(OLAP) </a:t>
          </a:r>
          <a:r>
            <a:rPr lang="zh-TW" sz="1100" kern="1200" dirty="0"/>
            <a:t>伺服器格式設定。</a:t>
          </a:r>
        </a:p>
      </dsp:txBody>
      <dsp:txXfrm>
        <a:off x="6746986" y="741376"/>
        <a:ext cx="1478756" cy="27364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8688F-21AD-4BBF-BD31-2DBF612831AF}">
      <dsp:nvSpPr>
        <dsp:cNvPr id="0" name=""/>
        <dsp:cNvSpPr/>
      </dsp:nvSpPr>
      <dsp:spPr>
        <a:xfrm>
          <a:off x="0" y="4504117"/>
          <a:ext cx="8453189" cy="492883"/>
        </a:xfrm>
        <a:prstGeom prst="rect">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zh-TW" altLang="en-US" sz="2400" kern="1200" dirty="0"/>
            <a:t>多參考其他範例的做法</a:t>
          </a:r>
        </a:p>
      </dsp:txBody>
      <dsp:txXfrm>
        <a:off x="0" y="4504117"/>
        <a:ext cx="8453189" cy="492883"/>
      </dsp:txXfrm>
    </dsp:sp>
    <dsp:sp modelId="{6A0D2C9E-5091-401B-B591-8BDE37127812}">
      <dsp:nvSpPr>
        <dsp:cNvPr id="0" name=""/>
        <dsp:cNvSpPr/>
      </dsp:nvSpPr>
      <dsp:spPr>
        <a:xfrm rot="10800000">
          <a:off x="0" y="3753456"/>
          <a:ext cx="8453189" cy="758054"/>
        </a:xfrm>
        <a:prstGeom prst="upArrowCallout">
          <a:avLst/>
        </a:prstGeom>
        <a:gradFill rotWithShape="0">
          <a:gsLst>
            <a:gs pos="0">
              <a:schemeClr val="accent3">
                <a:shade val="80000"/>
                <a:hueOff val="0"/>
                <a:satOff val="0"/>
                <a:lumOff val="1561"/>
                <a:alphaOff val="0"/>
                <a:lumMod val="110000"/>
                <a:satMod val="105000"/>
                <a:tint val="67000"/>
              </a:schemeClr>
            </a:gs>
            <a:gs pos="50000">
              <a:schemeClr val="accent3">
                <a:shade val="80000"/>
                <a:hueOff val="0"/>
                <a:satOff val="0"/>
                <a:lumOff val="1561"/>
                <a:alphaOff val="0"/>
                <a:lumMod val="105000"/>
                <a:satMod val="103000"/>
                <a:tint val="73000"/>
              </a:schemeClr>
            </a:gs>
            <a:gs pos="100000">
              <a:schemeClr val="accent3">
                <a:shade val="80000"/>
                <a:hueOff val="0"/>
                <a:satOff val="0"/>
                <a:lumOff val="156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zh-TW" sz="2400" kern="1200" dirty="0"/>
            <a:t>反覆練習，使結果具</a:t>
          </a:r>
          <a:r>
            <a:rPr lang="en-US" sz="2400" kern="1200" dirty="0"/>
            <a:t>『</a:t>
          </a:r>
          <a:r>
            <a:rPr lang="zh-TW" sz="2400" kern="1200" dirty="0"/>
            <a:t>可讀性</a:t>
          </a:r>
          <a:r>
            <a:rPr lang="en-US" sz="2400" kern="1200" dirty="0"/>
            <a:t>』</a:t>
          </a:r>
          <a:endParaRPr lang="zh-TW" sz="2400" kern="1200" dirty="0"/>
        </a:p>
      </dsp:txBody>
      <dsp:txXfrm rot="10800000">
        <a:off x="0" y="3753456"/>
        <a:ext cx="8453189" cy="492561"/>
      </dsp:txXfrm>
    </dsp:sp>
    <dsp:sp modelId="{CC9450D9-546B-4EFF-9125-6CE6160DD2F9}">
      <dsp:nvSpPr>
        <dsp:cNvPr id="0" name=""/>
        <dsp:cNvSpPr/>
      </dsp:nvSpPr>
      <dsp:spPr>
        <a:xfrm rot="10800000">
          <a:off x="0" y="3002795"/>
          <a:ext cx="8453189" cy="758054"/>
        </a:xfrm>
        <a:prstGeom prst="upArrowCallout">
          <a:avLst/>
        </a:prstGeom>
        <a:gradFill rotWithShape="0">
          <a:gsLst>
            <a:gs pos="0">
              <a:schemeClr val="accent3">
                <a:shade val="80000"/>
                <a:hueOff val="0"/>
                <a:satOff val="0"/>
                <a:lumOff val="3122"/>
                <a:alphaOff val="0"/>
                <a:lumMod val="110000"/>
                <a:satMod val="105000"/>
                <a:tint val="67000"/>
              </a:schemeClr>
            </a:gs>
            <a:gs pos="50000">
              <a:schemeClr val="accent3">
                <a:shade val="80000"/>
                <a:hueOff val="0"/>
                <a:satOff val="0"/>
                <a:lumOff val="3122"/>
                <a:alphaOff val="0"/>
                <a:lumMod val="105000"/>
                <a:satMod val="103000"/>
                <a:tint val="73000"/>
              </a:schemeClr>
            </a:gs>
            <a:gs pos="100000">
              <a:schemeClr val="accent3">
                <a:shade val="80000"/>
                <a:hueOff val="0"/>
                <a:satOff val="0"/>
                <a:lumOff val="312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zh-TW" altLang="en-US" sz="2400" kern="1200" dirty="0"/>
            <a:t>雙按左鍵</a:t>
          </a:r>
        </a:p>
      </dsp:txBody>
      <dsp:txXfrm rot="10800000">
        <a:off x="0" y="3002795"/>
        <a:ext cx="8453189" cy="492561"/>
      </dsp:txXfrm>
    </dsp:sp>
    <dsp:sp modelId="{7573B0A1-A3B8-40A8-9D75-255532E64CEF}">
      <dsp:nvSpPr>
        <dsp:cNvPr id="0" name=""/>
        <dsp:cNvSpPr/>
      </dsp:nvSpPr>
      <dsp:spPr>
        <a:xfrm rot="10800000">
          <a:off x="0" y="2252134"/>
          <a:ext cx="8453189" cy="758054"/>
        </a:xfrm>
        <a:prstGeom prst="upArrowCallout">
          <a:avLst/>
        </a:prstGeom>
        <a:gradFill rotWithShape="0">
          <a:gsLst>
            <a:gs pos="0">
              <a:schemeClr val="accent3">
                <a:shade val="80000"/>
                <a:hueOff val="0"/>
                <a:satOff val="0"/>
                <a:lumOff val="4684"/>
                <a:alphaOff val="0"/>
                <a:lumMod val="110000"/>
                <a:satMod val="105000"/>
                <a:tint val="67000"/>
              </a:schemeClr>
            </a:gs>
            <a:gs pos="50000">
              <a:schemeClr val="accent3">
                <a:shade val="80000"/>
                <a:hueOff val="0"/>
                <a:satOff val="0"/>
                <a:lumOff val="4684"/>
                <a:alphaOff val="0"/>
                <a:lumMod val="105000"/>
                <a:satMod val="103000"/>
                <a:tint val="73000"/>
              </a:schemeClr>
            </a:gs>
            <a:gs pos="100000">
              <a:schemeClr val="accent3">
                <a:shade val="80000"/>
                <a:hueOff val="0"/>
                <a:satOff val="0"/>
                <a:lumOff val="468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zh-TW" altLang="en-US" sz="2400" kern="1200" dirty="0"/>
            <a:t>善用右鍵</a:t>
          </a:r>
        </a:p>
      </dsp:txBody>
      <dsp:txXfrm rot="10800000">
        <a:off x="0" y="2252134"/>
        <a:ext cx="8453189" cy="492561"/>
      </dsp:txXfrm>
    </dsp:sp>
    <dsp:sp modelId="{B50F5074-B8D6-4332-AE6E-43CEF6E2A787}">
      <dsp:nvSpPr>
        <dsp:cNvPr id="0" name=""/>
        <dsp:cNvSpPr/>
      </dsp:nvSpPr>
      <dsp:spPr>
        <a:xfrm rot="10800000">
          <a:off x="0" y="1501473"/>
          <a:ext cx="8453189" cy="758054"/>
        </a:xfrm>
        <a:prstGeom prst="upArrowCallout">
          <a:avLst/>
        </a:prstGeom>
        <a:gradFill rotWithShape="0">
          <a:gsLst>
            <a:gs pos="0">
              <a:schemeClr val="accent3">
                <a:shade val="80000"/>
                <a:hueOff val="0"/>
                <a:satOff val="0"/>
                <a:lumOff val="6245"/>
                <a:alphaOff val="0"/>
                <a:lumMod val="110000"/>
                <a:satMod val="105000"/>
                <a:tint val="67000"/>
              </a:schemeClr>
            </a:gs>
            <a:gs pos="50000">
              <a:schemeClr val="accent3">
                <a:shade val="80000"/>
                <a:hueOff val="0"/>
                <a:satOff val="0"/>
                <a:lumOff val="6245"/>
                <a:alphaOff val="0"/>
                <a:lumMod val="105000"/>
                <a:satMod val="103000"/>
                <a:tint val="73000"/>
              </a:schemeClr>
            </a:gs>
            <a:gs pos="100000">
              <a:schemeClr val="accent3">
                <a:shade val="80000"/>
                <a:hueOff val="0"/>
                <a:satOff val="0"/>
                <a:lumOff val="624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zh-TW" sz="2400" kern="1200" dirty="0"/>
            <a:t>使用</a:t>
          </a:r>
          <a:r>
            <a:rPr lang="en-US" sz="2400" kern="1200" dirty="0"/>
            <a:t>『</a:t>
          </a:r>
          <a:r>
            <a:rPr lang="zh-TW" sz="2400" kern="1200" dirty="0"/>
            <a:t>拖拖拉拉</a:t>
          </a:r>
          <a:r>
            <a:rPr lang="en-US" sz="2400" kern="1200" dirty="0"/>
            <a:t>』</a:t>
          </a:r>
          <a:r>
            <a:rPr lang="zh-TW" sz="2400" kern="1200" dirty="0"/>
            <a:t>動作技巧</a:t>
          </a:r>
        </a:p>
      </dsp:txBody>
      <dsp:txXfrm rot="10800000">
        <a:off x="0" y="1501473"/>
        <a:ext cx="8453189" cy="492561"/>
      </dsp:txXfrm>
    </dsp:sp>
    <dsp:sp modelId="{51B9AC80-4814-4009-AE66-25DA5F8D40DD}">
      <dsp:nvSpPr>
        <dsp:cNvPr id="0" name=""/>
        <dsp:cNvSpPr/>
      </dsp:nvSpPr>
      <dsp:spPr>
        <a:xfrm rot="10800000">
          <a:off x="0" y="750812"/>
          <a:ext cx="8453189" cy="758054"/>
        </a:xfrm>
        <a:prstGeom prst="upArrowCallout">
          <a:avLst/>
        </a:prstGeom>
        <a:gradFill rotWithShape="0">
          <a:gsLst>
            <a:gs pos="0">
              <a:schemeClr val="accent3">
                <a:shade val="80000"/>
                <a:hueOff val="0"/>
                <a:satOff val="0"/>
                <a:lumOff val="7806"/>
                <a:alphaOff val="0"/>
                <a:lumMod val="110000"/>
                <a:satMod val="105000"/>
                <a:tint val="67000"/>
              </a:schemeClr>
            </a:gs>
            <a:gs pos="50000">
              <a:schemeClr val="accent3">
                <a:shade val="80000"/>
                <a:hueOff val="0"/>
                <a:satOff val="0"/>
                <a:lumOff val="7806"/>
                <a:alphaOff val="0"/>
                <a:lumMod val="105000"/>
                <a:satMod val="103000"/>
                <a:tint val="73000"/>
              </a:schemeClr>
            </a:gs>
            <a:gs pos="100000">
              <a:schemeClr val="accent3">
                <a:shade val="80000"/>
                <a:hueOff val="0"/>
                <a:satOff val="0"/>
                <a:lumOff val="78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zh-TW" altLang="en-US" sz="2400" kern="1200" dirty="0"/>
            <a:t>挑選適合的資料來源</a:t>
          </a:r>
        </a:p>
      </dsp:txBody>
      <dsp:txXfrm rot="10800000">
        <a:off x="0" y="750812"/>
        <a:ext cx="8453189" cy="492561"/>
      </dsp:txXfrm>
    </dsp:sp>
    <dsp:sp modelId="{3A173CF6-BC8B-419B-B6AA-DA5C055A98DE}">
      <dsp:nvSpPr>
        <dsp:cNvPr id="0" name=""/>
        <dsp:cNvSpPr/>
      </dsp:nvSpPr>
      <dsp:spPr>
        <a:xfrm rot="10800000">
          <a:off x="0" y="151"/>
          <a:ext cx="8453189" cy="758054"/>
        </a:xfrm>
        <a:prstGeom prst="upArrowCallout">
          <a:avLst/>
        </a:prstGeom>
        <a:gradFill rotWithShape="0">
          <a:gsLst>
            <a:gs pos="0">
              <a:schemeClr val="accent3">
                <a:shade val="80000"/>
                <a:hueOff val="0"/>
                <a:satOff val="0"/>
                <a:lumOff val="9367"/>
                <a:alphaOff val="0"/>
                <a:lumMod val="110000"/>
                <a:satMod val="105000"/>
                <a:tint val="67000"/>
              </a:schemeClr>
            </a:gs>
            <a:gs pos="50000">
              <a:schemeClr val="accent3">
                <a:shade val="80000"/>
                <a:hueOff val="0"/>
                <a:satOff val="0"/>
                <a:lumOff val="9367"/>
                <a:alphaOff val="0"/>
                <a:lumMod val="105000"/>
                <a:satMod val="103000"/>
                <a:tint val="73000"/>
              </a:schemeClr>
            </a:gs>
            <a:gs pos="100000">
              <a:schemeClr val="accent3">
                <a:shade val="80000"/>
                <a:hueOff val="0"/>
                <a:satOff val="0"/>
                <a:lumOff val="936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zh-TW" altLang="en-US" sz="2400" kern="1200" dirty="0"/>
            <a:t>調整原始資料，使其適合樞紐分析的資料結構</a:t>
          </a:r>
        </a:p>
      </dsp:txBody>
      <dsp:txXfrm rot="10800000">
        <a:off x="0" y="151"/>
        <a:ext cx="8453189" cy="4925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63408-6C40-4ECF-9FF4-E2CB3A426702}">
      <dsp:nvSpPr>
        <dsp:cNvPr id="0" name=""/>
        <dsp:cNvSpPr/>
      </dsp:nvSpPr>
      <dsp:spPr>
        <a:xfrm>
          <a:off x="0" y="13272"/>
          <a:ext cx="9398000" cy="758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hlinkClick xmlns:r="http://schemas.openxmlformats.org/officeDocument/2006/relationships" r:id="rId1"/>
            </a:rPr>
            <a:t>PowerPivot for Excel </a:t>
          </a:r>
          <a:r>
            <a:rPr lang="zh-TW" sz="2400" b="1" kern="1200" dirty="0">
              <a:hlinkClick xmlns:r="http://schemas.openxmlformats.org/officeDocument/2006/relationships" r:id="rId1"/>
            </a:rPr>
            <a:t>教學課程簡介</a:t>
          </a:r>
          <a:endParaRPr lang="zh-TW" sz="2400" kern="1200" dirty="0"/>
        </a:p>
      </dsp:txBody>
      <dsp:txXfrm>
        <a:off x="37010" y="50282"/>
        <a:ext cx="9323980" cy="684140"/>
      </dsp:txXfrm>
    </dsp:sp>
    <dsp:sp modelId="{AF59D7B6-B429-4F9B-B84E-3D8A2C7D735A}">
      <dsp:nvSpPr>
        <dsp:cNvPr id="0" name=""/>
        <dsp:cNvSpPr/>
      </dsp:nvSpPr>
      <dsp:spPr>
        <a:xfrm>
          <a:off x="0" y="771432"/>
          <a:ext cx="9398000" cy="462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387" tIns="20320" rIns="113792" bIns="20320" numCol="1" spcCol="1270" anchor="t" anchorCtr="0">
          <a:noAutofit/>
        </a:bodyPr>
        <a:lstStyle/>
        <a:p>
          <a:pPr marL="171450" lvl="1" indent="-171450" algn="l" defTabSz="711200" rtl="0">
            <a:lnSpc>
              <a:spcPct val="90000"/>
            </a:lnSpc>
            <a:spcBef>
              <a:spcPct val="0"/>
            </a:spcBef>
            <a:spcAft>
              <a:spcPct val="20000"/>
            </a:spcAft>
            <a:buChar char="•"/>
          </a:pPr>
          <a:r>
            <a:rPr lang="zh-TW" sz="1600" kern="1200" dirty="0"/>
            <a:t>新增資料至</a:t>
          </a:r>
          <a:r>
            <a:rPr lang="en-US" sz="1600" kern="1200" dirty="0"/>
            <a:t> PowerPivot </a:t>
          </a:r>
          <a:r>
            <a:rPr lang="zh-TW" sz="1600" kern="1200" dirty="0"/>
            <a:t>活頁簿的概觀</a:t>
          </a:r>
          <a:r>
            <a:rPr lang="en-US" sz="1600" kern="1200" dirty="0"/>
            <a:t> </a:t>
          </a:r>
          <a:endParaRPr lang="zh-TW" sz="1600" kern="1200" dirty="0"/>
        </a:p>
        <a:p>
          <a:pPr marL="171450" lvl="1" indent="-171450" algn="l" defTabSz="711200" rtl="0">
            <a:lnSpc>
              <a:spcPct val="90000"/>
            </a:lnSpc>
            <a:spcBef>
              <a:spcPct val="0"/>
            </a:spcBef>
            <a:spcAft>
              <a:spcPct val="20000"/>
            </a:spcAft>
            <a:buChar char="•"/>
          </a:pPr>
          <a:r>
            <a:rPr lang="zh-TW" sz="1600" kern="1200" dirty="0"/>
            <a:t>使用資料表匯入精靈加入資料</a:t>
          </a:r>
          <a:r>
            <a:rPr lang="en-US" sz="1600" kern="1200" dirty="0"/>
            <a:t> </a:t>
          </a:r>
          <a:endParaRPr lang="zh-TW" sz="1600" kern="1200" dirty="0"/>
        </a:p>
        <a:p>
          <a:pPr marL="171450" lvl="1" indent="-171450" algn="l" defTabSz="711200" rtl="0">
            <a:lnSpc>
              <a:spcPct val="90000"/>
            </a:lnSpc>
            <a:spcBef>
              <a:spcPct val="0"/>
            </a:spcBef>
            <a:spcAft>
              <a:spcPct val="20000"/>
            </a:spcAft>
            <a:buChar char="•"/>
          </a:pPr>
          <a:r>
            <a:rPr lang="zh-TW" sz="1600" kern="1200" dirty="0"/>
            <a:t>使用自訂查詢加入資料</a:t>
          </a:r>
          <a:r>
            <a:rPr lang="en-US" sz="1600" kern="1200" dirty="0"/>
            <a:t> </a:t>
          </a:r>
          <a:endParaRPr lang="zh-TW" sz="1600" kern="1200" dirty="0"/>
        </a:p>
        <a:p>
          <a:pPr marL="171450" lvl="1" indent="-171450" algn="l" defTabSz="711200" rtl="0">
            <a:lnSpc>
              <a:spcPct val="90000"/>
            </a:lnSpc>
            <a:spcBef>
              <a:spcPct val="0"/>
            </a:spcBef>
            <a:spcAft>
              <a:spcPct val="20000"/>
            </a:spcAft>
            <a:buChar char="•"/>
          </a:pPr>
          <a:r>
            <a:rPr lang="zh-TW" sz="1600" kern="1200" dirty="0"/>
            <a:t>使用複製和貼上加入資料</a:t>
          </a:r>
          <a:r>
            <a:rPr lang="en-US" sz="1600" kern="1200" dirty="0"/>
            <a:t> </a:t>
          </a:r>
          <a:endParaRPr lang="zh-TW" sz="1600" kern="1200" dirty="0"/>
        </a:p>
        <a:p>
          <a:pPr marL="171450" lvl="1" indent="-171450" algn="l" defTabSz="711200" rtl="0">
            <a:lnSpc>
              <a:spcPct val="90000"/>
            </a:lnSpc>
            <a:spcBef>
              <a:spcPct val="0"/>
            </a:spcBef>
            <a:spcAft>
              <a:spcPct val="20000"/>
            </a:spcAft>
            <a:buChar char="•"/>
          </a:pPr>
          <a:r>
            <a:rPr lang="zh-TW" sz="1600" kern="1200" dirty="0"/>
            <a:t>使用</a:t>
          </a:r>
          <a:r>
            <a:rPr lang="en-US" sz="1600" kern="1200" dirty="0"/>
            <a:t> Excel </a:t>
          </a:r>
          <a:r>
            <a:rPr lang="zh-TW" sz="1600" kern="1200" dirty="0"/>
            <a:t>連結資料表加入資料</a:t>
          </a:r>
          <a:r>
            <a:rPr lang="en-US" sz="1600" kern="1200" dirty="0"/>
            <a:t> </a:t>
          </a:r>
          <a:endParaRPr lang="zh-TW" sz="1600" kern="1200" dirty="0"/>
        </a:p>
        <a:p>
          <a:pPr marL="171450" lvl="1" indent="-171450" algn="l" defTabSz="711200" rtl="0">
            <a:lnSpc>
              <a:spcPct val="90000"/>
            </a:lnSpc>
            <a:spcBef>
              <a:spcPct val="0"/>
            </a:spcBef>
            <a:spcAft>
              <a:spcPct val="20000"/>
            </a:spcAft>
            <a:buChar char="•"/>
          </a:pPr>
          <a:r>
            <a:rPr lang="zh-TW" sz="1600" kern="1200" dirty="0"/>
            <a:t>儲存</a:t>
          </a:r>
          <a:r>
            <a:rPr lang="en-US" sz="1600" kern="1200" dirty="0"/>
            <a:t> PowerPivot </a:t>
          </a:r>
          <a:r>
            <a:rPr lang="zh-TW" sz="1600" kern="1200" dirty="0"/>
            <a:t>活頁簿</a:t>
          </a:r>
          <a:r>
            <a:rPr lang="en-US" sz="1600" kern="1200" dirty="0"/>
            <a:t> </a:t>
          </a:r>
          <a:endParaRPr lang="zh-TW" sz="1600" kern="1200" dirty="0"/>
        </a:p>
        <a:p>
          <a:pPr marL="171450" lvl="1" indent="-171450" algn="l" defTabSz="711200" rtl="0">
            <a:lnSpc>
              <a:spcPct val="90000"/>
            </a:lnSpc>
            <a:spcBef>
              <a:spcPct val="0"/>
            </a:spcBef>
            <a:spcAft>
              <a:spcPct val="20000"/>
            </a:spcAft>
            <a:buChar char="•"/>
          </a:pPr>
          <a:r>
            <a:rPr lang="zh-TW" sz="1600" kern="1200" dirty="0"/>
            <a:t>建立資料表之間的關聯性</a:t>
          </a:r>
          <a:r>
            <a:rPr lang="en-US" sz="1600" kern="1200" dirty="0"/>
            <a:t> </a:t>
          </a:r>
          <a:endParaRPr lang="zh-TW" sz="1600" kern="1200" dirty="0"/>
        </a:p>
        <a:p>
          <a:pPr marL="171450" lvl="1" indent="-171450" algn="l" defTabSz="711200" rtl="0">
            <a:lnSpc>
              <a:spcPct val="90000"/>
            </a:lnSpc>
            <a:spcBef>
              <a:spcPct val="0"/>
            </a:spcBef>
            <a:spcAft>
              <a:spcPct val="20000"/>
            </a:spcAft>
            <a:buChar char="•"/>
          </a:pPr>
          <a:r>
            <a:rPr lang="zh-TW" sz="1600" kern="1200" dirty="0"/>
            <a:t>建立導出資料行</a:t>
          </a:r>
          <a:r>
            <a:rPr lang="en-US" sz="1600" kern="1200" dirty="0"/>
            <a:t> </a:t>
          </a:r>
          <a:endParaRPr lang="zh-TW" sz="1600" kern="1200" dirty="0"/>
        </a:p>
        <a:p>
          <a:pPr marL="171450" lvl="1" indent="-171450" algn="l" defTabSz="711200" rtl="0">
            <a:lnSpc>
              <a:spcPct val="90000"/>
            </a:lnSpc>
            <a:spcBef>
              <a:spcPct val="0"/>
            </a:spcBef>
            <a:spcAft>
              <a:spcPct val="20000"/>
            </a:spcAft>
            <a:buChar char="•"/>
          </a:pPr>
          <a:r>
            <a:rPr lang="zh-TW" sz="1600" kern="1200" dirty="0"/>
            <a:t>從</a:t>
          </a:r>
          <a:r>
            <a:rPr lang="en-US" sz="1600" kern="1200" dirty="0"/>
            <a:t> PowerPivot </a:t>
          </a:r>
          <a:r>
            <a:rPr lang="zh-TW" sz="1600" kern="1200" dirty="0"/>
            <a:t>資料建立樞紐分析表</a:t>
          </a:r>
          <a:r>
            <a:rPr lang="en-US" sz="1600" kern="1200" dirty="0"/>
            <a:t> </a:t>
          </a:r>
          <a:endParaRPr lang="zh-TW" sz="1600" kern="1200" dirty="0"/>
        </a:p>
        <a:p>
          <a:pPr marL="171450" lvl="1" indent="-171450" algn="l" defTabSz="711200" rtl="0">
            <a:lnSpc>
              <a:spcPct val="90000"/>
            </a:lnSpc>
            <a:spcBef>
              <a:spcPct val="0"/>
            </a:spcBef>
            <a:spcAft>
              <a:spcPct val="20000"/>
            </a:spcAft>
            <a:buChar char="•"/>
          </a:pPr>
          <a:r>
            <a:rPr lang="zh-TW" sz="1600" kern="1200" dirty="0"/>
            <a:t>從</a:t>
          </a:r>
          <a:r>
            <a:rPr lang="en-US" sz="1600" kern="1200" dirty="0"/>
            <a:t> PowerPivot </a:t>
          </a:r>
          <a:r>
            <a:rPr lang="zh-TW" sz="1600" kern="1200" dirty="0"/>
            <a:t>資料建立樞紐分析圖</a:t>
          </a:r>
          <a:r>
            <a:rPr lang="en-US" sz="1600" kern="1200" dirty="0"/>
            <a:t> </a:t>
          </a:r>
          <a:endParaRPr lang="zh-TW" sz="1600" kern="1200" dirty="0"/>
        </a:p>
        <a:p>
          <a:pPr marL="171450" lvl="1" indent="-171450" algn="l" defTabSz="711200" rtl="0">
            <a:lnSpc>
              <a:spcPct val="90000"/>
            </a:lnSpc>
            <a:spcBef>
              <a:spcPct val="0"/>
            </a:spcBef>
            <a:spcAft>
              <a:spcPct val="20000"/>
            </a:spcAft>
            <a:buChar char="•"/>
          </a:pPr>
          <a:r>
            <a:rPr lang="zh-TW" sz="1600" kern="1200" dirty="0"/>
            <a:t>將交叉分析篩選器加入至樞紐分析表</a:t>
          </a:r>
          <a:r>
            <a:rPr lang="en-US" sz="1600" kern="1200" dirty="0"/>
            <a:t> </a:t>
          </a:r>
          <a:endParaRPr lang="zh-TW" sz="1600" kern="1200" dirty="0"/>
        </a:p>
        <a:p>
          <a:pPr marL="171450" lvl="1" indent="-171450" algn="l" defTabSz="711200" rtl="0">
            <a:lnSpc>
              <a:spcPct val="90000"/>
            </a:lnSpc>
            <a:spcBef>
              <a:spcPct val="0"/>
            </a:spcBef>
            <a:spcAft>
              <a:spcPct val="20000"/>
            </a:spcAft>
            <a:buChar char="•"/>
          </a:pPr>
          <a:r>
            <a:rPr lang="zh-TW" sz="1600" kern="1200" dirty="0"/>
            <a:t>將交叉分析篩選器加入至樞紐分析圖</a:t>
          </a:r>
          <a:r>
            <a:rPr lang="en-US" sz="1600" kern="1200" dirty="0"/>
            <a:t> </a:t>
          </a:r>
          <a:endParaRPr lang="zh-TW" sz="1800" kern="1200" dirty="0"/>
        </a:p>
      </dsp:txBody>
      <dsp:txXfrm>
        <a:off x="0" y="771432"/>
        <a:ext cx="9398000" cy="462024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E630B-2414-44A1-88CE-B0DE9C0DBBD0}" type="datetimeFigureOut">
              <a:rPr lang="zh-TW" altLang="en-US" smtClean="0"/>
              <a:t>2023/8/25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E1635-4891-4D61-A987-810BC2F3DF0D}" type="slidenum">
              <a:rPr lang="zh-TW" altLang="en-US" smtClean="0"/>
              <a:t>‹#›</a:t>
            </a:fld>
            <a:endParaRPr lang="zh-TW" altLang="en-US"/>
          </a:p>
        </p:txBody>
      </p:sp>
    </p:spTree>
    <p:extLst>
      <p:ext uri="{BB962C8B-B14F-4D97-AF65-F5344CB8AC3E}">
        <p14:creationId xmlns:p14="http://schemas.microsoft.com/office/powerpoint/2010/main" val="3584094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upport.microsoft.com/zh-tw/office/%E8%B3%87%E6%96%99%E6%A8%A1%E5%9E%8B%E4%B8%AD%E8%B3%87%E6%96%99%E8%A1%A8%E4%B9%8B%E9%96%93%E7%9A%84%E9%97%9C%E8%81%AF-533dc2b6-9288-4363-9538-8ea6e469112b"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範圍</a:t>
            </a:r>
            <a:r>
              <a:rPr lang="en-US" altLang="zh-TW" dirty="0"/>
              <a:t>:</a:t>
            </a:r>
            <a:r>
              <a:rPr lang="zh-TW" altLang="en-US" dirty="0"/>
              <a:t>工作表上的兩個或多個儲存格。範圍中的儲存格可以相鄰或不相鄰。</a:t>
            </a:r>
          </a:p>
        </p:txBody>
      </p:sp>
      <p:sp>
        <p:nvSpPr>
          <p:cNvPr id="4" name="頁首版面配置區 3"/>
          <p:cNvSpPr>
            <a:spLocks noGrp="1"/>
          </p:cNvSpPr>
          <p:nvPr>
            <p:ph type="hdr" sz="quarter" idx="10"/>
          </p:nvPr>
        </p:nvSpPr>
        <p:spPr/>
        <p:txBody>
          <a:bodyPr/>
          <a:lstStyle/>
          <a:p>
            <a:pPr>
              <a:defRPr/>
            </a:pPr>
            <a:r>
              <a:rPr lang="en-US" altLang="zh-TW" dirty="0"/>
              <a:t>Design by Kaiser@2006_kai168@gmail.com</a:t>
            </a:r>
          </a:p>
        </p:txBody>
      </p:sp>
      <p:sp>
        <p:nvSpPr>
          <p:cNvPr id="5" name="投影片編號版面配置區 4"/>
          <p:cNvSpPr>
            <a:spLocks noGrp="1"/>
          </p:cNvSpPr>
          <p:nvPr>
            <p:ph type="sldNum" sz="quarter" idx="11"/>
          </p:nvPr>
        </p:nvSpPr>
        <p:spPr/>
        <p:txBody>
          <a:bodyPr/>
          <a:lstStyle/>
          <a:p>
            <a:pPr>
              <a:defRPr/>
            </a:pPr>
            <a:fld id="{332D58EA-5BF0-402F-91DB-FCF2AD08DE6C}" type="slidenum">
              <a:rPr lang="en-US" altLang="zh-TW" smtClean="0"/>
              <a:pPr>
                <a:defRPr/>
              </a:pPr>
              <a:t>4</a:t>
            </a:fld>
            <a:endParaRPr lang="en-US" altLang="zh-TW" dirty="0"/>
          </a:p>
        </p:txBody>
      </p:sp>
    </p:spTree>
    <p:extLst>
      <p:ext uri="{BB962C8B-B14F-4D97-AF65-F5344CB8AC3E}">
        <p14:creationId xmlns:p14="http://schemas.microsoft.com/office/powerpoint/2010/main" val="3187727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若公式中要使用項目之資料，按一下 </a:t>
            </a:r>
            <a:r>
              <a:rPr lang="en-US" altLang="zh-TW" b="1" dirty="0"/>
              <a:t>[</a:t>
            </a:r>
            <a:r>
              <a:rPr lang="zh-TW" altLang="en-US" b="1" dirty="0"/>
              <a:t>項目</a:t>
            </a:r>
            <a:r>
              <a:rPr lang="en-US" altLang="zh-TW" b="1" dirty="0"/>
              <a:t>]</a:t>
            </a:r>
            <a:r>
              <a:rPr lang="zh-TW" altLang="en-US" dirty="0"/>
              <a:t> 清單上之項目，接著按一下 </a:t>
            </a:r>
            <a:r>
              <a:rPr lang="en-US" altLang="zh-TW" b="1" dirty="0"/>
              <a:t>[</a:t>
            </a:r>
            <a:r>
              <a:rPr lang="zh-TW" altLang="en-US" b="1" dirty="0"/>
              <a:t>插入項目</a:t>
            </a:r>
            <a:r>
              <a:rPr lang="en-US" altLang="zh-TW" b="1" dirty="0"/>
              <a:t>]</a:t>
            </a:r>
            <a:r>
              <a:rPr lang="zh-TW" altLang="en-US" dirty="0"/>
              <a:t> </a:t>
            </a:r>
            <a:r>
              <a:rPr lang="en-US" altLang="zh-TW" dirty="0"/>
              <a:t>(</a:t>
            </a:r>
            <a:r>
              <a:rPr lang="zh-TW" altLang="en-US" dirty="0"/>
              <a:t>此項目必須和計算項目來自同一欄位</a:t>
            </a:r>
            <a:r>
              <a:rPr lang="en-US" altLang="zh-TW" dirty="0"/>
              <a:t>)</a:t>
            </a:r>
          </a:p>
          <a:p>
            <a:endParaRPr lang="zh-TW" altLang="en-US" dirty="0"/>
          </a:p>
        </p:txBody>
      </p:sp>
      <p:sp>
        <p:nvSpPr>
          <p:cNvPr id="4" name="投影片編號版面配置區 3"/>
          <p:cNvSpPr>
            <a:spLocks noGrp="1"/>
          </p:cNvSpPr>
          <p:nvPr>
            <p:ph type="sldNum" sz="quarter" idx="10"/>
          </p:nvPr>
        </p:nvSpPr>
        <p:spPr/>
        <p:txBody>
          <a:bodyPr/>
          <a:lstStyle/>
          <a:p>
            <a:fld id="{B4A9E10D-84AB-4A40-9D3B-1D52C90A03F1}" type="slidenum">
              <a:rPr lang="zh-TW" altLang="en-US" smtClean="0"/>
              <a:t>59</a:t>
            </a:fld>
            <a:endParaRPr lang="zh-TW" altLang="en-US" dirty="0"/>
          </a:p>
        </p:txBody>
      </p:sp>
    </p:spTree>
    <p:extLst>
      <p:ext uri="{BB962C8B-B14F-4D97-AF65-F5344CB8AC3E}">
        <p14:creationId xmlns:p14="http://schemas.microsoft.com/office/powerpoint/2010/main" val="58738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如果某個報表中有很多不同的樞紐分析表 </a:t>
            </a:r>
            <a:r>
              <a:rPr lang="en-US" altLang="zh-TW" dirty="0"/>
              <a:t>(</a:t>
            </a:r>
            <a:r>
              <a:rPr lang="zh-TW" altLang="en-US" dirty="0"/>
              <a:t>例如您正在使用的商務智慧 </a:t>
            </a:r>
            <a:r>
              <a:rPr lang="en-US" altLang="zh-TW" dirty="0"/>
              <a:t>(BI) </a:t>
            </a:r>
            <a:r>
              <a:rPr lang="zh-TW" altLang="en-US" dirty="0"/>
              <a:t>報表</a:t>
            </a:r>
            <a:r>
              <a:rPr lang="en-US" altLang="zh-TW" dirty="0"/>
              <a:t>)</a:t>
            </a:r>
            <a:r>
              <a:rPr lang="zh-TW" altLang="en-US" dirty="0"/>
              <a:t>，您很有可能會想要套用相同的篩選至其中某些或所有樞紐分析表。您可以讓其他樞紐分析表共用您在某個樞紐分析表中建立的交叉分析篩選器，不需要針對每一個樞紐分析表重複建立篩選！</a:t>
            </a:r>
          </a:p>
          <a:p>
            <a:r>
              <a:rPr lang="zh-TW" altLang="en-US" dirty="0"/>
              <a:t>共用交叉分析篩選器時，您要建立連至另一個樞紐分析表 </a:t>
            </a:r>
            <a:r>
              <a:rPr lang="en-US" altLang="zh-TW" dirty="0"/>
              <a:t>(</a:t>
            </a:r>
            <a:r>
              <a:rPr lang="zh-TW" altLang="en-US" dirty="0"/>
              <a:t>含有您要使用之交叉分析篩選器</a:t>
            </a:r>
            <a:r>
              <a:rPr lang="en-US" altLang="zh-TW" dirty="0"/>
              <a:t>) </a:t>
            </a:r>
            <a:r>
              <a:rPr lang="zh-TW" altLang="en-US" dirty="0"/>
              <a:t>的連線。您對共用交叉分析篩選器所做的任何變更，都會立即在連線至該交叉分析篩選器的所有樞紐分析表中反映出來。例如，如果在 </a:t>
            </a:r>
            <a:r>
              <a:rPr lang="en-US" altLang="zh-TW" dirty="0"/>
              <a:t>PivotTable1 </a:t>
            </a:r>
            <a:r>
              <a:rPr lang="zh-TW" altLang="en-US" dirty="0"/>
              <a:t>中使用「國家</a:t>
            </a:r>
            <a:r>
              <a:rPr lang="en-US" altLang="zh-TW" dirty="0"/>
              <a:t>/</a:t>
            </a:r>
            <a:r>
              <a:rPr lang="zh-TW" altLang="en-US" dirty="0"/>
              <a:t>地區」交叉分析篩選器來篩選特定國家</a:t>
            </a:r>
            <a:r>
              <a:rPr lang="en-US" altLang="zh-TW" dirty="0"/>
              <a:t>/</a:t>
            </a:r>
            <a:r>
              <a:rPr lang="zh-TW" altLang="en-US" dirty="0"/>
              <a:t>地區的資料，同樣使用該交叉分析篩選器的 </a:t>
            </a:r>
            <a:r>
              <a:rPr lang="en-US" altLang="zh-TW" dirty="0"/>
              <a:t>PivotTable2 </a:t>
            </a:r>
            <a:r>
              <a:rPr lang="zh-TW" altLang="en-US" dirty="0"/>
              <a:t>也會顯示相同國家</a:t>
            </a:r>
            <a:r>
              <a:rPr lang="en-US" altLang="zh-TW" dirty="0"/>
              <a:t>/</a:t>
            </a:r>
            <a:r>
              <a:rPr lang="zh-TW" altLang="en-US" dirty="0"/>
              <a:t>地區的資料。</a:t>
            </a:r>
          </a:p>
          <a:p>
            <a:r>
              <a:rPr lang="zh-TW" altLang="en-US" dirty="0"/>
              <a:t>連線至及用於多個樞紐分析表的交叉分析篩選器稱為共用交叉分析篩選器，只用於某個樞紐分析表的交叉分析篩選器則稱為本端交叉分析篩選器。一個樞紐分析表可以同時擁有本端交叉分析篩選器和共用交叉分析篩選器。</a:t>
            </a:r>
          </a:p>
          <a:p>
            <a:endParaRPr lang="zh-TW" altLang="en-US" dirty="0"/>
          </a:p>
        </p:txBody>
      </p:sp>
      <p:sp>
        <p:nvSpPr>
          <p:cNvPr id="4" name="投影片編號版面配置區 3"/>
          <p:cNvSpPr>
            <a:spLocks noGrp="1"/>
          </p:cNvSpPr>
          <p:nvPr>
            <p:ph type="sldNum" sz="quarter" idx="10"/>
          </p:nvPr>
        </p:nvSpPr>
        <p:spPr/>
        <p:txBody>
          <a:bodyPr/>
          <a:lstStyle/>
          <a:p>
            <a:fld id="{B4A9E10D-84AB-4A40-9D3B-1D52C90A03F1}" type="slidenum">
              <a:rPr lang="zh-TW" altLang="en-US" smtClean="0"/>
              <a:t>78</a:t>
            </a:fld>
            <a:endParaRPr lang="zh-TW" altLang="en-US" dirty="0"/>
          </a:p>
        </p:txBody>
      </p:sp>
    </p:spTree>
    <p:extLst>
      <p:ext uri="{BB962C8B-B14F-4D97-AF65-F5344CB8AC3E}">
        <p14:creationId xmlns:p14="http://schemas.microsoft.com/office/powerpoint/2010/main" val="3776486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如果某個報表中有很多不同的樞紐分析表 </a:t>
            </a:r>
            <a:r>
              <a:rPr lang="en-US" altLang="zh-TW" dirty="0"/>
              <a:t>(</a:t>
            </a:r>
            <a:r>
              <a:rPr lang="zh-TW" altLang="en-US" dirty="0"/>
              <a:t>例如您正在使用的商務智慧 </a:t>
            </a:r>
            <a:r>
              <a:rPr lang="en-US" altLang="zh-TW" dirty="0"/>
              <a:t>(BI) </a:t>
            </a:r>
            <a:r>
              <a:rPr lang="zh-TW" altLang="en-US" dirty="0"/>
              <a:t>報表</a:t>
            </a:r>
            <a:r>
              <a:rPr lang="en-US" altLang="zh-TW" dirty="0"/>
              <a:t>)</a:t>
            </a:r>
            <a:r>
              <a:rPr lang="zh-TW" altLang="en-US" dirty="0"/>
              <a:t>，您很有可能會想要套用相同的篩選至其中某些或所有樞紐分析表。您可以讓其他樞紐分析表共用您在某個樞紐分析表中建立的交叉分析篩選器，不需要針對每一個樞紐分析表重複建立篩選！</a:t>
            </a:r>
          </a:p>
          <a:p>
            <a:r>
              <a:rPr lang="zh-TW" altLang="en-US" dirty="0"/>
              <a:t>共用交叉分析篩選器時，您要建立連至另一個樞紐分析表 </a:t>
            </a:r>
            <a:r>
              <a:rPr lang="en-US" altLang="zh-TW" dirty="0"/>
              <a:t>(</a:t>
            </a:r>
            <a:r>
              <a:rPr lang="zh-TW" altLang="en-US" dirty="0"/>
              <a:t>含有您要使用之交叉分析篩選器</a:t>
            </a:r>
            <a:r>
              <a:rPr lang="en-US" altLang="zh-TW" dirty="0"/>
              <a:t>) </a:t>
            </a:r>
            <a:r>
              <a:rPr lang="zh-TW" altLang="en-US" dirty="0"/>
              <a:t>的連線。您對共用交叉分析篩選器所做的任何變更，都會立即在連線至該交叉分析篩選器的所有樞紐分析表中反映出來。例如，如果在 </a:t>
            </a:r>
            <a:r>
              <a:rPr lang="en-US" altLang="zh-TW" dirty="0"/>
              <a:t>PivotTable1 </a:t>
            </a:r>
            <a:r>
              <a:rPr lang="zh-TW" altLang="en-US" dirty="0"/>
              <a:t>中使用「國家</a:t>
            </a:r>
            <a:r>
              <a:rPr lang="en-US" altLang="zh-TW" dirty="0"/>
              <a:t>/</a:t>
            </a:r>
            <a:r>
              <a:rPr lang="zh-TW" altLang="en-US" dirty="0"/>
              <a:t>地區」交叉分析篩選器來篩選特定國家</a:t>
            </a:r>
            <a:r>
              <a:rPr lang="en-US" altLang="zh-TW" dirty="0"/>
              <a:t>/</a:t>
            </a:r>
            <a:r>
              <a:rPr lang="zh-TW" altLang="en-US" dirty="0"/>
              <a:t>地區的資料，同樣使用該交叉分析篩選器的 </a:t>
            </a:r>
            <a:r>
              <a:rPr lang="en-US" altLang="zh-TW" dirty="0"/>
              <a:t>PivotTable2 </a:t>
            </a:r>
            <a:r>
              <a:rPr lang="zh-TW" altLang="en-US" dirty="0"/>
              <a:t>也會顯示相同國家</a:t>
            </a:r>
            <a:r>
              <a:rPr lang="en-US" altLang="zh-TW" dirty="0"/>
              <a:t>/</a:t>
            </a:r>
            <a:r>
              <a:rPr lang="zh-TW" altLang="en-US" dirty="0"/>
              <a:t>地區的資料。</a:t>
            </a:r>
          </a:p>
          <a:p>
            <a:r>
              <a:rPr lang="zh-TW" altLang="en-US" dirty="0"/>
              <a:t>連線至及用於多個樞紐分析表的交叉分析篩選器稱為共用交叉分析篩選器，只用於某個樞紐分析表的交叉分析篩選器則稱為本端交叉分析篩選器。一個樞紐分析表可以同時擁有本端交叉分析篩選器和共用交叉分析篩選器。</a:t>
            </a:r>
          </a:p>
          <a:p>
            <a:endParaRPr lang="zh-TW" altLang="en-US" dirty="0"/>
          </a:p>
        </p:txBody>
      </p:sp>
      <p:sp>
        <p:nvSpPr>
          <p:cNvPr id="4" name="投影片編號版面配置區 3"/>
          <p:cNvSpPr>
            <a:spLocks noGrp="1"/>
          </p:cNvSpPr>
          <p:nvPr>
            <p:ph type="sldNum" sz="quarter" idx="10"/>
          </p:nvPr>
        </p:nvSpPr>
        <p:spPr/>
        <p:txBody>
          <a:bodyPr/>
          <a:lstStyle/>
          <a:p>
            <a:fld id="{B4A9E10D-84AB-4A40-9D3B-1D52C90A03F1}" type="slidenum">
              <a:rPr lang="zh-TW" altLang="en-US" smtClean="0"/>
              <a:t>83</a:t>
            </a:fld>
            <a:endParaRPr lang="zh-TW" altLang="en-US" dirty="0"/>
          </a:p>
        </p:txBody>
      </p:sp>
    </p:spTree>
    <p:extLst>
      <p:ext uri="{BB962C8B-B14F-4D97-AF65-F5344CB8AC3E}">
        <p14:creationId xmlns:p14="http://schemas.microsoft.com/office/powerpoint/2010/main" val="3776486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4A9E10D-84AB-4A40-9D3B-1D52C90A03F1}" type="slidenum">
              <a:rPr lang="zh-TW" altLang="en-US" smtClean="0"/>
              <a:t>95</a:t>
            </a:fld>
            <a:endParaRPr lang="zh-TW" altLang="en-US" dirty="0"/>
          </a:p>
        </p:txBody>
      </p:sp>
    </p:spTree>
    <p:extLst>
      <p:ext uri="{BB962C8B-B14F-4D97-AF65-F5344CB8AC3E}">
        <p14:creationId xmlns:p14="http://schemas.microsoft.com/office/powerpoint/2010/main" val="3296188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取自</a:t>
            </a:r>
            <a:r>
              <a:rPr lang="en-US" altLang="zh-TW" sz="1200" dirty="0"/>
              <a:t>https://www.stockfeel.com.tw/%E5%A4%A7%E6%95%B8%E6%93%9A%E5%88%B0%E5%BA%95%E8%88%87%E6%88%91%E6%9C%89%E4%BB%80%E9%BA%BC%E9%97%9C%E8%81%AF%EF%BC%9F5-%E5%BC%B5%E5%9C%96%E5%BF%AB%E9%80%9F%E4%BA%86%E8%A7%A3%E5%A4%A7/</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6B9374E8-3AA8-4E3E-8E4B-CBA4FCCB6A1F}" type="slidenum">
              <a:rPr lang="zh-TW" altLang="en-US" smtClean="0"/>
              <a:t>103</a:t>
            </a:fld>
            <a:endParaRPr lang="zh-TW" altLang="en-US"/>
          </a:p>
        </p:txBody>
      </p:sp>
    </p:spTree>
    <p:extLst>
      <p:ext uri="{BB962C8B-B14F-4D97-AF65-F5344CB8AC3E}">
        <p14:creationId xmlns:p14="http://schemas.microsoft.com/office/powerpoint/2010/main" val="1622950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https://powerbi.microsoft.com/zh-tw/desktop/</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8E1635-4891-4D61-A987-810BC2F3DF0D}"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4111943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https://powerbi.microsoft.com/zh-tw/desktop/</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8E1635-4891-4D61-A987-810BC2F3DF0D}"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1219669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https://powerbi.microsoft.com/zh-tw/desktop/</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8E1635-4891-4D61-A987-810BC2F3DF0D}"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413034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https://docs.microsoft.com/zh-tw/power-bi/fundamentals/desktop-get-the-desktop</a:t>
            </a:r>
            <a:endParaRPr lang="zh-TW" altLang="en-US" dirty="0"/>
          </a:p>
        </p:txBody>
      </p:sp>
      <p:sp>
        <p:nvSpPr>
          <p:cNvPr id="4" name="投影片編號版面配置區 3"/>
          <p:cNvSpPr>
            <a:spLocks noGrp="1"/>
          </p:cNvSpPr>
          <p:nvPr>
            <p:ph type="sldNum" sz="quarter" idx="5"/>
          </p:nvPr>
        </p:nvSpPr>
        <p:spPr/>
        <p:txBody>
          <a:bodyPr/>
          <a:lstStyle/>
          <a:p>
            <a:fld id="{6B9374E8-3AA8-4E3E-8E4B-CBA4FCCB6A1F}" type="slidenum">
              <a:rPr lang="zh-TW" altLang="en-US" smtClean="0"/>
              <a:t>115</a:t>
            </a:fld>
            <a:endParaRPr lang="zh-TW" altLang="en-US"/>
          </a:p>
        </p:txBody>
      </p:sp>
    </p:spTree>
    <p:extLst>
      <p:ext uri="{BB962C8B-B14F-4D97-AF65-F5344CB8AC3E}">
        <p14:creationId xmlns:p14="http://schemas.microsoft.com/office/powerpoint/2010/main" val="846447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https://support.microsoft.com/zh-tw/office/power-view-%E6%A6%82%E8%A7%80%E8%88%87%E5%AD%B8%E7%BF%92-5380e429-3ee0-4be2-97b7-64d7930020b6</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8E1635-4891-4D61-A987-810BC2F3DF0D}"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68046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5A6CBB90-41CD-4BAC-9A69-DEED58AED57B}" type="slidenum">
              <a:rPr lang="en-US" altLang="zh-TW" smtClean="0">
                <a:latin typeface="Times New Roman" pitchFamily="18" charset="0"/>
              </a:rPr>
              <a:pPr eaLnBrk="1" hangingPunct="1"/>
              <a:t>12</a:t>
            </a:fld>
            <a:endParaRPr lang="en-US" altLang="zh-TW" dirty="0">
              <a:latin typeface="Times New Roman"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extLst>
      <p:ext uri="{BB962C8B-B14F-4D97-AF65-F5344CB8AC3E}">
        <p14:creationId xmlns:p14="http://schemas.microsoft.com/office/powerpoint/2010/main" val="3006207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https://support.microsoft.com/zh-tw/office/power-view%EF%BC%9A%E6%8E%A2%E7%B4%A2%E3%80%81%E8%A6%96%E8%A6%BA%E5%8C%96%EF%BC%8C%E4%BB%A5%E5%8F%8A%E5%B1%95%E7%A4%BA%E8%B3%87%E6%96%99-98268d31-97e2-42aa-a52b-a68cf460472e</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1859861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B9374E8-3AA8-4E3E-8E4B-CBA4FCCB6A1F}" type="slidenum">
              <a:rPr lang="zh-TW" altLang="en-US" smtClean="0"/>
              <a:t>124</a:t>
            </a:fld>
            <a:endParaRPr lang="zh-TW" altLang="en-US"/>
          </a:p>
        </p:txBody>
      </p:sp>
    </p:spTree>
    <p:extLst>
      <p:ext uri="{BB962C8B-B14F-4D97-AF65-F5344CB8AC3E}">
        <p14:creationId xmlns:p14="http://schemas.microsoft.com/office/powerpoint/2010/main" val="1577178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684158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840946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139066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Power Query </a:t>
            </a:r>
            <a:r>
              <a:rPr lang="zh-TW" altLang="en-US" sz="1200" b="0" i="0" kern="1200" dirty="0">
                <a:solidFill>
                  <a:schemeClr val="tx1"/>
                </a:solidFill>
                <a:effectLst/>
                <a:latin typeface="+mn-lt"/>
                <a:ea typeface="+mn-ea"/>
                <a:cs typeface="+mn-cs"/>
              </a:rPr>
              <a:t>會記錄您採取的每個步驟，並讓您以任何所需的方式來修改這些步驟。 您也可以讓您復原、取消復原、變更順序或修改任何步驟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 這樣您就能以您想要的方式，將您的視圖快速加入到已連接的資料中。</a:t>
            </a:r>
          </a:p>
          <a:p>
            <a:r>
              <a:rPr lang="zh-TW" altLang="en-US" sz="1200" b="0" i="0" kern="1200" dirty="0">
                <a:solidFill>
                  <a:schemeClr val="tx1"/>
                </a:solidFill>
                <a:effectLst/>
                <a:latin typeface="+mn-lt"/>
                <a:ea typeface="+mn-ea"/>
                <a:cs typeface="+mn-cs"/>
              </a:rPr>
              <a:t>使用 </a:t>
            </a:r>
            <a:r>
              <a:rPr lang="en-US" altLang="zh-TW" sz="1200" b="0" i="0" kern="1200" dirty="0">
                <a:solidFill>
                  <a:schemeClr val="tx1"/>
                </a:solidFill>
                <a:effectLst/>
                <a:latin typeface="+mn-lt"/>
                <a:ea typeface="+mn-ea"/>
                <a:cs typeface="+mn-cs"/>
              </a:rPr>
              <a:t>Power Query</a:t>
            </a:r>
            <a:r>
              <a:rPr lang="zh-TW" altLang="en-US" sz="1200" b="0" i="0" kern="1200" dirty="0">
                <a:solidFill>
                  <a:schemeClr val="tx1"/>
                </a:solidFill>
                <a:effectLst/>
                <a:latin typeface="+mn-lt"/>
                <a:ea typeface="+mn-ea"/>
                <a:cs typeface="+mn-cs"/>
              </a:rPr>
              <a:t>，您可以視需要建立簡單或複雜的查詢。 而且由於 </a:t>
            </a:r>
            <a:r>
              <a:rPr lang="en-US" altLang="zh-TW" sz="1200" b="0" i="0" kern="1200" dirty="0">
                <a:solidFill>
                  <a:schemeClr val="tx1"/>
                </a:solidFill>
                <a:effectLst/>
                <a:latin typeface="+mn-lt"/>
                <a:ea typeface="+mn-ea"/>
                <a:cs typeface="+mn-cs"/>
              </a:rPr>
              <a:t>Power Query </a:t>
            </a:r>
            <a:r>
              <a:rPr lang="zh-TW" altLang="en-US" sz="1200" b="0" i="0" kern="1200" dirty="0">
                <a:solidFill>
                  <a:schemeClr val="tx1"/>
                </a:solidFill>
                <a:effectLst/>
                <a:latin typeface="+mn-lt"/>
                <a:ea typeface="+mn-ea"/>
                <a:cs typeface="+mn-cs"/>
              </a:rPr>
              <a:t>會使用 </a:t>
            </a:r>
            <a:r>
              <a:rPr lang="en-US" altLang="zh-TW" sz="1200" b="1" i="0" kern="1200" dirty="0">
                <a:solidFill>
                  <a:schemeClr val="tx1"/>
                </a:solidFill>
                <a:effectLst/>
                <a:latin typeface="+mn-lt"/>
                <a:ea typeface="+mn-ea"/>
                <a:cs typeface="+mn-cs"/>
              </a:rPr>
              <a:t>M </a:t>
            </a:r>
            <a:r>
              <a:rPr lang="zh-TW" altLang="en-US" sz="1200" b="1" i="0" kern="1200" dirty="0">
                <a:solidFill>
                  <a:schemeClr val="tx1"/>
                </a:solidFill>
                <a:effectLst/>
                <a:latin typeface="+mn-lt"/>
                <a:ea typeface="+mn-ea"/>
                <a:cs typeface="+mn-cs"/>
              </a:rPr>
              <a:t>語言</a:t>
            </a:r>
            <a:r>
              <a:rPr lang="zh-TW" altLang="en-US" sz="1200" b="0" i="0" kern="1200" dirty="0">
                <a:solidFill>
                  <a:schemeClr val="tx1"/>
                </a:solidFill>
                <a:effectLst/>
                <a:latin typeface="+mn-lt"/>
                <a:ea typeface="+mn-ea"/>
                <a:cs typeface="+mn-cs"/>
              </a:rPr>
              <a:t>來記錄並執行其步驟，您可以從頭開始建立查詢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或手動調整</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，以運用資料指令碼的功效和彈性，所有指令碼都在 </a:t>
            </a:r>
            <a:r>
              <a:rPr lang="en-US" altLang="zh-TW" sz="1200" b="0" i="0" kern="1200" dirty="0">
                <a:solidFill>
                  <a:schemeClr val="tx1"/>
                </a:solidFill>
                <a:effectLst/>
                <a:latin typeface="+mn-lt"/>
                <a:ea typeface="+mn-ea"/>
                <a:cs typeface="+mn-cs"/>
              </a:rPr>
              <a:t>Power Query </a:t>
            </a:r>
            <a:r>
              <a:rPr lang="zh-TW" altLang="en-US" sz="1200" b="0" i="0" kern="1200" dirty="0">
                <a:solidFill>
                  <a:schemeClr val="tx1"/>
                </a:solidFill>
                <a:effectLst/>
                <a:latin typeface="+mn-lt"/>
                <a:ea typeface="+mn-ea"/>
                <a:cs typeface="+mn-cs"/>
              </a:rPr>
              <a:t>內。</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43396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https://docs.microsoft.com/zh-tw/azure/?product=featured</a:t>
            </a:r>
          </a:p>
          <a:p>
            <a:r>
              <a:rPr lang="en-US" altLang="zh-TW" dirty="0"/>
              <a:t>https://azure.microsoft.com/zh-tw/services/synapse-analytics/resources/</a:t>
            </a:r>
          </a:p>
          <a:p>
            <a:r>
              <a:rPr lang="en-US" altLang="zh-TW" dirty="0"/>
              <a:t>https://docs.microsoft.com/zh-tw/azure/synapse-analytics/overview-what-is</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8E1635-4891-4D61-A987-810BC2F3DF0D}"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zh-TW" altLang="en-US" sz="1200" b="1"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337839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620134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1E1E1E"/>
                </a:solidFill>
                <a:effectLst/>
                <a:latin typeface="Segoe UI" panose="020B0502040204020203" pitchFamily="34" charset="0"/>
              </a:rPr>
              <a:t>Power Query </a:t>
            </a:r>
            <a:r>
              <a:rPr lang="zh-TW" altLang="en-US" b="0" i="0" dirty="0">
                <a:solidFill>
                  <a:srgbClr val="1E1E1E"/>
                </a:solidFill>
                <a:effectLst/>
                <a:latin typeface="Segoe UI" panose="020B0502040204020203" pitchFamily="34" charset="0"/>
              </a:rPr>
              <a:t>自動偵測欄之後，您也可以使用 </a:t>
            </a:r>
            <a:r>
              <a:rPr lang="en-US" altLang="zh-TW" b="0" i="0" dirty="0">
                <a:solidFill>
                  <a:srgbClr val="1E1E1E"/>
                </a:solidFill>
                <a:effectLst/>
                <a:latin typeface="Segoe UI" panose="020B0502040204020203" pitchFamily="34" charset="0"/>
              </a:rPr>
              <a:t>[ </a:t>
            </a:r>
            <a:r>
              <a:rPr lang="zh-TW" altLang="en-US" b="1" i="0" dirty="0">
                <a:solidFill>
                  <a:srgbClr val="1E1E1E"/>
                </a:solidFill>
                <a:effectLst/>
                <a:latin typeface="Segoe UI" panose="020B0502040204020203" pitchFamily="34" charset="0"/>
              </a:rPr>
              <a:t>查詢編輯器</a:t>
            </a:r>
            <a:r>
              <a:rPr lang="zh-TW" altLang="en-US" b="0" i="0" dirty="0">
                <a:solidFill>
                  <a:srgbClr val="1E1E1E"/>
                </a:solidFill>
                <a:effectLst/>
                <a:latin typeface="Segoe UI" panose="020B0502040204020203" pitchFamily="34" charset="0"/>
              </a:rPr>
              <a:t> </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來撰寫 </a:t>
            </a:r>
            <a:r>
              <a:rPr lang="en-US" altLang="zh-TW" b="1" i="0" dirty="0">
                <a:solidFill>
                  <a:srgbClr val="1E1E1E"/>
                </a:solidFill>
                <a:effectLst/>
                <a:latin typeface="Segoe UI" panose="020B0502040204020203" pitchFamily="34" charset="0"/>
              </a:rPr>
              <a:t>Power Query</a:t>
            </a:r>
            <a:r>
              <a:rPr lang="zh-TW" altLang="en-US" b="0" i="0" dirty="0">
                <a:solidFill>
                  <a:srgbClr val="1E1E1E"/>
                </a:solidFill>
                <a:effectLst/>
                <a:latin typeface="Segoe UI" panose="020B0502040204020203" pitchFamily="34" charset="0"/>
              </a:rPr>
              <a:t>的公式。 例如：</a:t>
            </a:r>
          </a:p>
          <a:p>
            <a:r>
              <a:rPr lang="en-US" altLang="zh-TW" dirty="0"/>
              <a:t>= </a:t>
            </a:r>
            <a:r>
              <a:rPr lang="en-US" altLang="zh-TW" dirty="0" err="1"/>
              <a:t>Csv.Document</a:t>
            </a:r>
            <a:r>
              <a:rPr lang="en-US" altLang="zh-TW" dirty="0"/>
              <a:t>(</a:t>
            </a:r>
            <a:r>
              <a:rPr lang="en-US" altLang="zh-TW" dirty="0" err="1"/>
              <a:t>File.Contents</a:t>
            </a:r>
            <a:r>
              <a:rPr lang="en-US" altLang="zh-TW" dirty="0"/>
              <a:t>("C:\Examples\Products Categories and Orders.csv"),null,",",null,1252) = </a:t>
            </a:r>
            <a:r>
              <a:rPr lang="en-US" altLang="zh-TW" dirty="0" err="1"/>
              <a:t>Table.PromoteHeaders</a:t>
            </a:r>
            <a:r>
              <a:rPr lang="en-US" altLang="zh-TW" dirty="0"/>
              <a:t>(Source) = </a:t>
            </a:r>
            <a:r>
              <a:rPr lang="en-US" altLang="zh-TW" dirty="0" err="1"/>
              <a:t>Table.TransformColumnTypes</a:t>
            </a:r>
            <a:r>
              <a:rPr lang="en-US" altLang="zh-TW" dirty="0"/>
              <a:t>(</a:t>
            </a:r>
            <a:r>
              <a:rPr lang="en-US" altLang="zh-TW" dirty="0" err="1"/>
              <a:t>FirstRowAsHeader</a:t>
            </a:r>
            <a:r>
              <a:rPr lang="en-US" altLang="zh-TW" dirty="0"/>
              <a:t>,{{"</a:t>
            </a:r>
            <a:r>
              <a:rPr lang="en-US" altLang="zh-TW" dirty="0" err="1"/>
              <a:t>OrderID</a:t>
            </a:r>
            <a:r>
              <a:rPr lang="en-US" altLang="zh-TW" dirty="0"/>
              <a:t>", type number}, {"</a:t>
            </a:r>
            <a:r>
              <a:rPr lang="en-US" altLang="zh-TW" dirty="0" err="1"/>
              <a:t>CustomerID</a:t>
            </a:r>
            <a:r>
              <a:rPr lang="en-US" altLang="zh-TW" dirty="0"/>
              <a:t>", type text}, {"</a:t>
            </a:r>
            <a:r>
              <a:rPr lang="en-US" altLang="zh-TW" dirty="0" err="1"/>
              <a:t>EmployeeID</a:t>
            </a:r>
            <a:r>
              <a:rPr lang="en-US" altLang="zh-TW" dirty="0"/>
              <a:t>", type number}, {"</a:t>
            </a:r>
            <a:r>
              <a:rPr lang="en-US" altLang="zh-TW" dirty="0" err="1"/>
              <a:t>OrderDate</a:t>
            </a:r>
            <a:r>
              <a:rPr lang="en-US" altLang="zh-TW" dirty="0"/>
              <a:t>", type date}, {"</a:t>
            </a:r>
            <a:r>
              <a:rPr lang="en-US" altLang="zh-TW" dirty="0" err="1"/>
              <a:t>RequiredDate</a:t>
            </a:r>
            <a:r>
              <a:rPr lang="en-US" altLang="zh-TW" dirty="0"/>
              <a:t>", type date}, {"</a:t>
            </a:r>
            <a:r>
              <a:rPr lang="en-US" altLang="zh-TW" dirty="0" err="1"/>
              <a:t>ShipName</a:t>
            </a:r>
            <a:r>
              <a:rPr lang="en-US" altLang="zh-TW" dirty="0"/>
              <a:t>", type text}})</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313002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234797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B3FC564A-751F-479B-8ED5-1679B03745A0}" type="slidenum">
              <a:rPr lang="en-US" altLang="zh-TW" smtClean="0">
                <a:latin typeface="Times New Roman" pitchFamily="18" charset="0"/>
              </a:rPr>
              <a:pPr eaLnBrk="1" hangingPunct="1"/>
              <a:t>13</a:t>
            </a:fld>
            <a:endParaRPr lang="en-US" altLang="zh-TW" dirty="0">
              <a:latin typeface="Times New Roman"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extLst>
      <p:ext uri="{BB962C8B-B14F-4D97-AF65-F5344CB8AC3E}">
        <p14:creationId xmlns:p14="http://schemas.microsoft.com/office/powerpoint/2010/main" val="1283873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612735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1753160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1E1E1E"/>
                </a:solidFill>
                <a:effectLst/>
                <a:latin typeface="Segoe UI" panose="020B0502040204020203" pitchFamily="34" charset="0"/>
              </a:rPr>
              <a:t>您可以使用 </a:t>
            </a:r>
            <a:r>
              <a:rPr lang="en-US" altLang="zh-TW" b="0" i="0" dirty="0">
                <a:solidFill>
                  <a:srgbClr val="1E1E1E"/>
                </a:solidFill>
                <a:effectLst/>
                <a:latin typeface="Segoe UI" panose="020B0502040204020203" pitchFamily="34" charset="0"/>
              </a:rPr>
              <a:t>[ </a:t>
            </a:r>
            <a:r>
              <a:rPr lang="zh-TW" altLang="en-US" b="1" i="0" dirty="0">
                <a:solidFill>
                  <a:srgbClr val="1E1E1E"/>
                </a:solidFill>
                <a:effectLst/>
                <a:latin typeface="Segoe UI" panose="020B0502040204020203" pitchFamily="34" charset="0"/>
              </a:rPr>
              <a:t>查詢編輯器</a:t>
            </a:r>
            <a:r>
              <a:rPr lang="zh-TW" altLang="en-US" b="0" i="0" dirty="0">
                <a:solidFill>
                  <a:srgbClr val="1E1E1E"/>
                </a:solidFill>
                <a:effectLst/>
                <a:latin typeface="Segoe UI" panose="020B0502040204020203" pitchFamily="34" charset="0"/>
              </a:rPr>
              <a:t> </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來撰寫查詢的公式。</a:t>
            </a:r>
          </a:p>
          <a:p>
            <a:r>
              <a:rPr lang="en-US" altLang="zh-TW" dirty="0"/>
              <a:t>= </a:t>
            </a:r>
            <a:r>
              <a:rPr lang="en-US" altLang="zh-TW" dirty="0" err="1"/>
              <a:t>Excel.CurrentWorkbook</a:t>
            </a:r>
            <a:r>
              <a:rPr lang="en-US" altLang="zh-TW" dirty="0"/>
              <a:t>(){[Name="Table1"]}[Content] </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1027140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1E1E1E"/>
                </a:solidFill>
                <a:effectLst/>
                <a:latin typeface="Segoe UI" panose="020B0502040204020203" pitchFamily="34" charset="0"/>
              </a:rPr>
              <a:t>您也可以使用 </a:t>
            </a:r>
            <a:r>
              <a:rPr lang="en-US" altLang="zh-TW" b="0" i="0" dirty="0">
                <a:solidFill>
                  <a:srgbClr val="1E1E1E"/>
                </a:solidFill>
                <a:effectLst/>
                <a:latin typeface="Segoe UI" panose="020B0502040204020203" pitchFamily="34" charset="0"/>
              </a:rPr>
              <a:t>[ </a:t>
            </a:r>
            <a:r>
              <a:rPr lang="zh-TW" altLang="en-US" b="1" i="0" dirty="0">
                <a:solidFill>
                  <a:srgbClr val="1E1E1E"/>
                </a:solidFill>
                <a:effectLst/>
                <a:latin typeface="Segoe UI" panose="020B0502040204020203" pitchFamily="34" charset="0"/>
              </a:rPr>
              <a:t>查詢編輯器</a:t>
            </a:r>
            <a:r>
              <a:rPr lang="zh-TW" altLang="en-US" b="0" i="0" dirty="0">
                <a:solidFill>
                  <a:srgbClr val="1E1E1E"/>
                </a:solidFill>
                <a:effectLst/>
                <a:latin typeface="Segoe UI" panose="020B0502040204020203" pitchFamily="34" charset="0"/>
              </a:rPr>
              <a:t> </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來撰寫查詢的公式。 例如：</a:t>
            </a:r>
          </a:p>
          <a:p>
            <a:r>
              <a:rPr lang="en-US" altLang="zh-TW" dirty="0"/>
              <a:t>= </a:t>
            </a:r>
            <a:r>
              <a:rPr lang="en-US" altLang="zh-TW" dirty="0" err="1"/>
              <a:t>Excel.Workbook</a:t>
            </a:r>
            <a:r>
              <a:rPr lang="en-US" altLang="zh-TW" dirty="0"/>
              <a:t> (</a:t>
            </a:r>
            <a:r>
              <a:rPr lang="en-US" altLang="zh-TW" dirty="0" err="1"/>
              <a:t>File.Contents</a:t>
            </a:r>
            <a:r>
              <a:rPr lang="en-US" altLang="zh-TW" dirty="0"/>
              <a:t>("C:\Example\Products and Orders.xlsx"))</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460096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1E1E1E"/>
                </a:solidFill>
                <a:effectLst/>
                <a:latin typeface="Segoe UI" panose="020B0502040204020203" pitchFamily="34" charset="0"/>
              </a:rPr>
              <a:t>您也可以使用 </a:t>
            </a:r>
            <a:r>
              <a:rPr lang="en-US" altLang="zh-TW" b="0" i="0" dirty="0">
                <a:solidFill>
                  <a:srgbClr val="1E1E1E"/>
                </a:solidFill>
                <a:effectLst/>
                <a:latin typeface="Segoe UI" panose="020B0502040204020203" pitchFamily="34" charset="0"/>
              </a:rPr>
              <a:t>[ </a:t>
            </a:r>
            <a:r>
              <a:rPr lang="zh-TW" altLang="en-US" b="1" i="0" dirty="0">
                <a:solidFill>
                  <a:srgbClr val="1E1E1E"/>
                </a:solidFill>
                <a:effectLst/>
                <a:latin typeface="Segoe UI" panose="020B0502040204020203" pitchFamily="34" charset="0"/>
              </a:rPr>
              <a:t>查詢編輯器</a:t>
            </a:r>
            <a:r>
              <a:rPr lang="zh-TW" altLang="en-US" b="0" i="0" dirty="0">
                <a:solidFill>
                  <a:srgbClr val="1E1E1E"/>
                </a:solidFill>
                <a:effectLst/>
                <a:latin typeface="Segoe UI" panose="020B0502040204020203" pitchFamily="34" charset="0"/>
              </a:rPr>
              <a:t> </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來撰寫查詢的公式。 例如：</a:t>
            </a:r>
          </a:p>
          <a:p>
            <a:r>
              <a:rPr lang="en-US" altLang="zh-TW" dirty="0"/>
              <a:t>= </a:t>
            </a:r>
            <a:r>
              <a:rPr lang="en-US" altLang="zh-TW" dirty="0" err="1"/>
              <a:t>Excel.Workbook</a:t>
            </a:r>
            <a:r>
              <a:rPr lang="en-US" altLang="zh-TW" dirty="0"/>
              <a:t> (</a:t>
            </a:r>
            <a:r>
              <a:rPr lang="en-US" altLang="zh-TW" dirty="0" err="1"/>
              <a:t>File.Contents</a:t>
            </a:r>
            <a:r>
              <a:rPr lang="en-US" altLang="zh-TW" dirty="0"/>
              <a:t>("C:\Example\Products and Orders.xlsx"))</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193187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1E1E1E"/>
                </a:solidFill>
                <a:effectLst/>
                <a:latin typeface="Segoe UI" panose="020B0502040204020203" pitchFamily="34" charset="0"/>
              </a:rPr>
              <a:t>您也可以使用 </a:t>
            </a:r>
            <a:r>
              <a:rPr lang="en-US" altLang="zh-TW" b="0" i="0" dirty="0">
                <a:solidFill>
                  <a:srgbClr val="1E1E1E"/>
                </a:solidFill>
                <a:effectLst/>
                <a:latin typeface="Segoe UI" panose="020B0502040204020203" pitchFamily="34" charset="0"/>
              </a:rPr>
              <a:t>[ </a:t>
            </a:r>
            <a:r>
              <a:rPr lang="zh-TW" altLang="en-US" b="1" i="0" dirty="0">
                <a:solidFill>
                  <a:srgbClr val="1E1E1E"/>
                </a:solidFill>
                <a:effectLst/>
                <a:latin typeface="Segoe UI" panose="020B0502040204020203" pitchFamily="34" charset="0"/>
              </a:rPr>
              <a:t>查詢編輯器</a:t>
            </a:r>
            <a:r>
              <a:rPr lang="zh-TW" altLang="en-US" b="0" i="0" dirty="0">
                <a:solidFill>
                  <a:srgbClr val="1E1E1E"/>
                </a:solidFill>
                <a:effectLst/>
                <a:latin typeface="Segoe UI" panose="020B0502040204020203" pitchFamily="34" charset="0"/>
              </a:rPr>
              <a:t> </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來撰寫查詢的公式。 例如：</a:t>
            </a:r>
          </a:p>
          <a:p>
            <a:r>
              <a:rPr lang="en-US" altLang="zh-TW" dirty="0"/>
              <a:t>= </a:t>
            </a:r>
            <a:r>
              <a:rPr lang="en-US" altLang="zh-TW" dirty="0" err="1"/>
              <a:t>Excel.Workbook</a:t>
            </a:r>
            <a:r>
              <a:rPr lang="en-US" altLang="zh-TW" dirty="0"/>
              <a:t> (</a:t>
            </a:r>
            <a:r>
              <a:rPr lang="en-US" altLang="zh-TW" dirty="0" err="1"/>
              <a:t>File.Contents</a:t>
            </a:r>
            <a:r>
              <a:rPr lang="en-US" altLang="zh-TW" dirty="0"/>
              <a:t>("C:\Example\Products and Orders.xlsx"))</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783334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665474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087790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682339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40074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可以旋轉其列和欄以查看來源資料，並針對您有興趣的區域顯示詳細資訊。</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當您要分析相關總計時，尤其在有一長串數字要加總，而且要比較每個數字的相關事實的情況下，即可使用樞紐分析表。</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由於樞紐分析表是互動式的，因此您可以自由實驗資料的版面配置，把焦點放在特定的詳細資訊上，或是計算不同的摘要，例如計數或平均值。 </a:t>
            </a:r>
          </a:p>
          <a:p>
            <a:endParaRPr lang="zh-TW" altLang="en-US" dirty="0"/>
          </a:p>
        </p:txBody>
      </p:sp>
      <p:sp>
        <p:nvSpPr>
          <p:cNvPr id="4" name="投影片編號版面配置區 3"/>
          <p:cNvSpPr>
            <a:spLocks noGrp="1"/>
          </p:cNvSpPr>
          <p:nvPr>
            <p:ph type="sldNum" sz="quarter" idx="10"/>
          </p:nvPr>
        </p:nvSpPr>
        <p:spPr/>
        <p:txBody>
          <a:bodyPr/>
          <a:lstStyle/>
          <a:p>
            <a:fld id="{B4A9E10D-84AB-4A40-9D3B-1D52C90A03F1}" type="slidenum">
              <a:rPr lang="zh-TW" altLang="en-US" smtClean="0"/>
              <a:t>17</a:t>
            </a:fld>
            <a:endParaRPr lang="zh-TW" altLang="en-US" dirty="0"/>
          </a:p>
        </p:txBody>
      </p:sp>
    </p:spTree>
    <p:extLst>
      <p:ext uri="{BB962C8B-B14F-4D97-AF65-F5344CB8AC3E}">
        <p14:creationId xmlns:p14="http://schemas.microsoft.com/office/powerpoint/2010/main" val="2856221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1548584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4055145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i="0" dirty="0">
                <a:solidFill>
                  <a:srgbClr val="1E1E1E"/>
                </a:solidFill>
                <a:effectLst/>
                <a:latin typeface="Segoe UI" panose="020B0502040204020203" pitchFamily="34" charset="0"/>
              </a:rPr>
              <a:t>Power Query</a:t>
            </a:r>
            <a:r>
              <a:rPr lang="zh-TW" altLang="en-US" b="0" i="0" dirty="0">
                <a:solidFill>
                  <a:srgbClr val="1E1E1E"/>
                </a:solidFill>
                <a:effectLst/>
                <a:latin typeface="Segoe UI" panose="020B0502040204020203" pitchFamily="34" charset="0"/>
              </a:rPr>
              <a:t> 會持續追蹤您所處理的每個資料。 </a:t>
            </a:r>
            <a:r>
              <a:rPr lang="zh-TW" altLang="en-US" b="1" i="0" dirty="0">
                <a:solidFill>
                  <a:srgbClr val="1E1E1E"/>
                </a:solidFill>
                <a:effectLst/>
                <a:latin typeface="Segoe UI" panose="020B0502040204020203" pitchFamily="34" charset="0"/>
              </a:rPr>
              <a:t>查詢編輯器</a:t>
            </a:r>
            <a:r>
              <a:rPr lang="zh-TW" altLang="en-US" b="0" i="0" dirty="0">
                <a:solidFill>
                  <a:srgbClr val="1E1E1E"/>
                </a:solidFill>
                <a:effectLst/>
                <a:latin typeface="Segoe UI" panose="020B0502040204020203" pitchFamily="34" charset="0"/>
              </a:rPr>
              <a:t> 會記錄及標籤您套用到資料的每個轉換或步驟。 不論轉換是資料連線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資料來源</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、欄移除、合併，還是資料類型變更，</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查詢編輯器</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都會追蹤 </a:t>
            </a:r>
            <a:r>
              <a:rPr lang="en-US" altLang="zh-TW" b="1" i="0" dirty="0">
                <a:solidFill>
                  <a:srgbClr val="1E1E1E"/>
                </a:solidFill>
                <a:effectLst/>
                <a:latin typeface="Segoe UI" panose="020B0502040204020203" pitchFamily="34" charset="0"/>
              </a:rPr>
              <a:t>[</a:t>
            </a:r>
            <a:r>
              <a:rPr lang="zh-TW" altLang="en-US" b="1" i="0" dirty="0">
                <a:solidFill>
                  <a:srgbClr val="1E1E1E"/>
                </a:solidFill>
                <a:effectLst/>
                <a:latin typeface="Segoe UI" panose="020B0502040204020203" pitchFamily="34" charset="0"/>
              </a:rPr>
              <a:t>查詢設定</a:t>
            </a:r>
            <a:r>
              <a:rPr lang="en-US" altLang="zh-TW" b="1"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 窗格之 </a:t>
            </a:r>
            <a:r>
              <a:rPr lang="en-US" altLang="zh-TW" b="1" i="0" dirty="0">
                <a:solidFill>
                  <a:srgbClr val="1E1E1E"/>
                </a:solidFill>
                <a:effectLst/>
                <a:latin typeface="Segoe UI" panose="020B0502040204020203" pitchFamily="34" charset="0"/>
              </a:rPr>
              <a:t>[</a:t>
            </a:r>
            <a:r>
              <a:rPr lang="zh-TW" altLang="en-US" b="1" i="0" dirty="0">
                <a:solidFill>
                  <a:srgbClr val="1E1E1E"/>
                </a:solidFill>
                <a:effectLst/>
                <a:latin typeface="Segoe UI" panose="020B0502040204020203" pitchFamily="34" charset="0"/>
              </a:rPr>
              <a:t>套用步驟</a:t>
            </a:r>
            <a:r>
              <a:rPr lang="en-US" altLang="zh-TW" b="1"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 區段中的每項作業。</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558273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1E1E1E"/>
                </a:solidFill>
                <a:effectLst/>
                <a:latin typeface="Segoe UI" panose="020B0502040204020203" pitchFamily="34" charset="0"/>
              </a:rPr>
              <a:t>您可以套用到資料的轉換有許多種。 您也可以透過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查詢編輯器</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的 </a:t>
            </a:r>
            <a:r>
              <a:rPr lang="en-US" altLang="zh-TW" b="1" i="0" dirty="0">
                <a:solidFill>
                  <a:srgbClr val="1E1E1E"/>
                </a:solidFill>
                <a:effectLst/>
                <a:latin typeface="Segoe UI" panose="020B0502040204020203" pitchFamily="34" charset="0"/>
              </a:rPr>
              <a:t>[</a:t>
            </a:r>
            <a:r>
              <a:rPr lang="zh-TW" altLang="en-US" b="1" i="0" dirty="0">
                <a:solidFill>
                  <a:srgbClr val="1E1E1E"/>
                </a:solidFill>
                <a:effectLst/>
                <a:latin typeface="Segoe UI" panose="020B0502040204020203" pitchFamily="34" charset="0"/>
              </a:rPr>
              <a:t>進階編輯器</a:t>
            </a:r>
            <a:r>
              <a:rPr lang="en-US" altLang="zh-TW" b="1"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，使用 </a:t>
            </a:r>
            <a:r>
              <a:rPr lang="en-US" altLang="zh-TW" b="1" i="0" dirty="0">
                <a:solidFill>
                  <a:srgbClr val="1E1E1E"/>
                </a:solidFill>
                <a:effectLst/>
                <a:latin typeface="Segoe UI" panose="020B0502040204020203" pitchFamily="34" charset="0"/>
              </a:rPr>
              <a:t>M </a:t>
            </a:r>
            <a:r>
              <a:rPr lang="zh-TW" altLang="en-US" b="1" i="0" dirty="0">
                <a:solidFill>
                  <a:srgbClr val="1E1E1E"/>
                </a:solidFill>
                <a:effectLst/>
                <a:latin typeface="Segoe UI" panose="020B0502040204020203" pitchFamily="34" charset="0"/>
              </a:rPr>
              <a:t>語言</a:t>
            </a:r>
            <a:r>
              <a:rPr lang="zh-TW" altLang="en-US" b="0" i="0" dirty="0">
                <a:solidFill>
                  <a:srgbClr val="1E1E1E"/>
                </a:solidFill>
                <a:effectLst/>
                <a:latin typeface="Segoe UI" panose="020B0502040204020203" pitchFamily="34" charset="0"/>
              </a:rPr>
              <a:t>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也就是 </a:t>
            </a:r>
            <a:r>
              <a:rPr lang="en-US" altLang="zh-TW" b="1" i="0" dirty="0">
                <a:solidFill>
                  <a:srgbClr val="1E1E1E"/>
                </a:solidFill>
                <a:effectLst/>
                <a:latin typeface="Segoe UI" panose="020B0502040204020203" pitchFamily="34" charset="0"/>
              </a:rPr>
              <a:t>Power Query</a:t>
            </a:r>
            <a:r>
              <a:rPr lang="zh-TW" altLang="en-US" b="0" i="0" dirty="0">
                <a:solidFill>
                  <a:srgbClr val="1E1E1E"/>
                </a:solidFill>
                <a:effectLst/>
                <a:latin typeface="Segoe UI" panose="020B0502040204020203" pitchFamily="34" charset="0"/>
              </a:rPr>
              <a:t> 在背景中記錄步驟的方式</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寫入自己轉換。 您可以從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查詢編輯器</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中的 </a:t>
            </a:r>
            <a:r>
              <a:rPr lang="en-US" altLang="zh-TW" b="1" i="0" dirty="0">
                <a:solidFill>
                  <a:srgbClr val="1E1E1E"/>
                </a:solidFill>
                <a:effectLst/>
                <a:latin typeface="Segoe UI" panose="020B0502040204020203" pitchFamily="34" charset="0"/>
              </a:rPr>
              <a:t>[</a:t>
            </a:r>
            <a:r>
              <a:rPr lang="zh-TW" altLang="en-US" b="1" i="0" dirty="0">
                <a:solidFill>
                  <a:srgbClr val="1E1E1E"/>
                </a:solidFill>
                <a:effectLst/>
                <a:latin typeface="Segoe UI" panose="020B0502040204020203" pitchFamily="34" charset="0"/>
              </a:rPr>
              <a:t>轉換</a:t>
            </a:r>
            <a:r>
              <a:rPr lang="en-US" altLang="zh-TW" b="1"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 功能區開啟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進階編輯器</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，您可以在其中修改與現有查詢相關的 </a:t>
            </a:r>
            <a:r>
              <a:rPr lang="en-US" altLang="zh-TW" b="0" i="0" dirty="0">
                <a:solidFill>
                  <a:srgbClr val="1E1E1E"/>
                </a:solidFill>
                <a:effectLst/>
                <a:latin typeface="Segoe UI" panose="020B0502040204020203" pitchFamily="34" charset="0"/>
              </a:rPr>
              <a:t>M </a:t>
            </a:r>
            <a:r>
              <a:rPr lang="zh-TW" altLang="en-US" b="0" i="0" dirty="0">
                <a:solidFill>
                  <a:srgbClr val="1E1E1E"/>
                </a:solidFill>
                <a:effectLst/>
                <a:latin typeface="Segoe UI" panose="020B0502040204020203" pitchFamily="34" charset="0"/>
              </a:rPr>
              <a:t>語言步驟。 您也可以使用 </a:t>
            </a:r>
            <a:r>
              <a:rPr lang="en-US" altLang="zh-TW" b="1" i="0" dirty="0">
                <a:solidFill>
                  <a:srgbClr val="1E1E1E"/>
                </a:solidFill>
                <a:effectLst/>
                <a:latin typeface="Segoe UI" panose="020B0502040204020203" pitchFamily="34" charset="0"/>
              </a:rPr>
              <a:t>[</a:t>
            </a:r>
            <a:r>
              <a:rPr lang="zh-TW" altLang="en-US" b="1" i="0" dirty="0">
                <a:solidFill>
                  <a:srgbClr val="1E1E1E"/>
                </a:solidFill>
                <a:effectLst/>
                <a:latin typeface="Segoe UI" panose="020B0502040204020203" pitchFamily="34" charset="0"/>
              </a:rPr>
              <a:t>進階編輯器</a:t>
            </a:r>
            <a:r>
              <a:rPr lang="en-US" altLang="zh-TW" b="1"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 從頭開始建立查詢。</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992683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571977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訂單</a:t>
            </a:r>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8E1635-4891-4D61-A987-810BC2F3DF0D}"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163</a:t>
            </a:fld>
            <a:endParaRPr kumimoji="0" lang="zh-TW" altLang="en-US" sz="1200" b="1"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828513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https://support.microsoft.com/zh-tw/office/power-query-%e5%bf%ab%e9%80%9f%e5%85%a5%e9%96%80-7104fbee-9e62-4cb9-a02e-5bfb1a6c536a?ui=zh-tw&amp;rs=zh-tw&amp;ad=tw</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4286935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1E1E1E"/>
                </a:solidFill>
                <a:effectLst/>
                <a:latin typeface="Segoe UI" panose="020B0502040204020203" pitchFamily="34" charset="0"/>
              </a:rPr>
              <a:t>使用 </a:t>
            </a:r>
            <a:r>
              <a:rPr lang="en-US" altLang="zh-TW" b="1" i="0" dirty="0">
                <a:solidFill>
                  <a:srgbClr val="1E1E1E"/>
                </a:solidFill>
                <a:effectLst/>
                <a:latin typeface="Segoe UI" panose="020B0502040204020203" pitchFamily="34" charset="0"/>
              </a:rPr>
              <a:t>Power Query</a:t>
            </a:r>
            <a:r>
              <a:rPr lang="zh-TW" altLang="en-US" b="0" i="0" dirty="0">
                <a:solidFill>
                  <a:srgbClr val="1E1E1E"/>
                </a:solidFill>
                <a:effectLst/>
                <a:latin typeface="Segoe UI" panose="020B0502040204020203" pitchFamily="34" charset="0"/>
              </a:rPr>
              <a:t> 與 </a:t>
            </a:r>
            <a:r>
              <a:rPr lang="en-US" altLang="zh-TW" b="1" i="0" dirty="0">
                <a:solidFill>
                  <a:srgbClr val="1E1E1E"/>
                </a:solidFill>
                <a:effectLst/>
                <a:latin typeface="Segoe UI" panose="020B0502040204020203" pitchFamily="34" charset="0"/>
              </a:rPr>
              <a:t>[</a:t>
            </a:r>
            <a:r>
              <a:rPr lang="zh-TW" altLang="en-US" b="1" i="0" dirty="0">
                <a:solidFill>
                  <a:srgbClr val="1E1E1E"/>
                </a:solidFill>
                <a:effectLst/>
                <a:latin typeface="Segoe UI" panose="020B0502040204020203" pitchFamily="34" charset="0"/>
              </a:rPr>
              <a:t>資料目錄</a:t>
            </a:r>
            <a:r>
              <a:rPr lang="en-US" altLang="zh-TW" b="1"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 還可以與組織的所有人</a:t>
            </a:r>
            <a:r>
              <a:rPr lang="zh-TW" altLang="en-US" b="0" i="1" dirty="0">
                <a:solidFill>
                  <a:srgbClr val="1E1E1E"/>
                </a:solidFill>
                <a:effectLst/>
                <a:latin typeface="Segoe UI" panose="020B0502040204020203" pitchFamily="34" charset="0"/>
              </a:rPr>
              <a:t>共用</a:t>
            </a:r>
            <a:r>
              <a:rPr lang="zh-TW" altLang="en-US" b="0" i="0" dirty="0">
                <a:solidFill>
                  <a:srgbClr val="1E1E1E"/>
                </a:solidFill>
                <a:effectLst/>
                <a:latin typeface="Segoe UI" panose="020B0502040204020203" pitchFamily="34" charset="0"/>
              </a:rPr>
              <a:t>您的查詢。 或建立您常用的查詢，然後在個多個活頁簿中使用並儲存自己的工作。 除了儲存及以電子郵件傳送 </a:t>
            </a:r>
            <a:r>
              <a:rPr lang="en-US" altLang="zh-TW" b="0" i="0" dirty="0">
                <a:solidFill>
                  <a:srgbClr val="1E1E1E"/>
                </a:solidFill>
                <a:effectLst/>
                <a:latin typeface="Segoe UI" panose="020B0502040204020203" pitchFamily="34" charset="0"/>
              </a:rPr>
              <a:t>Excel </a:t>
            </a:r>
            <a:r>
              <a:rPr lang="zh-TW" altLang="en-US" b="0" i="0" dirty="0">
                <a:solidFill>
                  <a:srgbClr val="1E1E1E"/>
                </a:solidFill>
                <a:effectLst/>
                <a:latin typeface="Segoe UI" panose="020B0502040204020203" pitchFamily="34" charset="0"/>
              </a:rPr>
              <a:t>活頁簿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並嘗試找出哪些是原始版本、哪些已進行變更或資料是否已過時</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之外，將查詢儲存至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資料目錄</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可避免收件匣中數不清的活頁簿未追蹤版本。 只要以滑鼠右鍵按一下 </a:t>
            </a:r>
            <a:r>
              <a:rPr lang="en-US" altLang="zh-TW" b="1" i="0" dirty="0">
                <a:solidFill>
                  <a:srgbClr val="1E1E1E"/>
                </a:solidFill>
                <a:effectLst/>
                <a:latin typeface="Segoe UI" panose="020B0502040204020203" pitchFamily="34" charset="0"/>
              </a:rPr>
              <a:t>[</a:t>
            </a:r>
            <a:r>
              <a:rPr lang="zh-TW" altLang="en-US" b="1" i="0" dirty="0">
                <a:solidFill>
                  <a:srgbClr val="1E1E1E"/>
                </a:solidFill>
                <a:effectLst/>
                <a:latin typeface="Segoe UI" panose="020B0502040204020203" pitchFamily="34" charset="0"/>
              </a:rPr>
              <a:t>活頁簿查詢</a:t>
            </a:r>
            <a:r>
              <a:rPr lang="en-US" altLang="zh-TW" b="1"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 窗格中的查詢，功能表便會出現各種不同的選項，包括 </a:t>
            </a:r>
            <a:r>
              <a:rPr lang="en-US" altLang="zh-TW" b="1" i="0" dirty="0">
                <a:solidFill>
                  <a:srgbClr val="1E1E1E"/>
                </a:solidFill>
                <a:effectLst/>
                <a:latin typeface="Segoe UI" panose="020B0502040204020203" pitchFamily="34" charset="0"/>
              </a:rPr>
              <a:t>[</a:t>
            </a:r>
            <a:r>
              <a:rPr lang="zh-TW" altLang="en-US" b="1" i="0" dirty="0">
                <a:solidFill>
                  <a:srgbClr val="1E1E1E"/>
                </a:solidFill>
                <a:effectLst/>
                <a:latin typeface="Segoe UI" panose="020B0502040204020203" pitchFamily="34" charset="0"/>
              </a:rPr>
              <a:t>傳送至資料目錄</a:t>
            </a:r>
            <a:r>
              <a:rPr lang="en-US" altLang="zh-TW" b="1"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D43E1-5747-4A34-A5CD-F438038976FC}"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zh-TW" altLang="en-US" sz="12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1972607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0" dirty="0">
                <a:solidFill>
                  <a:srgbClr val="363636"/>
                </a:solidFill>
                <a:effectLst/>
                <a:latin typeface="Segoe UI" panose="020B0502040204020203" pitchFamily="34" charset="0"/>
                <a:ea typeface="新細明體" panose="02020500000000000000" pitchFamily="18" charset="-120"/>
              </a:rPr>
              <a:t>https://en.wikipedia.org/wiki/List_of_presidents_of_the_United_States</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28E1635-4891-4D61-A987-810BC2F3DF0D}" type="slidenum">
              <a:rPr kumimoji="0" lang="zh-TW" altLang="en-US"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0" lang="zh-TW" altLang="en-US" sz="1200" b="1"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635816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B9374E8-3AA8-4E3E-8E4B-CBA4FCCB6A1F}" type="slidenum">
              <a:rPr lang="zh-TW" altLang="en-US" smtClean="0"/>
              <a:t>178</a:t>
            </a:fld>
            <a:endParaRPr lang="zh-TW" altLang="en-US"/>
          </a:p>
        </p:txBody>
      </p:sp>
    </p:spTree>
    <p:extLst>
      <p:ext uri="{BB962C8B-B14F-4D97-AF65-F5344CB8AC3E}">
        <p14:creationId xmlns:p14="http://schemas.microsoft.com/office/powerpoint/2010/main" val="2872130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可以旋轉其列和欄以查看來源資料，並針對您有興趣的區域顯示詳細資訊。</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當您要分析相關總計時，尤其在有一長串數字要加總，而且要比較每個數字的相關事實的情況下，即可使用樞紐分析表。</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由於樞紐分析表是互動式的，因此您可以自由實驗資料的版面配置，把焦點放在特定的詳細資訊上，或是計算不同的摘要，例如計數或平均值。 </a:t>
            </a:r>
          </a:p>
          <a:p>
            <a:endParaRPr lang="zh-TW" altLang="en-US" dirty="0"/>
          </a:p>
        </p:txBody>
      </p:sp>
      <p:sp>
        <p:nvSpPr>
          <p:cNvPr id="4" name="投影片編號版面配置區 3"/>
          <p:cNvSpPr>
            <a:spLocks noGrp="1"/>
          </p:cNvSpPr>
          <p:nvPr>
            <p:ph type="sldNum" sz="quarter" idx="10"/>
          </p:nvPr>
        </p:nvSpPr>
        <p:spPr/>
        <p:txBody>
          <a:bodyPr/>
          <a:lstStyle/>
          <a:p>
            <a:fld id="{B4A9E10D-84AB-4A40-9D3B-1D52C90A03F1}" type="slidenum">
              <a:rPr lang="zh-TW" altLang="en-US" smtClean="0"/>
              <a:t>18</a:t>
            </a:fld>
            <a:endParaRPr lang="zh-TW" altLang="en-US" dirty="0"/>
          </a:p>
        </p:txBody>
      </p:sp>
    </p:spTree>
    <p:extLst>
      <p:ext uri="{BB962C8B-B14F-4D97-AF65-F5344CB8AC3E}">
        <p14:creationId xmlns:p14="http://schemas.microsoft.com/office/powerpoint/2010/main" val="3629804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https://spreadsheeto.com/power-pivot-vs-bi/</a:t>
            </a:r>
          </a:p>
          <a:p>
            <a:endParaRPr lang="en-US" altLang="zh-TW" dirty="0"/>
          </a:p>
          <a:p>
            <a:r>
              <a:rPr lang="en-US" altLang="zh-TW" dirty="0"/>
              <a:t>https://support.microsoft.com/zh-tw/office/power-pivot-%E6%A6%82%E8%A7%80%E8%88%87%E5%AD%B8%E7%BF%92-f9001958-7901-4caa-ad80-028a6d2432ed</a:t>
            </a:r>
            <a:endParaRPr lang="zh-TW" altLang="en-US" dirty="0"/>
          </a:p>
        </p:txBody>
      </p:sp>
      <p:sp>
        <p:nvSpPr>
          <p:cNvPr id="4" name="投影片編號版面配置區 3"/>
          <p:cNvSpPr>
            <a:spLocks noGrp="1"/>
          </p:cNvSpPr>
          <p:nvPr>
            <p:ph type="sldNum" sz="quarter" idx="5"/>
          </p:nvPr>
        </p:nvSpPr>
        <p:spPr/>
        <p:txBody>
          <a:bodyPr/>
          <a:lstStyle/>
          <a:p>
            <a:fld id="{328E1635-4891-4D61-A987-810BC2F3DF0D}" type="slidenum">
              <a:rPr lang="zh-TW" altLang="en-US" smtClean="0"/>
              <a:t>183</a:t>
            </a:fld>
            <a:endParaRPr lang="zh-TW" altLang="en-US" dirty="0"/>
          </a:p>
        </p:txBody>
      </p:sp>
    </p:spTree>
    <p:extLst>
      <p:ext uri="{BB962C8B-B14F-4D97-AF65-F5344CB8AC3E}">
        <p14:creationId xmlns:p14="http://schemas.microsoft.com/office/powerpoint/2010/main" val="10610377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https://support.microsoft.com/zh-tw/office/%E5%9C%A8-excel-%E4%B8%AD%E5%BB%BA%E7%AB%8B%E8%B3%87%E6%96%99%E6%A8%A1%E5%9E%8B-87e7a54c-87dc-488e-9410-5c75dbcb0f7b</a:t>
            </a:r>
            <a:endParaRPr lang="zh-TW" altLang="en-US" dirty="0"/>
          </a:p>
        </p:txBody>
      </p:sp>
      <p:sp>
        <p:nvSpPr>
          <p:cNvPr id="4" name="投影片編號版面配置區 3"/>
          <p:cNvSpPr>
            <a:spLocks noGrp="1"/>
          </p:cNvSpPr>
          <p:nvPr>
            <p:ph type="sldNum" sz="quarter" idx="5"/>
          </p:nvPr>
        </p:nvSpPr>
        <p:spPr/>
        <p:txBody>
          <a:bodyPr/>
          <a:lstStyle/>
          <a:p>
            <a:fld id="{8E43F336-539D-437F-9B7F-BA096E2E481F}" type="slidenum">
              <a:rPr lang="zh-TW" altLang="en-US" smtClean="0"/>
              <a:t>193</a:t>
            </a:fld>
            <a:endParaRPr lang="zh-TW" altLang="en-US" dirty="0"/>
          </a:p>
        </p:txBody>
      </p:sp>
    </p:spTree>
    <p:extLst>
      <p:ext uri="{BB962C8B-B14F-4D97-AF65-F5344CB8AC3E}">
        <p14:creationId xmlns:p14="http://schemas.microsoft.com/office/powerpoint/2010/main" val="21456517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https://support.microsoft.com/zh-tw/office/%E5%9C%A8-excel-%E4%B8%AD%E5%BB%BA%E7%AB%8B%E8%B3%87%E6%96%99%E6%A8%A1%E5%9E%8B-87e7a54c-87dc-488e-9410-5c75dbcb0f7b</a:t>
            </a:r>
            <a:endParaRPr lang="zh-TW" altLang="en-US" dirty="0"/>
          </a:p>
        </p:txBody>
      </p:sp>
      <p:sp>
        <p:nvSpPr>
          <p:cNvPr id="4" name="投影片編號版面配置區 3"/>
          <p:cNvSpPr>
            <a:spLocks noGrp="1"/>
          </p:cNvSpPr>
          <p:nvPr>
            <p:ph type="sldNum" sz="quarter" idx="5"/>
          </p:nvPr>
        </p:nvSpPr>
        <p:spPr/>
        <p:txBody>
          <a:bodyPr/>
          <a:lstStyle/>
          <a:p>
            <a:fld id="{8E43F336-539D-437F-9B7F-BA096E2E481F}" type="slidenum">
              <a:rPr lang="zh-TW" altLang="en-US" smtClean="0"/>
              <a:t>194</a:t>
            </a:fld>
            <a:endParaRPr lang="zh-TW" altLang="en-US" dirty="0"/>
          </a:p>
        </p:txBody>
      </p:sp>
    </p:spTree>
    <p:extLst>
      <p:ext uri="{BB962C8B-B14F-4D97-AF65-F5344CB8AC3E}">
        <p14:creationId xmlns:p14="http://schemas.microsoft.com/office/powerpoint/2010/main" val="35969979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https://support.microsoft.com/zh-tw/office/%E5%9C%A8-excel-%E4%B8%AD%E5%BB%BA%E7%AB%8B%E8%B3%87%E6%96%99%E6%A8%A1%E5%9E%8B-87e7a54c-87dc-488e-9410-5c75dbcb0f7b</a:t>
            </a:r>
            <a:endParaRPr lang="zh-TW" altLang="en-US" dirty="0"/>
          </a:p>
        </p:txBody>
      </p:sp>
      <p:sp>
        <p:nvSpPr>
          <p:cNvPr id="4" name="投影片編號版面配置區 3"/>
          <p:cNvSpPr>
            <a:spLocks noGrp="1"/>
          </p:cNvSpPr>
          <p:nvPr>
            <p:ph type="sldNum" sz="quarter" idx="5"/>
          </p:nvPr>
        </p:nvSpPr>
        <p:spPr/>
        <p:txBody>
          <a:bodyPr/>
          <a:lstStyle/>
          <a:p>
            <a:fld id="{8E43F336-539D-437F-9B7F-BA096E2E481F}" type="slidenum">
              <a:rPr lang="zh-TW" altLang="en-US" smtClean="0"/>
              <a:t>195</a:t>
            </a:fld>
            <a:endParaRPr lang="zh-TW" altLang="en-US" dirty="0"/>
          </a:p>
        </p:txBody>
      </p:sp>
    </p:spTree>
    <p:extLst>
      <p:ext uri="{BB962C8B-B14F-4D97-AF65-F5344CB8AC3E}">
        <p14:creationId xmlns:p14="http://schemas.microsoft.com/office/powerpoint/2010/main" val="36682409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https://support.microsoft.com/zh-tw/office/%E5%9C%A8-excel-%E4%B8%AD%E5%BB%BA%E7%AB%8B%E8%B3%87%E6%96%99%E6%A8%A1%E5%9E%8B-87e7a54c-87dc-488e-9410-5c75dbcb0f7b</a:t>
            </a:r>
            <a:endParaRPr lang="zh-TW" altLang="en-US" dirty="0"/>
          </a:p>
        </p:txBody>
      </p:sp>
      <p:sp>
        <p:nvSpPr>
          <p:cNvPr id="4" name="投影片編號版面配置區 3"/>
          <p:cNvSpPr>
            <a:spLocks noGrp="1"/>
          </p:cNvSpPr>
          <p:nvPr>
            <p:ph type="sldNum" sz="quarter" idx="5"/>
          </p:nvPr>
        </p:nvSpPr>
        <p:spPr/>
        <p:txBody>
          <a:bodyPr/>
          <a:lstStyle/>
          <a:p>
            <a:fld id="{8E43F336-539D-437F-9B7F-BA096E2E481F}" type="slidenum">
              <a:rPr lang="zh-TW" altLang="en-US" smtClean="0"/>
              <a:t>196</a:t>
            </a:fld>
            <a:endParaRPr lang="zh-TW" altLang="en-US" dirty="0"/>
          </a:p>
        </p:txBody>
      </p:sp>
    </p:spTree>
    <p:extLst>
      <p:ext uri="{BB962C8B-B14F-4D97-AF65-F5344CB8AC3E}">
        <p14:creationId xmlns:p14="http://schemas.microsoft.com/office/powerpoint/2010/main" val="3004077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1E1E1E"/>
                </a:solidFill>
                <a:effectLst/>
                <a:latin typeface="Segoe UI" panose="020B0502040204020203" pitchFamily="34" charset="0"/>
              </a:rPr>
              <a:t>附註</a:t>
            </a:r>
            <a:r>
              <a:rPr lang="en-US" altLang="zh-TW" b="1"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 </a:t>
            </a:r>
          </a:p>
          <a:p>
            <a:pPr algn="l">
              <a:buFont typeface="Arial" panose="020B0604020202020204" pitchFamily="34" charset="0"/>
              <a:buChar char="•"/>
            </a:pPr>
            <a:r>
              <a:rPr lang="zh-TW" altLang="en-US" b="0" i="0" dirty="0">
                <a:solidFill>
                  <a:srgbClr val="1E1E1E"/>
                </a:solidFill>
                <a:effectLst/>
                <a:latin typeface="Segoe UI" panose="020B0502040204020203" pitchFamily="34" charset="0"/>
              </a:rPr>
              <a:t>欄位元名稱不需要相同，就能建立關聯，但必須是相同的資料類型。</a:t>
            </a:r>
          </a:p>
          <a:p>
            <a:pPr algn="l">
              <a:buFont typeface="Arial" panose="020B0604020202020204" pitchFamily="34" charset="0"/>
              <a:buChar char="•"/>
            </a:pPr>
            <a:r>
              <a:rPr lang="en-US" altLang="zh-TW" b="0" i="0" dirty="0">
                <a:solidFill>
                  <a:srgbClr val="1E1E1E"/>
                </a:solidFill>
                <a:effectLst/>
                <a:latin typeface="Segoe UI" panose="020B0502040204020203" pitchFamily="34" charset="0"/>
              </a:rPr>
              <a:t>[</a:t>
            </a:r>
            <a:r>
              <a:rPr lang="zh-TW" altLang="en-US" b="1" i="0" dirty="0">
                <a:solidFill>
                  <a:srgbClr val="1E1E1E"/>
                </a:solidFill>
                <a:effectLst/>
                <a:latin typeface="Segoe UI" panose="020B0502040204020203" pitchFamily="34" charset="0"/>
              </a:rPr>
              <a:t>圖表</a:t>
            </a:r>
            <a:r>
              <a:rPr lang="en-US" altLang="zh-TW" b="1" i="0" dirty="0">
                <a:solidFill>
                  <a:srgbClr val="1E1E1E"/>
                </a:solidFill>
                <a:effectLst/>
                <a:latin typeface="Segoe UI" panose="020B0502040204020203" pitchFamily="34" charset="0"/>
              </a:rPr>
              <a:t>] </a:t>
            </a:r>
            <a:r>
              <a:rPr lang="zh-TW" altLang="en-US" b="1" i="0" dirty="0">
                <a:solidFill>
                  <a:srgbClr val="1E1E1E"/>
                </a:solidFill>
                <a:effectLst/>
                <a:latin typeface="Segoe UI" panose="020B0502040204020203" pitchFamily="34" charset="0"/>
              </a:rPr>
              <a:t>視圖</a:t>
            </a:r>
            <a:r>
              <a:rPr lang="zh-TW" altLang="en-US" b="0" i="0" dirty="0">
                <a:solidFill>
                  <a:srgbClr val="1E1E1E"/>
                </a:solidFill>
                <a:effectLst/>
                <a:latin typeface="Segoe UI" panose="020B0502040204020203" pitchFamily="34" charset="0"/>
              </a:rPr>
              <a:t>中的連接器一側有一個 </a:t>
            </a:r>
            <a:r>
              <a:rPr lang="en-US" altLang="zh-TW" b="0" i="0" dirty="0">
                <a:solidFill>
                  <a:srgbClr val="1E1E1E"/>
                </a:solidFill>
                <a:effectLst/>
                <a:latin typeface="Segoe UI" panose="020B0502040204020203" pitchFamily="34" charset="0"/>
              </a:rPr>
              <a:t>"1"</a:t>
            </a:r>
            <a:r>
              <a:rPr lang="zh-TW" altLang="en-US" b="0" i="0" dirty="0">
                <a:solidFill>
                  <a:srgbClr val="1E1E1E"/>
                </a:solidFill>
                <a:effectLst/>
                <a:latin typeface="Segoe UI" panose="020B0502040204020203" pitchFamily="34" charset="0"/>
              </a:rPr>
              <a:t>，而另一個 </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則在另一側。 這表示資料表之間有一對多關聯，決定資料在樞紐分析表中的使用方式。 如需深入瞭解，請參閱：</a:t>
            </a:r>
            <a:r>
              <a:rPr lang="zh-TW" altLang="en-US" b="0" i="0" u="none" strike="noStrike" dirty="0">
                <a:solidFill>
                  <a:srgbClr val="006CB4"/>
                </a:solidFill>
                <a:effectLst/>
                <a:latin typeface="Segoe UI" panose="020B0502040204020203" pitchFamily="34" charset="0"/>
                <a:hlinkClick r:id="rId3"/>
              </a:rPr>
              <a:t>資料模型中的資料表之間的關聯</a:t>
            </a:r>
            <a:r>
              <a:rPr lang="zh-TW" altLang="en-US" b="0" i="0" dirty="0">
                <a:solidFill>
                  <a:srgbClr val="1E1E1E"/>
                </a:solidFill>
                <a:effectLst/>
                <a:latin typeface="Segoe UI" panose="020B0502040204020203" pitchFamily="34" charset="0"/>
              </a:rPr>
              <a:t>。</a:t>
            </a:r>
          </a:p>
          <a:p>
            <a:pPr algn="l">
              <a:buFont typeface="Arial" panose="020B0604020202020204" pitchFamily="34" charset="0"/>
              <a:buChar char="•"/>
            </a:pPr>
            <a:r>
              <a:rPr lang="zh-TW" altLang="en-US" b="0" i="0" dirty="0">
                <a:solidFill>
                  <a:srgbClr val="1E1E1E"/>
                </a:solidFill>
                <a:effectLst/>
                <a:latin typeface="Segoe UI" panose="020B0502040204020203" pitchFamily="34" charset="0"/>
              </a:rPr>
              <a:t>連接器只會指出資料表之間有關聯。 它們實際上不會顯示哪些欄位互相連結。 若要查看連結，請移至</a:t>
            </a:r>
            <a:r>
              <a:rPr lang="en-US" altLang="zh-TW" b="1" i="0" dirty="0">
                <a:solidFill>
                  <a:srgbClr val="1E1E1E"/>
                </a:solidFill>
                <a:effectLst/>
                <a:latin typeface="Segoe UI" panose="020B0502040204020203" pitchFamily="34" charset="0"/>
              </a:rPr>
              <a:t>Power Pivot</a:t>
            </a:r>
            <a:r>
              <a:rPr lang="zh-TW" altLang="en-US" b="0" i="0" dirty="0">
                <a:solidFill>
                  <a:srgbClr val="1E1E1E"/>
                </a:solidFill>
                <a:effectLst/>
                <a:latin typeface="Segoe UI" panose="020B0502040204020203" pitchFamily="34" charset="0"/>
              </a:rPr>
              <a:t> </a:t>
            </a:r>
            <a:r>
              <a:rPr lang="en-US" altLang="zh-TW" b="0" i="0" dirty="0">
                <a:solidFill>
                  <a:srgbClr val="1E1E1E"/>
                </a:solidFill>
                <a:effectLst/>
                <a:latin typeface="Segoe UI" panose="020B0502040204020203" pitchFamily="34" charset="0"/>
              </a:rPr>
              <a:t>&gt;</a:t>
            </a:r>
            <a:r>
              <a:rPr lang="zh-TW" altLang="en-US" b="1" i="0" dirty="0">
                <a:solidFill>
                  <a:srgbClr val="1E1E1E"/>
                </a:solidFill>
                <a:effectLst/>
                <a:latin typeface="Segoe UI" panose="020B0502040204020203" pitchFamily="34" charset="0"/>
              </a:rPr>
              <a:t>管理</a:t>
            </a:r>
            <a:r>
              <a:rPr lang="en-US" altLang="zh-TW" b="0" i="0" dirty="0">
                <a:solidFill>
                  <a:srgbClr val="1E1E1E"/>
                </a:solidFill>
                <a:effectLst/>
                <a:latin typeface="Segoe UI" panose="020B0502040204020203" pitchFamily="34" charset="0"/>
              </a:rPr>
              <a:t>&gt;</a:t>
            </a:r>
            <a:r>
              <a:rPr lang="zh-TW" altLang="en-US" b="1" i="0" dirty="0">
                <a:solidFill>
                  <a:srgbClr val="1E1E1E"/>
                </a:solidFill>
                <a:effectLst/>
                <a:latin typeface="Segoe UI" panose="020B0502040204020203" pitchFamily="34" charset="0"/>
              </a:rPr>
              <a:t>設計</a:t>
            </a:r>
            <a:r>
              <a:rPr lang="en-US" altLang="zh-TW" b="0" i="0" dirty="0">
                <a:solidFill>
                  <a:srgbClr val="1E1E1E"/>
                </a:solidFill>
                <a:effectLst/>
                <a:latin typeface="Segoe UI" panose="020B0502040204020203" pitchFamily="34" charset="0"/>
              </a:rPr>
              <a:t>&gt;</a:t>
            </a:r>
            <a:r>
              <a:rPr lang="zh-TW" altLang="en-US" b="1" i="0" dirty="0">
                <a:solidFill>
                  <a:srgbClr val="1E1E1E"/>
                </a:solidFill>
                <a:effectLst/>
                <a:latin typeface="Segoe UI" panose="020B0502040204020203" pitchFamily="34" charset="0"/>
              </a:rPr>
              <a:t>關聯</a:t>
            </a:r>
            <a:r>
              <a:rPr lang="en-US" altLang="zh-TW" b="0" i="0" dirty="0">
                <a:solidFill>
                  <a:srgbClr val="1E1E1E"/>
                </a:solidFill>
                <a:effectLst/>
                <a:latin typeface="Segoe UI" panose="020B0502040204020203" pitchFamily="34" charset="0"/>
              </a:rPr>
              <a:t>&gt;</a:t>
            </a:r>
            <a:r>
              <a:rPr lang="zh-TW" altLang="en-US" b="1" i="0" dirty="0">
                <a:solidFill>
                  <a:srgbClr val="1E1E1E"/>
                </a:solidFill>
                <a:effectLst/>
                <a:latin typeface="Segoe UI" panose="020B0502040204020203" pitchFamily="34" charset="0"/>
              </a:rPr>
              <a:t>管理關聯</a:t>
            </a:r>
            <a:r>
              <a:rPr lang="zh-TW" altLang="en-US" b="0" i="0" dirty="0">
                <a:solidFill>
                  <a:srgbClr val="1E1E1E"/>
                </a:solidFill>
                <a:effectLst/>
                <a:latin typeface="Segoe UI" panose="020B0502040204020203" pitchFamily="34" charset="0"/>
              </a:rPr>
              <a:t>性。 在 </a:t>
            </a:r>
            <a:r>
              <a:rPr lang="en-US" altLang="zh-TW" b="0" i="0" dirty="0">
                <a:solidFill>
                  <a:srgbClr val="1E1E1E"/>
                </a:solidFill>
                <a:effectLst/>
                <a:latin typeface="Segoe UI" panose="020B0502040204020203" pitchFamily="34" charset="0"/>
              </a:rPr>
              <a:t>Excel </a:t>
            </a:r>
            <a:r>
              <a:rPr lang="zh-TW" altLang="en-US" b="0" i="0" dirty="0">
                <a:solidFill>
                  <a:srgbClr val="1E1E1E"/>
                </a:solidFill>
                <a:effectLst/>
                <a:latin typeface="Segoe UI" panose="020B0502040204020203" pitchFamily="34" charset="0"/>
              </a:rPr>
              <a:t>中，您可以移至</a:t>
            </a:r>
            <a:r>
              <a:rPr lang="zh-TW" altLang="en-US" b="1" i="0" dirty="0">
                <a:solidFill>
                  <a:srgbClr val="1E1E1E"/>
                </a:solidFill>
                <a:effectLst/>
                <a:latin typeface="Segoe UI" panose="020B0502040204020203" pitchFamily="34" charset="0"/>
              </a:rPr>
              <a:t>資料</a:t>
            </a:r>
            <a:r>
              <a:rPr lang="en-US" altLang="zh-TW" b="0" i="0" dirty="0">
                <a:solidFill>
                  <a:srgbClr val="1E1E1E"/>
                </a:solidFill>
                <a:effectLst/>
                <a:latin typeface="Segoe UI" panose="020B0502040204020203" pitchFamily="34" charset="0"/>
              </a:rPr>
              <a:t>&gt;</a:t>
            </a:r>
            <a:r>
              <a:rPr lang="zh-TW" altLang="en-US" b="1" i="0" dirty="0">
                <a:solidFill>
                  <a:srgbClr val="1E1E1E"/>
                </a:solidFill>
                <a:effectLst/>
                <a:latin typeface="Segoe UI" panose="020B0502040204020203" pitchFamily="34" charset="0"/>
              </a:rPr>
              <a:t>關聯</a:t>
            </a:r>
            <a:r>
              <a:rPr lang="zh-TW" altLang="en-US" b="0" i="0" dirty="0">
                <a:solidFill>
                  <a:srgbClr val="1E1E1E"/>
                </a:solidFill>
                <a:effectLst/>
                <a:latin typeface="Segoe UI" panose="020B0502040204020203" pitchFamily="34" charset="0"/>
              </a:rPr>
              <a:t>性。</a:t>
            </a:r>
          </a:p>
        </p:txBody>
      </p:sp>
      <p:sp>
        <p:nvSpPr>
          <p:cNvPr id="4" name="投影片編號版面配置區 3"/>
          <p:cNvSpPr>
            <a:spLocks noGrp="1"/>
          </p:cNvSpPr>
          <p:nvPr>
            <p:ph type="sldNum" sz="quarter" idx="5"/>
          </p:nvPr>
        </p:nvSpPr>
        <p:spPr/>
        <p:txBody>
          <a:bodyPr/>
          <a:lstStyle/>
          <a:p>
            <a:fld id="{8E43F336-539D-437F-9B7F-BA096E2E481F}" type="slidenum">
              <a:rPr lang="zh-TW" altLang="en-US" smtClean="0"/>
              <a:t>197</a:t>
            </a:fld>
            <a:endParaRPr lang="zh-TW" altLang="en-US" dirty="0"/>
          </a:p>
        </p:txBody>
      </p:sp>
    </p:spTree>
    <p:extLst>
      <p:ext uri="{BB962C8B-B14F-4D97-AF65-F5344CB8AC3E}">
        <p14:creationId xmlns:p14="http://schemas.microsoft.com/office/powerpoint/2010/main" val="8195402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https://support.microsoft.com/zh-tw/office/%E5%9C%A8-excel-%E4%B8%AD%E5%BB%BA%E7%AB%8B%E8%B3%87%E6%96%99%E6%A8%A1%E5%9E%8B-87e7a54c-87dc-488e-9410-5c75dbcb0f7b</a:t>
            </a:r>
            <a:endParaRPr lang="zh-TW" altLang="en-US" dirty="0"/>
          </a:p>
        </p:txBody>
      </p:sp>
      <p:sp>
        <p:nvSpPr>
          <p:cNvPr id="4" name="投影片編號版面配置區 3"/>
          <p:cNvSpPr>
            <a:spLocks noGrp="1"/>
          </p:cNvSpPr>
          <p:nvPr>
            <p:ph type="sldNum" sz="quarter" idx="5"/>
          </p:nvPr>
        </p:nvSpPr>
        <p:spPr/>
        <p:txBody>
          <a:bodyPr/>
          <a:lstStyle/>
          <a:p>
            <a:fld id="{8E43F336-539D-437F-9B7F-BA096E2E481F}" type="slidenum">
              <a:rPr lang="zh-TW" altLang="en-US" smtClean="0"/>
              <a:t>198</a:t>
            </a:fld>
            <a:endParaRPr lang="zh-TW" altLang="en-US" dirty="0"/>
          </a:p>
        </p:txBody>
      </p:sp>
    </p:spTree>
    <p:extLst>
      <p:ext uri="{BB962C8B-B14F-4D97-AF65-F5344CB8AC3E}">
        <p14:creationId xmlns:p14="http://schemas.microsoft.com/office/powerpoint/2010/main" val="1173628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https://support.microsoft.com/zh-tw/office/%E5%9C%A8-excel-%E4%B8%AD%E5%BB%BA%E7%AB%8B%E8%B3%87%E6%96%99%E6%A8%A1%E5%9E%8B-87e7a54c-87dc-488e-9410-5c75dbcb0f7b</a:t>
            </a:r>
            <a:endParaRPr lang="zh-TW" altLang="en-US" dirty="0"/>
          </a:p>
        </p:txBody>
      </p:sp>
      <p:sp>
        <p:nvSpPr>
          <p:cNvPr id="4" name="投影片編號版面配置區 3"/>
          <p:cNvSpPr>
            <a:spLocks noGrp="1"/>
          </p:cNvSpPr>
          <p:nvPr>
            <p:ph type="sldNum" sz="quarter" idx="5"/>
          </p:nvPr>
        </p:nvSpPr>
        <p:spPr/>
        <p:txBody>
          <a:bodyPr/>
          <a:lstStyle/>
          <a:p>
            <a:fld id="{8E43F336-539D-437F-9B7F-BA096E2E481F}" type="slidenum">
              <a:rPr lang="zh-TW" altLang="en-US" smtClean="0"/>
              <a:t>199</a:t>
            </a:fld>
            <a:endParaRPr lang="zh-TW" altLang="en-US" dirty="0"/>
          </a:p>
        </p:txBody>
      </p:sp>
    </p:spTree>
    <p:extLst>
      <p:ext uri="{BB962C8B-B14F-4D97-AF65-F5344CB8AC3E}">
        <p14:creationId xmlns:p14="http://schemas.microsoft.com/office/powerpoint/2010/main" val="2111633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https://support.microsoft.com/zh-tw/office/%E5%9C%A8-excel-%E4%B8%AD%E5%BB%BA%E7%AB%8B%E8%B3%87%E6%96%99%E6%A8%A1%E5%9E%8B-87e7a54c-87dc-488e-9410-5c75dbcb0f7b</a:t>
            </a:r>
            <a:endParaRPr lang="zh-TW" altLang="en-US" dirty="0"/>
          </a:p>
        </p:txBody>
      </p:sp>
      <p:sp>
        <p:nvSpPr>
          <p:cNvPr id="4" name="投影片編號版面配置區 3"/>
          <p:cNvSpPr>
            <a:spLocks noGrp="1"/>
          </p:cNvSpPr>
          <p:nvPr>
            <p:ph type="sldNum" sz="quarter" idx="5"/>
          </p:nvPr>
        </p:nvSpPr>
        <p:spPr/>
        <p:txBody>
          <a:bodyPr/>
          <a:lstStyle/>
          <a:p>
            <a:fld id="{8E43F336-539D-437F-9B7F-BA096E2E481F}" type="slidenum">
              <a:rPr lang="zh-TW" altLang="en-US" smtClean="0"/>
              <a:t>200</a:t>
            </a:fld>
            <a:endParaRPr lang="zh-TW" altLang="en-US" dirty="0"/>
          </a:p>
        </p:txBody>
      </p:sp>
    </p:spTree>
    <p:extLst>
      <p:ext uri="{BB962C8B-B14F-4D97-AF65-F5344CB8AC3E}">
        <p14:creationId xmlns:p14="http://schemas.microsoft.com/office/powerpoint/2010/main" val="2993927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171717"/>
                </a:solidFill>
                <a:effectLst/>
                <a:latin typeface="Segoe UI" panose="020B0502040204020203" pitchFamily="34" charset="0"/>
              </a:rPr>
              <a:t>公式只能夠參考三種模式物件，分別是資料表、資料行，或是量值。</a:t>
            </a:r>
            <a:endParaRPr lang="zh-TW" altLang="en-US" dirty="0"/>
          </a:p>
        </p:txBody>
      </p:sp>
      <p:sp>
        <p:nvSpPr>
          <p:cNvPr id="4" name="投影片編號版面配置區 3"/>
          <p:cNvSpPr>
            <a:spLocks noGrp="1"/>
          </p:cNvSpPr>
          <p:nvPr>
            <p:ph type="sldNum" sz="quarter" idx="5"/>
          </p:nvPr>
        </p:nvSpPr>
        <p:spPr/>
        <p:txBody>
          <a:bodyPr/>
          <a:lstStyle/>
          <a:p>
            <a:fld id="{328E1635-4891-4D61-A987-810BC2F3DF0D}" type="slidenum">
              <a:rPr lang="zh-TW" altLang="en-US" smtClean="0"/>
              <a:t>216</a:t>
            </a:fld>
            <a:endParaRPr lang="zh-TW" altLang="en-US" dirty="0"/>
          </a:p>
        </p:txBody>
      </p:sp>
    </p:spTree>
    <p:extLst>
      <p:ext uri="{BB962C8B-B14F-4D97-AF65-F5344CB8AC3E}">
        <p14:creationId xmlns:p14="http://schemas.microsoft.com/office/powerpoint/2010/main" val="3916636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在樞紐分析表中，來源資料中的各欄或各個欄位會成為針對多個資訊列進行摘要的樞紐分析表欄位。就前述範例而言，</a:t>
            </a:r>
            <a:r>
              <a:rPr lang="en-US" altLang="zh-TW" dirty="0"/>
              <a:t>[</a:t>
            </a:r>
            <a:r>
              <a:rPr lang="zh-TW" altLang="en-US" dirty="0"/>
              <a:t>運動</a:t>
            </a:r>
            <a:r>
              <a:rPr lang="en-US" altLang="zh-TW" dirty="0"/>
              <a:t>] </a:t>
            </a:r>
            <a:r>
              <a:rPr lang="zh-TW" altLang="en-US" dirty="0"/>
              <a:t>欄會變成 </a:t>
            </a:r>
            <a:r>
              <a:rPr lang="en-US" altLang="zh-TW" dirty="0"/>
              <a:t>[</a:t>
            </a:r>
            <a:r>
              <a:rPr lang="zh-TW" altLang="en-US" dirty="0"/>
              <a:t>運動</a:t>
            </a:r>
            <a:r>
              <a:rPr lang="en-US" altLang="zh-TW" dirty="0"/>
              <a:t>] </a:t>
            </a:r>
            <a:r>
              <a:rPr lang="zh-TW" altLang="en-US" dirty="0"/>
              <a:t>欄位，而 </a:t>
            </a:r>
            <a:r>
              <a:rPr lang="en-US" altLang="zh-TW" dirty="0"/>
              <a:t>[</a:t>
            </a:r>
            <a:r>
              <a:rPr lang="zh-TW" altLang="en-US" dirty="0"/>
              <a:t>高爾夫球</a:t>
            </a:r>
            <a:r>
              <a:rPr lang="en-US" altLang="zh-TW" dirty="0"/>
              <a:t>] </a:t>
            </a:r>
            <a:r>
              <a:rPr lang="zh-TW" altLang="en-US" dirty="0"/>
              <a:t>的每筆記錄會摘要於單一 </a:t>
            </a:r>
            <a:r>
              <a:rPr lang="en-US" altLang="zh-TW" dirty="0"/>
              <a:t>[</a:t>
            </a:r>
            <a:r>
              <a:rPr lang="zh-TW" altLang="en-US" dirty="0"/>
              <a:t>高爾夫球</a:t>
            </a:r>
            <a:r>
              <a:rPr lang="en-US" altLang="zh-TW" dirty="0"/>
              <a:t>] </a:t>
            </a:r>
            <a:r>
              <a:rPr lang="zh-TW" altLang="en-US" dirty="0"/>
              <a:t>項目中。</a:t>
            </a:r>
          </a:p>
          <a:p>
            <a:r>
              <a:rPr lang="zh-TW" altLang="en-US" dirty="0"/>
              <a:t>值欄位 </a:t>
            </a:r>
            <a:r>
              <a:rPr lang="en-US" altLang="zh-TW" dirty="0"/>
              <a:t>(</a:t>
            </a:r>
            <a:r>
              <a:rPr lang="zh-TW" altLang="en-US" dirty="0"/>
              <a:t>如 </a:t>
            </a:r>
            <a:r>
              <a:rPr lang="en-US" altLang="zh-TW" dirty="0"/>
              <a:t>[</a:t>
            </a:r>
            <a:r>
              <a:rPr lang="zh-TW" altLang="en-US" dirty="0"/>
              <a:t>總銷售額</a:t>
            </a:r>
            <a:r>
              <a:rPr lang="en-US" altLang="zh-TW" dirty="0"/>
              <a:t>]) </a:t>
            </a:r>
            <a:r>
              <a:rPr lang="zh-TW" altLang="en-US" dirty="0"/>
              <a:t>則提供要摘要的值。前述報表中的儲存格 </a:t>
            </a:r>
            <a:r>
              <a:rPr lang="en-US" altLang="zh-TW" dirty="0"/>
              <a:t>F3 </a:t>
            </a:r>
            <a:r>
              <a:rPr lang="zh-TW" altLang="en-US" dirty="0"/>
              <a:t>包含來源資料中每列</a:t>
            </a:r>
            <a:r>
              <a:rPr lang="zh-TW" altLang="en-US" b="1" dirty="0"/>
              <a:t>銷售</a:t>
            </a:r>
            <a:r>
              <a:rPr lang="zh-TW" altLang="en-US" dirty="0"/>
              <a:t>值的總和，其中 </a:t>
            </a:r>
            <a:r>
              <a:rPr lang="en-US" altLang="zh-TW" dirty="0"/>
              <a:t>[</a:t>
            </a:r>
            <a:r>
              <a:rPr lang="zh-TW" altLang="en-US" dirty="0"/>
              <a:t>運動</a:t>
            </a:r>
            <a:r>
              <a:rPr lang="en-US" altLang="zh-TW" dirty="0"/>
              <a:t>] </a:t>
            </a:r>
            <a:r>
              <a:rPr lang="zh-TW" altLang="en-US" dirty="0"/>
              <a:t>欄包含「高爾夫球」，而 </a:t>
            </a:r>
            <a:r>
              <a:rPr lang="en-US" altLang="zh-TW" dirty="0"/>
              <a:t>[</a:t>
            </a:r>
            <a:r>
              <a:rPr lang="zh-TW" altLang="en-US" dirty="0"/>
              <a:t>季度</a:t>
            </a:r>
            <a:r>
              <a:rPr lang="en-US" altLang="zh-TW" dirty="0"/>
              <a:t>] </a:t>
            </a:r>
            <a:r>
              <a:rPr lang="zh-TW" altLang="en-US" dirty="0"/>
              <a:t>欄包含「第 </a:t>
            </a:r>
            <a:r>
              <a:rPr lang="en-US" altLang="zh-TW" dirty="0"/>
              <a:t>3 </a:t>
            </a:r>
            <a:r>
              <a:rPr lang="zh-TW" altLang="en-US" dirty="0"/>
              <a:t>季」。根據預設，</a:t>
            </a:r>
            <a:r>
              <a:rPr lang="en-US" altLang="zh-TW" dirty="0"/>
              <a:t>[</a:t>
            </a:r>
            <a:r>
              <a:rPr lang="zh-TW" altLang="en-US" dirty="0"/>
              <a:t>數值</a:t>
            </a:r>
            <a:r>
              <a:rPr lang="en-US" altLang="zh-TW" dirty="0"/>
              <a:t>] </a:t>
            </a:r>
            <a:r>
              <a:rPr lang="zh-TW" altLang="en-US" dirty="0"/>
              <a:t>區域中的資料會透過下列方式為樞紐分析圖中的基礎來源資料進行摘要：數值使用 </a:t>
            </a:r>
            <a:r>
              <a:rPr lang="en-US" altLang="zh-TW" dirty="0"/>
              <a:t>SUM </a:t>
            </a:r>
            <a:r>
              <a:rPr lang="zh-TW" altLang="en-US" dirty="0"/>
              <a:t>函數，而文字值則使用 </a:t>
            </a:r>
            <a:r>
              <a:rPr lang="en-US" altLang="zh-TW" dirty="0"/>
              <a:t>COUNT </a:t>
            </a:r>
            <a:r>
              <a:rPr lang="zh-TW" altLang="en-US" dirty="0"/>
              <a:t>函數。</a:t>
            </a:r>
          </a:p>
          <a:p>
            <a:endParaRPr lang="zh-TW" altLang="en-US" dirty="0"/>
          </a:p>
        </p:txBody>
      </p:sp>
      <p:sp>
        <p:nvSpPr>
          <p:cNvPr id="4" name="投影片編號版面配置區 3"/>
          <p:cNvSpPr>
            <a:spLocks noGrp="1"/>
          </p:cNvSpPr>
          <p:nvPr>
            <p:ph type="sldNum" sz="quarter" idx="10"/>
          </p:nvPr>
        </p:nvSpPr>
        <p:spPr/>
        <p:txBody>
          <a:bodyPr/>
          <a:lstStyle/>
          <a:p>
            <a:fld id="{B4A9E10D-84AB-4A40-9D3B-1D52C90A03F1}" type="slidenum">
              <a:rPr lang="zh-TW" altLang="en-US" smtClean="0"/>
              <a:t>20</a:t>
            </a:fld>
            <a:endParaRPr lang="zh-TW" altLang="en-US" dirty="0"/>
          </a:p>
        </p:txBody>
      </p:sp>
    </p:spTree>
    <p:extLst>
      <p:ext uri="{BB962C8B-B14F-4D97-AF65-F5344CB8AC3E}">
        <p14:creationId xmlns:p14="http://schemas.microsoft.com/office/powerpoint/2010/main" val="32773492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https://docs.microsoft.com/zh-tw/power-bi/guidance/dax-column-measure-references</a:t>
            </a:r>
            <a:endParaRPr lang="zh-TW" altLang="en-US" dirty="0"/>
          </a:p>
        </p:txBody>
      </p:sp>
      <p:sp>
        <p:nvSpPr>
          <p:cNvPr id="4" name="投影片編號版面配置區 3"/>
          <p:cNvSpPr>
            <a:spLocks noGrp="1"/>
          </p:cNvSpPr>
          <p:nvPr>
            <p:ph type="sldNum" sz="quarter" idx="5"/>
          </p:nvPr>
        </p:nvSpPr>
        <p:spPr/>
        <p:txBody>
          <a:bodyPr/>
          <a:lstStyle/>
          <a:p>
            <a:fld id="{328E1635-4891-4D61-A987-810BC2F3DF0D}" type="slidenum">
              <a:rPr lang="zh-TW" altLang="en-US" smtClean="0"/>
              <a:t>218</a:t>
            </a:fld>
            <a:endParaRPr lang="zh-TW" altLang="en-US" dirty="0"/>
          </a:p>
        </p:txBody>
      </p:sp>
    </p:spTree>
    <p:extLst>
      <p:ext uri="{BB962C8B-B14F-4D97-AF65-F5344CB8AC3E}">
        <p14:creationId xmlns:p14="http://schemas.microsoft.com/office/powerpoint/2010/main" val="10649320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https://docs.microsoft.com/zh-tw/power-bi/guidance/dax-column-measure-references</a:t>
            </a:r>
            <a:endParaRPr lang="zh-TW" altLang="en-US" dirty="0"/>
          </a:p>
        </p:txBody>
      </p:sp>
      <p:sp>
        <p:nvSpPr>
          <p:cNvPr id="4" name="投影片編號版面配置區 3"/>
          <p:cNvSpPr>
            <a:spLocks noGrp="1"/>
          </p:cNvSpPr>
          <p:nvPr>
            <p:ph type="sldNum" sz="quarter" idx="5"/>
          </p:nvPr>
        </p:nvSpPr>
        <p:spPr/>
        <p:txBody>
          <a:bodyPr/>
          <a:lstStyle/>
          <a:p>
            <a:fld id="{328E1635-4891-4D61-A987-810BC2F3DF0D}" type="slidenum">
              <a:rPr lang="zh-TW" altLang="en-US" smtClean="0"/>
              <a:t>219</a:t>
            </a:fld>
            <a:endParaRPr lang="zh-TW" altLang="en-US" dirty="0"/>
          </a:p>
        </p:txBody>
      </p:sp>
    </p:spTree>
    <p:extLst>
      <p:ext uri="{BB962C8B-B14F-4D97-AF65-F5344CB8AC3E}">
        <p14:creationId xmlns:p14="http://schemas.microsoft.com/office/powerpoint/2010/main" val="21073113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https://docs.microsoft.com/en-us/power-bi/transform-model/desktop-field-list#field-list-changes</a:t>
            </a:r>
            <a:endParaRPr lang="zh-TW" altLang="en-US" dirty="0"/>
          </a:p>
        </p:txBody>
      </p:sp>
      <p:sp>
        <p:nvSpPr>
          <p:cNvPr id="4" name="投影片編號版面配置區 3"/>
          <p:cNvSpPr>
            <a:spLocks noGrp="1"/>
          </p:cNvSpPr>
          <p:nvPr>
            <p:ph type="sldNum" sz="quarter" idx="5"/>
          </p:nvPr>
        </p:nvSpPr>
        <p:spPr/>
        <p:txBody>
          <a:bodyPr/>
          <a:lstStyle/>
          <a:p>
            <a:fld id="{328E1635-4891-4D61-A987-810BC2F3DF0D}" type="slidenum">
              <a:rPr lang="zh-TW" altLang="en-US" smtClean="0"/>
              <a:t>226</a:t>
            </a:fld>
            <a:endParaRPr lang="zh-TW" altLang="en-US" dirty="0"/>
          </a:p>
        </p:txBody>
      </p:sp>
    </p:spTree>
    <p:extLst>
      <p:ext uri="{BB962C8B-B14F-4D97-AF65-F5344CB8AC3E}">
        <p14:creationId xmlns:p14="http://schemas.microsoft.com/office/powerpoint/2010/main" val="2154933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建立樞紐分析表</a:t>
            </a:r>
            <a:endParaRPr lang="zh-TW" altLang="en-US" dirty="0"/>
          </a:p>
          <a:p>
            <a:r>
              <a:rPr lang="en-US" altLang="zh-TW" dirty="0"/>
              <a:t>1.</a:t>
            </a:r>
            <a:r>
              <a:rPr lang="zh-TW" altLang="en-US" dirty="0"/>
              <a:t>按一下 </a:t>
            </a:r>
            <a:r>
              <a:rPr lang="en-US" altLang="zh-TW" b="1" dirty="0"/>
              <a:t>[</a:t>
            </a:r>
            <a:r>
              <a:rPr lang="zh-TW" altLang="en-US" b="1" dirty="0"/>
              <a:t>插入</a:t>
            </a:r>
            <a:r>
              <a:rPr lang="en-US" altLang="zh-TW" b="1" dirty="0"/>
              <a:t>]</a:t>
            </a:r>
            <a:r>
              <a:rPr lang="zh-TW" altLang="en-US" dirty="0"/>
              <a:t> 索引標籤上 </a:t>
            </a:r>
            <a:r>
              <a:rPr lang="en-US" altLang="zh-TW" b="1" dirty="0"/>
              <a:t>[</a:t>
            </a:r>
            <a:r>
              <a:rPr lang="zh-TW" altLang="en-US" b="1" dirty="0"/>
              <a:t>表格</a:t>
            </a:r>
            <a:r>
              <a:rPr lang="en-US" altLang="zh-TW" b="1" dirty="0"/>
              <a:t>]</a:t>
            </a:r>
            <a:r>
              <a:rPr lang="zh-TW" altLang="en-US" dirty="0"/>
              <a:t> 群組中的 </a:t>
            </a:r>
            <a:r>
              <a:rPr lang="en-US" altLang="zh-TW" b="1" dirty="0"/>
              <a:t>[</a:t>
            </a:r>
            <a:r>
              <a:rPr lang="zh-TW" altLang="en-US" b="1" dirty="0"/>
              <a:t>樞紐分析表</a:t>
            </a:r>
            <a:r>
              <a:rPr lang="en-US" altLang="zh-TW" b="1" dirty="0"/>
              <a:t>]</a:t>
            </a:r>
            <a:r>
              <a:rPr lang="zh-TW" altLang="en-US" dirty="0"/>
              <a:t>。 </a:t>
            </a:r>
          </a:p>
          <a:p>
            <a:r>
              <a:rPr lang="zh-TW" altLang="en-US" b="1" dirty="0"/>
              <a:t> 秘訣 </a:t>
            </a:r>
            <a:r>
              <a:rPr lang="zh-TW" altLang="en-US" dirty="0"/>
              <a:t>  若要同時根據樞紐分析表建立樞紐分析圖，請按一下 </a:t>
            </a:r>
            <a:r>
              <a:rPr lang="en-US" altLang="zh-TW" b="1" dirty="0"/>
              <a:t>[</a:t>
            </a:r>
            <a:r>
              <a:rPr lang="zh-TW" altLang="en-US" b="1" dirty="0"/>
              <a:t>樞紐分析表</a:t>
            </a:r>
            <a:r>
              <a:rPr lang="en-US" altLang="zh-TW" b="1" dirty="0"/>
              <a:t>]</a:t>
            </a:r>
            <a:r>
              <a:rPr lang="zh-TW" altLang="en-US" dirty="0"/>
              <a:t> 下方的箭號，然後按一下 </a:t>
            </a:r>
            <a:r>
              <a:rPr lang="en-US" altLang="zh-TW" b="1" dirty="0"/>
              <a:t>[</a:t>
            </a:r>
            <a:r>
              <a:rPr lang="zh-TW" altLang="en-US" b="1" dirty="0"/>
              <a:t>樞紐分析圖</a:t>
            </a:r>
            <a:r>
              <a:rPr lang="en-US" altLang="zh-TW" b="1" dirty="0"/>
              <a:t>]</a:t>
            </a:r>
            <a:r>
              <a:rPr lang="zh-TW" altLang="en-US" dirty="0"/>
              <a:t>。</a:t>
            </a:r>
          </a:p>
          <a:p>
            <a:r>
              <a:rPr lang="en-US" altLang="zh-TW" dirty="0"/>
              <a:t>2.</a:t>
            </a:r>
            <a:r>
              <a:rPr lang="zh-TW" altLang="en-US" dirty="0"/>
              <a:t>在 </a:t>
            </a:r>
            <a:r>
              <a:rPr lang="en-US" altLang="zh-TW" b="1" dirty="0"/>
              <a:t>[</a:t>
            </a:r>
            <a:r>
              <a:rPr lang="zh-TW" altLang="en-US" b="1" dirty="0"/>
              <a:t>建立樞紐分析表</a:t>
            </a:r>
            <a:r>
              <a:rPr lang="en-US" altLang="zh-TW" b="1" dirty="0"/>
              <a:t>]</a:t>
            </a:r>
            <a:r>
              <a:rPr lang="zh-TW" altLang="en-US" dirty="0"/>
              <a:t> 對話方塊中，確認已經選取 </a:t>
            </a:r>
            <a:r>
              <a:rPr lang="en-US" altLang="zh-TW" b="1" dirty="0"/>
              <a:t>[</a:t>
            </a:r>
            <a:r>
              <a:rPr lang="zh-TW" altLang="en-US" b="1" dirty="0"/>
              <a:t>選取表格或範圍</a:t>
            </a:r>
            <a:r>
              <a:rPr lang="en-US" altLang="zh-TW" b="1" dirty="0"/>
              <a:t>]</a:t>
            </a:r>
            <a:r>
              <a:rPr lang="zh-TW" altLang="en-US" dirty="0"/>
              <a:t>，然後在 </a:t>
            </a:r>
            <a:r>
              <a:rPr lang="en-US" altLang="zh-TW" b="1" dirty="0"/>
              <a:t>[</a:t>
            </a:r>
            <a:r>
              <a:rPr lang="zh-TW" altLang="en-US" b="1" dirty="0"/>
              <a:t>表格</a:t>
            </a:r>
            <a:r>
              <a:rPr lang="en-US" altLang="zh-TW" b="1" dirty="0"/>
              <a:t>/</a:t>
            </a:r>
            <a:r>
              <a:rPr lang="zh-TW" altLang="en-US" b="1" dirty="0"/>
              <a:t>範圍</a:t>
            </a:r>
            <a:r>
              <a:rPr lang="en-US" altLang="zh-TW" b="1" dirty="0"/>
              <a:t>]</a:t>
            </a:r>
            <a:r>
              <a:rPr lang="zh-TW" altLang="en-US" dirty="0"/>
              <a:t> 方塊中確認儲存格範圍。</a:t>
            </a:r>
          </a:p>
          <a:p>
            <a:r>
              <a:rPr lang="en-US" altLang="zh-TW" dirty="0"/>
              <a:t>Excel </a:t>
            </a:r>
            <a:r>
              <a:rPr lang="zh-TW" altLang="en-US" dirty="0"/>
              <a:t>會自動判斷樞紐分析表的範圍，但是您可以輸入不同的範圍或您為範圍定義的名稱，取代該範圍。</a:t>
            </a:r>
          </a:p>
          <a:p>
            <a:r>
              <a:rPr lang="zh-TW" altLang="en-US" dirty="0"/>
              <a:t>針對其他工作表或活頁簿中的資料，可以使用下列語法包含活頁簿和工作表名稱：</a:t>
            </a:r>
            <a:r>
              <a:rPr lang="en-US" altLang="zh-TW" b="1" dirty="0"/>
              <a:t>[</a:t>
            </a:r>
            <a:r>
              <a:rPr lang="en-US" altLang="zh-TW" b="1" dirty="0" err="1"/>
              <a:t>workbookname</a:t>
            </a:r>
            <a:r>
              <a:rPr lang="en-US" altLang="zh-TW" b="1" dirty="0"/>
              <a:t>]</a:t>
            </a:r>
            <a:r>
              <a:rPr lang="en-US" altLang="zh-TW" b="1" dirty="0" err="1"/>
              <a:t>sheetname!range</a:t>
            </a:r>
            <a:r>
              <a:rPr lang="zh-TW" altLang="en-US" dirty="0"/>
              <a:t>。</a:t>
            </a:r>
          </a:p>
          <a:p>
            <a:r>
              <a:rPr lang="zh-TW" altLang="en-US" b="1" dirty="0"/>
              <a:t>秘訣</a:t>
            </a:r>
            <a:r>
              <a:rPr lang="zh-TW" altLang="en-US" dirty="0"/>
              <a:t>    您也可以按一下 </a:t>
            </a:r>
            <a:r>
              <a:rPr lang="en-US" altLang="zh-TW" b="1" dirty="0"/>
              <a:t>[</a:t>
            </a:r>
            <a:r>
              <a:rPr lang="zh-TW" altLang="en-US" b="1" dirty="0"/>
              <a:t>離開對話方塊</a:t>
            </a:r>
            <a:r>
              <a:rPr lang="en-US" altLang="zh-TW" b="1" dirty="0"/>
              <a:t>]</a:t>
            </a:r>
            <a:r>
              <a:rPr lang="zh-TW" altLang="en-US" dirty="0"/>
              <a:t> ，暫時隱藏對話方塊，並且在工作表上選取該範圍，然後按一下 </a:t>
            </a:r>
            <a:r>
              <a:rPr lang="en-US" altLang="zh-TW" b="1" dirty="0"/>
              <a:t>[</a:t>
            </a:r>
            <a:r>
              <a:rPr lang="zh-TW" altLang="en-US" b="1" dirty="0"/>
              <a:t>展開對話方塊</a:t>
            </a:r>
            <a:r>
              <a:rPr lang="en-US" altLang="zh-TW" b="1" dirty="0"/>
              <a:t>]</a:t>
            </a:r>
            <a:r>
              <a:rPr lang="zh-TW" altLang="en-US" dirty="0"/>
              <a:t> 。</a:t>
            </a:r>
          </a:p>
          <a:p>
            <a:r>
              <a:rPr lang="en-US" altLang="zh-TW" dirty="0"/>
              <a:t>3.</a:t>
            </a:r>
            <a:r>
              <a:rPr lang="zh-TW" altLang="en-US" dirty="0"/>
              <a:t>請執行下列其中一項：</a:t>
            </a:r>
          </a:p>
          <a:p>
            <a:pPr lvl="1"/>
            <a:r>
              <a:rPr lang="zh-TW" altLang="en-US" dirty="0"/>
              <a:t>若要將樞紐分析表置於新工作表中從儲存格 </a:t>
            </a:r>
            <a:r>
              <a:rPr lang="en-US" altLang="zh-TW" dirty="0"/>
              <a:t>A1 </a:t>
            </a:r>
            <a:r>
              <a:rPr lang="zh-TW" altLang="en-US" dirty="0"/>
              <a:t>開始的位置，請按一下 </a:t>
            </a:r>
            <a:r>
              <a:rPr lang="en-US" altLang="zh-TW" b="1" dirty="0"/>
              <a:t>[</a:t>
            </a:r>
            <a:r>
              <a:rPr lang="zh-TW" altLang="en-US" b="1" dirty="0"/>
              <a:t>新工作表</a:t>
            </a:r>
            <a:r>
              <a:rPr lang="en-US" altLang="zh-TW" b="1" dirty="0"/>
              <a:t>]</a:t>
            </a:r>
            <a:r>
              <a:rPr lang="zh-TW" altLang="en-US" dirty="0"/>
              <a:t>。</a:t>
            </a:r>
          </a:p>
          <a:p>
            <a:pPr lvl="1"/>
            <a:r>
              <a:rPr lang="zh-TW" altLang="en-US" dirty="0"/>
              <a:t>若要將樞紐分析表置於現有工作表的特定位置，請選取 </a:t>
            </a:r>
            <a:r>
              <a:rPr lang="en-US" altLang="zh-TW" b="1" dirty="0"/>
              <a:t>[</a:t>
            </a:r>
            <a:r>
              <a:rPr lang="zh-TW" altLang="en-US" b="1" dirty="0"/>
              <a:t>已經存在的工作表</a:t>
            </a:r>
            <a:r>
              <a:rPr lang="en-US" altLang="zh-TW" b="1" dirty="0"/>
              <a:t>]</a:t>
            </a:r>
            <a:r>
              <a:rPr lang="zh-TW" altLang="en-US" dirty="0"/>
              <a:t>，然後在 </a:t>
            </a:r>
            <a:r>
              <a:rPr lang="en-US" altLang="zh-TW" b="1" dirty="0"/>
              <a:t>[</a:t>
            </a:r>
            <a:r>
              <a:rPr lang="zh-TW" altLang="en-US" b="1" dirty="0"/>
              <a:t>位置</a:t>
            </a:r>
            <a:r>
              <a:rPr lang="en-US" altLang="zh-TW" b="1" dirty="0"/>
              <a:t>]</a:t>
            </a:r>
            <a:r>
              <a:rPr lang="zh-TW" altLang="en-US" dirty="0"/>
              <a:t> 方塊中，輸入要放置樞紐分析表之儲存格範圍中的第一個儲存格。</a:t>
            </a:r>
          </a:p>
          <a:p>
            <a:r>
              <a:rPr lang="en-US" altLang="zh-TW" dirty="0"/>
              <a:t>4.</a:t>
            </a:r>
            <a:r>
              <a:rPr lang="zh-TW" altLang="en-US" dirty="0"/>
              <a:t>按一下 </a:t>
            </a:r>
            <a:r>
              <a:rPr lang="en-US" altLang="zh-TW" b="1" dirty="0"/>
              <a:t>[</a:t>
            </a:r>
            <a:r>
              <a:rPr lang="zh-TW" altLang="en-US" b="1" dirty="0"/>
              <a:t>確定</a:t>
            </a:r>
            <a:r>
              <a:rPr lang="en-US" altLang="zh-TW" b="1" dirty="0"/>
              <a:t>]</a:t>
            </a:r>
            <a:r>
              <a:rPr lang="zh-TW" altLang="en-US" dirty="0"/>
              <a:t>。</a:t>
            </a:r>
          </a:p>
          <a:p>
            <a:r>
              <a:rPr lang="en-US" altLang="zh-TW" dirty="0"/>
              <a:t>Excel </a:t>
            </a:r>
            <a:r>
              <a:rPr lang="zh-TW" altLang="en-US" dirty="0"/>
              <a:t>會新增一個空白的樞紐分析表到指定的位置，同時會顯示 </a:t>
            </a:r>
            <a:r>
              <a:rPr lang="en-US" altLang="zh-TW" b="1" dirty="0"/>
              <a:t>[</a:t>
            </a:r>
            <a:r>
              <a:rPr lang="zh-TW" altLang="en-US" b="1" dirty="0"/>
              <a:t>樞紐分析表欄位清單</a:t>
            </a:r>
            <a:r>
              <a:rPr lang="en-US" altLang="zh-TW" b="1" dirty="0"/>
              <a:t>]</a:t>
            </a:r>
            <a:r>
              <a:rPr lang="zh-TW" altLang="en-US" dirty="0"/>
              <a:t>，以便讓您開始新增欄位元、建立版面配置，以及自訂樞紐分析表。</a:t>
            </a:r>
          </a:p>
          <a:p>
            <a:r>
              <a:rPr lang="zh-TW" altLang="en-US" b="1" dirty="0"/>
              <a:t>注意</a:t>
            </a:r>
            <a:r>
              <a:rPr lang="zh-TW" altLang="en-US" dirty="0"/>
              <a:t>    如果同時建立樞紐分析圖，此圖會顯示在關聯的樞紐分析表 </a:t>
            </a:r>
            <a:r>
              <a:rPr lang="en-US" altLang="zh-TW" dirty="0"/>
              <a:t>(</a:t>
            </a:r>
            <a:r>
              <a:rPr lang="zh-TW" altLang="en-US" dirty="0"/>
              <a:t>關聯的樞紐分析表</a:t>
            </a:r>
            <a:r>
              <a:rPr lang="en-US" altLang="zh-TW" dirty="0"/>
              <a:t>:</a:t>
            </a:r>
            <a:r>
              <a:rPr lang="zh-TW" altLang="en-US" dirty="0"/>
              <a:t>為樞紐分析圖提供來源資料的樞紐分析表。它在您建立新樞紐分析圖時自動建立。當您變更其中一個報表的版面配置時，另一個表的版面配置也會變更。</a:t>
            </a:r>
            <a:r>
              <a:rPr lang="en-US" altLang="zh-TW" dirty="0"/>
              <a:t>)</a:t>
            </a:r>
            <a:r>
              <a:rPr lang="zh-TW" altLang="en-US" dirty="0"/>
              <a:t>頂端。樞紐分析圖必須和關聯的樞紐分析表位於相同的活頁簿中。</a:t>
            </a:r>
          </a:p>
          <a:p>
            <a:endParaRPr lang="zh-TW" altLang="en-US" dirty="0"/>
          </a:p>
        </p:txBody>
      </p:sp>
      <p:sp>
        <p:nvSpPr>
          <p:cNvPr id="4" name="投影片編號版面配置區 3"/>
          <p:cNvSpPr>
            <a:spLocks noGrp="1"/>
          </p:cNvSpPr>
          <p:nvPr>
            <p:ph type="sldNum" sz="quarter" idx="10"/>
          </p:nvPr>
        </p:nvSpPr>
        <p:spPr/>
        <p:txBody>
          <a:bodyPr/>
          <a:lstStyle/>
          <a:p>
            <a:fld id="{B4A9E10D-84AB-4A40-9D3B-1D52C90A03F1}" type="slidenum">
              <a:rPr lang="zh-TW" altLang="en-US" smtClean="0"/>
              <a:t>32</a:t>
            </a:fld>
            <a:endParaRPr lang="zh-TW" altLang="en-US" dirty="0"/>
          </a:p>
        </p:txBody>
      </p:sp>
    </p:spTree>
    <p:extLst>
      <p:ext uri="{BB962C8B-B14F-4D97-AF65-F5344CB8AC3E}">
        <p14:creationId xmlns:p14="http://schemas.microsoft.com/office/powerpoint/2010/main" val="3180762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 欄位區段包含您可以新增至 </a:t>
            </a:r>
            <a:r>
              <a:rPr lang="en-US" altLang="zh-TW" dirty="0"/>
              <a:t>[</a:t>
            </a:r>
            <a:r>
              <a:rPr lang="zh-TW" altLang="en-US" dirty="0"/>
              <a:t>版面配置</a:t>
            </a:r>
            <a:r>
              <a:rPr lang="en-US" altLang="zh-TW" dirty="0"/>
              <a:t>] </a:t>
            </a:r>
            <a:r>
              <a:rPr lang="zh-TW" altLang="en-US" dirty="0"/>
              <a:t>區段之欄位的欄位名稱。</a:t>
            </a:r>
          </a:p>
          <a:p>
            <a:r>
              <a:rPr lang="zh-TW" altLang="en-US" dirty="0"/>
              <a:t> 版面配置區段包含 </a:t>
            </a:r>
            <a:r>
              <a:rPr lang="en-US" altLang="zh-TW" b="1" dirty="0"/>
              <a:t>[</a:t>
            </a:r>
            <a:r>
              <a:rPr lang="zh-TW" altLang="en-US" b="1" dirty="0"/>
              <a:t>報表篩選</a:t>
            </a:r>
            <a:r>
              <a:rPr lang="en-US" altLang="zh-TW" b="1" dirty="0"/>
              <a:t>]</a:t>
            </a:r>
            <a:r>
              <a:rPr lang="zh-TW" altLang="en-US" dirty="0"/>
              <a:t> 區域、</a:t>
            </a:r>
            <a:r>
              <a:rPr lang="en-US" altLang="zh-TW" b="1" dirty="0"/>
              <a:t>[</a:t>
            </a:r>
            <a:r>
              <a:rPr lang="zh-TW" altLang="en-US" b="1" dirty="0"/>
              <a:t>欄標籤</a:t>
            </a:r>
            <a:r>
              <a:rPr lang="en-US" altLang="zh-TW" b="1" dirty="0"/>
              <a:t>]</a:t>
            </a:r>
            <a:r>
              <a:rPr lang="zh-TW" altLang="en-US" dirty="0"/>
              <a:t> 區域、</a:t>
            </a:r>
            <a:r>
              <a:rPr lang="en-US" altLang="zh-TW" b="1" dirty="0"/>
              <a:t>[</a:t>
            </a:r>
            <a:r>
              <a:rPr lang="zh-TW" altLang="en-US" b="1" dirty="0"/>
              <a:t>列標籤</a:t>
            </a:r>
            <a:r>
              <a:rPr lang="en-US" altLang="zh-TW" b="1" dirty="0"/>
              <a:t>]</a:t>
            </a:r>
            <a:r>
              <a:rPr lang="zh-TW" altLang="en-US" dirty="0"/>
              <a:t> 區域和 </a:t>
            </a:r>
            <a:r>
              <a:rPr lang="en-US" altLang="zh-TW" b="1" dirty="0"/>
              <a:t>[</a:t>
            </a:r>
            <a:r>
              <a:rPr lang="zh-TW" altLang="en-US" b="1" dirty="0"/>
              <a:t>值</a:t>
            </a:r>
            <a:r>
              <a:rPr lang="en-US" altLang="zh-TW" b="1" dirty="0"/>
              <a:t>]</a:t>
            </a:r>
            <a:r>
              <a:rPr lang="zh-TW" altLang="en-US" dirty="0"/>
              <a:t> 區域。</a:t>
            </a:r>
            <a:endParaRPr lang="en-US" altLang="zh-TW" dirty="0"/>
          </a:p>
          <a:p>
            <a:r>
              <a:rPr lang="zh-TW" altLang="en-US" dirty="0"/>
              <a:t>若要將欄位置入版面配置區段的特定區域中，請以滑鼠右鍵按一下欄位區段中的欄位名稱，然後選取 </a:t>
            </a:r>
            <a:r>
              <a:rPr lang="en-US" altLang="zh-TW" b="1" dirty="0"/>
              <a:t>[</a:t>
            </a:r>
            <a:r>
              <a:rPr lang="zh-TW" altLang="en-US" b="1" dirty="0"/>
              <a:t>新增至報表篩選</a:t>
            </a:r>
            <a:r>
              <a:rPr lang="en-US" altLang="zh-TW" b="1" dirty="0"/>
              <a:t>]</a:t>
            </a:r>
            <a:r>
              <a:rPr lang="zh-TW" altLang="en-US" dirty="0"/>
              <a:t>、</a:t>
            </a:r>
            <a:r>
              <a:rPr lang="en-US" altLang="zh-TW" b="1" dirty="0"/>
              <a:t>[</a:t>
            </a:r>
            <a:r>
              <a:rPr lang="zh-TW" altLang="en-US" b="1" dirty="0"/>
              <a:t>新增至欄標籤</a:t>
            </a:r>
            <a:r>
              <a:rPr lang="en-US" altLang="zh-TW" b="1" dirty="0"/>
              <a:t>]</a:t>
            </a:r>
            <a:r>
              <a:rPr lang="zh-TW" altLang="en-US" dirty="0"/>
              <a:t>、</a:t>
            </a:r>
            <a:r>
              <a:rPr lang="en-US" altLang="zh-TW" b="1" dirty="0"/>
              <a:t>[</a:t>
            </a:r>
            <a:r>
              <a:rPr lang="zh-TW" altLang="en-US" b="1" dirty="0"/>
              <a:t>新增至列標籤</a:t>
            </a:r>
            <a:r>
              <a:rPr lang="en-US" altLang="zh-TW" b="1" dirty="0"/>
              <a:t>]</a:t>
            </a:r>
            <a:r>
              <a:rPr lang="zh-TW" altLang="en-US" dirty="0"/>
              <a:t> 或 </a:t>
            </a:r>
            <a:r>
              <a:rPr lang="en-US" altLang="zh-TW" b="1" dirty="0"/>
              <a:t>[</a:t>
            </a:r>
            <a:r>
              <a:rPr lang="zh-TW" altLang="en-US" b="1" dirty="0"/>
              <a:t>新增至值</a:t>
            </a:r>
            <a:r>
              <a:rPr lang="en-US" altLang="zh-TW" b="1" dirty="0"/>
              <a:t>]</a:t>
            </a:r>
            <a:r>
              <a:rPr lang="zh-TW" altLang="en-US" dirty="0"/>
              <a:t>。</a:t>
            </a:r>
          </a:p>
          <a:p>
            <a:r>
              <a:rPr lang="zh-TW" altLang="en-US" dirty="0"/>
              <a:t>若要將欄位拖曳到所要的區域，請按一下並按住欄位區段中的欄位名稱，然後將欄位元拖曳到版面配置區段中的區域。</a:t>
            </a:r>
          </a:p>
          <a:p>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B4A9E10D-84AB-4A40-9D3B-1D52C90A03F1}" type="slidenum">
              <a:rPr lang="zh-TW" altLang="en-US" smtClean="0"/>
              <a:t>34</a:t>
            </a:fld>
            <a:endParaRPr lang="zh-TW" altLang="en-US" dirty="0"/>
          </a:p>
        </p:txBody>
      </p:sp>
    </p:spTree>
    <p:extLst>
      <p:ext uri="{BB962C8B-B14F-4D97-AF65-F5344CB8AC3E}">
        <p14:creationId xmlns:p14="http://schemas.microsoft.com/office/powerpoint/2010/main" val="1575872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要在公式中使用來自另一個欄位的資料，請在 </a:t>
            </a:r>
            <a:r>
              <a:rPr lang="en-US" altLang="zh-TW" b="1" dirty="0"/>
              <a:t>[</a:t>
            </a:r>
            <a:r>
              <a:rPr lang="zh-TW" altLang="en-US" b="1" dirty="0"/>
              <a:t>欄位</a:t>
            </a:r>
            <a:r>
              <a:rPr lang="en-US" altLang="zh-TW" b="1" dirty="0"/>
              <a:t>]</a:t>
            </a:r>
            <a:r>
              <a:rPr lang="zh-TW" altLang="en-US" dirty="0"/>
              <a:t> 方塊中按一下該欄位，然後按一下 </a:t>
            </a:r>
            <a:r>
              <a:rPr lang="en-US" altLang="zh-TW" b="1" dirty="0"/>
              <a:t>[</a:t>
            </a:r>
            <a:r>
              <a:rPr lang="zh-TW" altLang="en-US" b="1" dirty="0"/>
              <a:t>插入欄位</a:t>
            </a:r>
            <a:r>
              <a:rPr lang="en-US" altLang="zh-TW" b="1" dirty="0"/>
              <a:t>]</a:t>
            </a:r>
            <a:r>
              <a:rPr lang="zh-TW" altLang="en-US" dirty="0"/>
              <a:t>。例如，若要計算 </a:t>
            </a:r>
            <a:r>
              <a:rPr lang="en-US" altLang="zh-TW" dirty="0"/>
              <a:t>[</a:t>
            </a:r>
            <a:r>
              <a:rPr lang="zh-TW" altLang="en-US" dirty="0"/>
              <a:t>銷售額</a:t>
            </a:r>
            <a:r>
              <a:rPr lang="en-US" altLang="zh-TW" dirty="0"/>
              <a:t>] </a:t>
            </a:r>
            <a:r>
              <a:rPr lang="zh-TW" altLang="en-US" dirty="0"/>
              <a:t>欄位中每一數值之 </a:t>
            </a:r>
            <a:r>
              <a:rPr lang="en-US" altLang="zh-TW" dirty="0"/>
              <a:t>15% </a:t>
            </a:r>
            <a:r>
              <a:rPr lang="zh-TW" altLang="en-US" dirty="0"/>
              <a:t>的傭金，您可以輸入 </a:t>
            </a:r>
            <a:r>
              <a:rPr lang="en-US" altLang="zh-TW" b="1" dirty="0"/>
              <a:t>= </a:t>
            </a:r>
            <a:r>
              <a:rPr lang="zh-TW" altLang="en-US" b="1" dirty="0"/>
              <a:t>銷售額 * </a:t>
            </a:r>
            <a:r>
              <a:rPr lang="en-US" altLang="zh-TW" b="1" dirty="0"/>
              <a:t>15%</a:t>
            </a:r>
            <a:r>
              <a:rPr lang="zh-TW" altLang="en-US" dirty="0"/>
              <a:t>。</a:t>
            </a:r>
          </a:p>
          <a:p>
            <a:endParaRPr lang="zh-TW" altLang="en-US" dirty="0"/>
          </a:p>
        </p:txBody>
      </p:sp>
      <p:sp>
        <p:nvSpPr>
          <p:cNvPr id="4" name="投影片編號版面配置區 3"/>
          <p:cNvSpPr>
            <a:spLocks noGrp="1"/>
          </p:cNvSpPr>
          <p:nvPr>
            <p:ph type="sldNum" sz="quarter" idx="10"/>
          </p:nvPr>
        </p:nvSpPr>
        <p:spPr/>
        <p:txBody>
          <a:bodyPr/>
          <a:lstStyle/>
          <a:p>
            <a:fld id="{B4A9E10D-84AB-4A40-9D3B-1D52C90A03F1}" type="slidenum">
              <a:rPr lang="zh-TW" altLang="en-US" smtClean="0"/>
              <a:t>57</a:t>
            </a:fld>
            <a:endParaRPr lang="zh-TW" altLang="en-US" dirty="0"/>
          </a:p>
        </p:txBody>
      </p:sp>
    </p:spTree>
    <p:extLst>
      <p:ext uri="{BB962C8B-B14F-4D97-AF65-F5344CB8AC3E}">
        <p14:creationId xmlns:p14="http://schemas.microsoft.com/office/powerpoint/2010/main" val="418024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Rectangle 5">
            <a:extLst>
              <a:ext uri="{FF2B5EF4-FFF2-40B4-BE49-F238E27FC236}">
                <a16:creationId xmlns:a16="http://schemas.microsoft.com/office/drawing/2014/main" id="{D4C5968E-7F03-4125-B2CE-6CD21F0D0586}"/>
              </a:ext>
            </a:extLst>
          </p:cNvPr>
          <p:cNvSpPr>
            <a:spLocks noGrp="1" noChangeArrowheads="1"/>
          </p:cNvSpPr>
          <p:nvPr>
            <p:ph type="ftr" sz="quarter" idx="3"/>
          </p:nvPr>
        </p:nvSpPr>
        <p:spPr>
          <a:xfrm>
            <a:off x="7518401" y="6400801"/>
            <a:ext cx="4180417" cy="244475"/>
          </a:xfrm>
        </p:spPr>
        <p:txBody>
          <a:bodyPr/>
          <a:lstStyle>
            <a:lvl1pPr>
              <a:defRPr sz="1200" b="1" i="1">
                <a:solidFill>
                  <a:schemeClr val="accent1"/>
                </a:solidFill>
              </a:defRPr>
            </a:lvl1pPr>
          </a:lstStyle>
          <a:p>
            <a:endParaRPr lang="zh-TW" altLang="en-US"/>
          </a:p>
        </p:txBody>
      </p:sp>
      <p:sp>
        <p:nvSpPr>
          <p:cNvPr id="3078" name="Rectangle 6">
            <a:extLst>
              <a:ext uri="{FF2B5EF4-FFF2-40B4-BE49-F238E27FC236}">
                <a16:creationId xmlns:a16="http://schemas.microsoft.com/office/drawing/2014/main" id="{6AA5F92B-93DD-4966-9527-69A07078AE45}"/>
              </a:ext>
            </a:extLst>
          </p:cNvPr>
          <p:cNvSpPr>
            <a:spLocks noGrp="1" noChangeArrowheads="1"/>
          </p:cNvSpPr>
          <p:nvPr>
            <p:ph type="sldNum" sz="quarter" idx="4"/>
          </p:nvPr>
        </p:nvSpPr>
        <p:spPr>
          <a:xfrm>
            <a:off x="4673600" y="6400801"/>
            <a:ext cx="2844800" cy="244475"/>
          </a:xfrm>
          <a:prstGeom prst="rect">
            <a:avLst/>
          </a:prstGeom>
        </p:spPr>
        <p:txBody>
          <a:bodyPr/>
          <a:lstStyle>
            <a:lvl1pPr>
              <a:defRPr sz="1200">
                <a:solidFill>
                  <a:schemeClr val="bg1"/>
                </a:solidFill>
              </a:defRPr>
            </a:lvl1pPr>
          </a:lstStyle>
          <a:p>
            <a:fld id="{2CD5F70B-847F-404D-8B3F-873BE2E51CED}" type="slidenum">
              <a:rPr lang="zh-TW" altLang="en-US" smtClean="0"/>
              <a:t>‹#›</a:t>
            </a:fld>
            <a:endParaRPr lang="zh-TW" altLang="en-US"/>
          </a:p>
        </p:txBody>
      </p:sp>
      <p:sp>
        <p:nvSpPr>
          <p:cNvPr id="3074" name="Rectangle 2">
            <a:extLst>
              <a:ext uri="{FF2B5EF4-FFF2-40B4-BE49-F238E27FC236}">
                <a16:creationId xmlns:a16="http://schemas.microsoft.com/office/drawing/2014/main" id="{34107A7F-B2AA-4898-BEEC-9FB33A58D352}"/>
              </a:ext>
            </a:extLst>
          </p:cNvPr>
          <p:cNvSpPr>
            <a:spLocks noGrp="1" noChangeArrowheads="1"/>
          </p:cNvSpPr>
          <p:nvPr>
            <p:ph type="ctrTitle"/>
          </p:nvPr>
        </p:nvSpPr>
        <p:spPr>
          <a:xfrm>
            <a:off x="3556000" y="2092037"/>
            <a:ext cx="7924800" cy="9429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lgn="r">
              <a:defRPr sz="4400" b="0">
                <a:solidFill>
                  <a:schemeClr val="tx1"/>
                </a:solidFill>
              </a:defRPr>
            </a:lvl1pPr>
          </a:lstStyle>
          <a:p>
            <a:pPr lvl="0"/>
            <a:r>
              <a:rPr lang="zh-TW" altLang="en-US" noProof="0"/>
              <a:t>按一下以編輯母片標題樣式</a:t>
            </a:r>
            <a:endParaRPr lang="en-US" altLang="zh-TW" noProof="0"/>
          </a:p>
        </p:txBody>
      </p:sp>
      <p:sp>
        <p:nvSpPr>
          <p:cNvPr id="3075" name="Rectangle 3">
            <a:extLst>
              <a:ext uri="{FF2B5EF4-FFF2-40B4-BE49-F238E27FC236}">
                <a16:creationId xmlns:a16="http://schemas.microsoft.com/office/drawing/2014/main" id="{E2A71B02-6199-487B-965C-4D0CFCD0DAF7}"/>
              </a:ext>
            </a:extLst>
          </p:cNvPr>
          <p:cNvSpPr>
            <a:spLocks noGrp="1" noChangeArrowheads="1"/>
          </p:cNvSpPr>
          <p:nvPr>
            <p:ph type="subTitle" idx="1"/>
          </p:nvPr>
        </p:nvSpPr>
        <p:spPr>
          <a:xfrm>
            <a:off x="4207164" y="5791199"/>
            <a:ext cx="7721600" cy="304800"/>
          </a:xfrm>
        </p:spPr>
        <p:txBody>
          <a:bodyPr/>
          <a:lstStyle>
            <a:lvl1pPr marL="0" indent="0" algn="r">
              <a:buFont typeface="Wingdings" panose="05000000000000000000" pitchFamily="2" charset="2"/>
              <a:buNone/>
              <a:defRPr sz="1800">
                <a:solidFill>
                  <a:schemeClr val="tx2"/>
                </a:solidFill>
              </a:defRPr>
            </a:lvl1pPr>
          </a:lstStyle>
          <a:p>
            <a:pPr lvl="0"/>
            <a:r>
              <a:rPr lang="zh-TW" altLang="en-US" noProof="0"/>
              <a:t>按一下以編輯母片子標題樣式</a:t>
            </a:r>
            <a:endParaRPr lang="en-US" altLang="zh-TW" noProof="0"/>
          </a:p>
        </p:txBody>
      </p:sp>
    </p:spTree>
    <p:extLst>
      <p:ext uri="{BB962C8B-B14F-4D97-AF65-F5344CB8AC3E}">
        <p14:creationId xmlns:p14="http://schemas.microsoft.com/office/powerpoint/2010/main" val="36023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98CE2-9444-4FE1-8856-1AA5688CA7FD}"/>
              </a:ext>
            </a:extLst>
          </p:cNvPr>
          <p:cNvSpPr>
            <a:spLocks noGrp="1"/>
          </p:cNvSpPr>
          <p:nvPr>
            <p:ph type="title"/>
          </p:nvPr>
        </p:nvSpPr>
        <p:spPr>
          <a:xfrm>
            <a:off x="812800" y="457201"/>
            <a:ext cx="9448800" cy="487363"/>
          </a:xfrm>
        </p:spPr>
        <p:txBody>
          <a:bodyPr/>
          <a:lstStyle/>
          <a:p>
            <a:r>
              <a:rPr lang="zh-TW" altLang="en-US"/>
              <a:t>按一下以編輯母片標題樣式</a:t>
            </a:r>
          </a:p>
        </p:txBody>
      </p:sp>
      <p:sp>
        <p:nvSpPr>
          <p:cNvPr id="3" name="表格版面配置區 2">
            <a:extLst>
              <a:ext uri="{FF2B5EF4-FFF2-40B4-BE49-F238E27FC236}">
                <a16:creationId xmlns:a16="http://schemas.microsoft.com/office/drawing/2014/main" id="{8F2FAF9F-75B1-4957-B807-BF6F8DF66350}"/>
              </a:ext>
            </a:extLst>
          </p:cNvPr>
          <p:cNvSpPr>
            <a:spLocks noGrp="1"/>
          </p:cNvSpPr>
          <p:nvPr>
            <p:ph type="tbl" idx="1"/>
          </p:nvPr>
        </p:nvSpPr>
        <p:spPr>
          <a:xfrm>
            <a:off x="2235200" y="1295400"/>
            <a:ext cx="9398000" cy="5029200"/>
          </a:xfrm>
        </p:spPr>
        <p:txBody>
          <a:bodyPr/>
          <a:lstStyle/>
          <a:p>
            <a:r>
              <a:rPr lang="zh-TW" altLang="en-US"/>
              <a:t>按一下圖示以新增表格</a:t>
            </a:r>
          </a:p>
        </p:txBody>
      </p:sp>
      <p:sp>
        <p:nvSpPr>
          <p:cNvPr id="4" name="頁尾版面配置區 3">
            <a:extLst>
              <a:ext uri="{FF2B5EF4-FFF2-40B4-BE49-F238E27FC236}">
                <a16:creationId xmlns:a16="http://schemas.microsoft.com/office/drawing/2014/main" id="{2A094AB2-28D0-42DD-80F7-8DBD81264E41}"/>
              </a:ext>
            </a:extLst>
          </p:cNvPr>
          <p:cNvSpPr>
            <a:spLocks noGrp="1"/>
          </p:cNvSpPr>
          <p:nvPr>
            <p:ph type="ftr" sz="quarter" idx="10"/>
          </p:nvPr>
        </p:nvSpPr>
        <p:spPr>
          <a:xfrm>
            <a:off x="8737600" y="6553201"/>
            <a:ext cx="2844800" cy="244475"/>
          </a:xfrm>
        </p:spPr>
        <p:txBody>
          <a:bodyPr/>
          <a:lstStyle>
            <a:lvl1pPr>
              <a:defRPr/>
            </a:lvl1pPr>
          </a:lstStyle>
          <a:p>
            <a:endParaRPr lang="zh-TW" altLang="en-US"/>
          </a:p>
        </p:txBody>
      </p:sp>
      <p:sp>
        <p:nvSpPr>
          <p:cNvPr id="5" name="投影片編號版面配置區 4">
            <a:extLst>
              <a:ext uri="{FF2B5EF4-FFF2-40B4-BE49-F238E27FC236}">
                <a16:creationId xmlns:a16="http://schemas.microsoft.com/office/drawing/2014/main" id="{9F3B06A0-543C-4BDA-B645-966B2B54AD8F}"/>
              </a:ext>
            </a:extLst>
          </p:cNvPr>
          <p:cNvSpPr>
            <a:spLocks noGrp="1"/>
          </p:cNvSpPr>
          <p:nvPr>
            <p:ph type="sldNum" sz="quarter" idx="11"/>
          </p:nvPr>
        </p:nvSpPr>
        <p:spPr>
          <a:xfrm>
            <a:off x="5588000" y="6534150"/>
            <a:ext cx="1117600" cy="261938"/>
          </a:xfrm>
          <a:prstGeom prst="rect">
            <a:avLst/>
          </a:prstGeom>
        </p:spPr>
        <p:txBody>
          <a:bodyPr/>
          <a:lstStyle>
            <a:lvl1pPr>
              <a:defRPr/>
            </a:lvl1pPr>
          </a:lstStyle>
          <a:p>
            <a:fld id="{2CD5F70B-847F-404D-8B3F-873BE2E51CED}" type="slidenum">
              <a:rPr lang="zh-TW" altLang="en-US" smtClean="0"/>
              <a:t>‹#›</a:t>
            </a:fld>
            <a:endParaRPr lang="zh-TW" altLang="en-US"/>
          </a:p>
        </p:txBody>
      </p:sp>
      <p:sp>
        <p:nvSpPr>
          <p:cNvPr id="7" name="投影片編號版面配置區 1">
            <a:extLst>
              <a:ext uri="{FF2B5EF4-FFF2-40B4-BE49-F238E27FC236}">
                <a16:creationId xmlns:a16="http://schemas.microsoft.com/office/drawing/2014/main" id="{CAAE008B-2478-4B7D-A1DF-BCF4427404E6}"/>
              </a:ext>
            </a:extLst>
          </p:cNvPr>
          <p:cNvSpPr txBox="1">
            <a:spLocks/>
          </p:cNvSpPr>
          <p:nvPr userDrawn="1"/>
        </p:nvSpPr>
        <p:spPr>
          <a:xfrm>
            <a:off x="11182865" y="302807"/>
            <a:ext cx="801130" cy="487363"/>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b="1" kern="1200">
                <a:solidFill>
                  <a:schemeClr val="tx1">
                    <a:tint val="75000"/>
                  </a:schemeClr>
                </a:solidFill>
                <a:latin typeface="Arial" panose="020B0604020202020204" pitchFamily="34" charset="0"/>
                <a:ea typeface="+mn-ea"/>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a:lstStyle>
          <a:p>
            <a:fld id="{7F173E31-B280-470D-8E33-DE21E2EE0EAF}" type="slidenum">
              <a:rPr lang="zh-TW" altLang="en-US" smtClean="0"/>
              <a:pPr/>
              <a:t>‹#›</a:t>
            </a:fld>
            <a:endParaRPr lang="zh-TW" altLang="en-US" dirty="0"/>
          </a:p>
        </p:txBody>
      </p:sp>
    </p:spTree>
    <p:extLst>
      <p:ext uri="{BB962C8B-B14F-4D97-AF65-F5344CB8AC3E}">
        <p14:creationId xmlns:p14="http://schemas.microsoft.com/office/powerpoint/2010/main" val="244070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標題及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D0A00A-A300-4BED-B0D4-BC3FA29A9727}"/>
              </a:ext>
            </a:extLst>
          </p:cNvPr>
          <p:cNvSpPr>
            <a:spLocks noGrp="1"/>
          </p:cNvSpPr>
          <p:nvPr>
            <p:ph type="title"/>
          </p:nvPr>
        </p:nvSpPr>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F13A54-0F6C-4451-B19E-5EAEE84134FD}"/>
              </a:ext>
            </a:extLst>
          </p:cNvPr>
          <p:cNvSpPr>
            <a:spLocks noGrp="1"/>
          </p:cNvSpPr>
          <p:nvPr>
            <p:ph type="body"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045D946D-E4FA-46DB-ACE4-6ADDF37E74A1}"/>
              </a:ext>
            </a:extLst>
          </p:cNvPr>
          <p:cNvSpPr>
            <a:spLocks noGrp="1"/>
          </p:cNvSpPr>
          <p:nvPr>
            <p:ph type="ftr" sz="quarter" idx="11"/>
          </p:nvPr>
        </p:nvSpPr>
        <p:spPr/>
        <p:txBody>
          <a:bodyPr/>
          <a:lstStyle/>
          <a:p>
            <a:endParaRPr lang="zh-TW" altLang="en-US"/>
          </a:p>
        </p:txBody>
      </p:sp>
      <p:sp>
        <p:nvSpPr>
          <p:cNvPr id="7" name="投影片編號版面配置區 1">
            <a:extLst>
              <a:ext uri="{FF2B5EF4-FFF2-40B4-BE49-F238E27FC236}">
                <a16:creationId xmlns:a16="http://schemas.microsoft.com/office/drawing/2014/main" id="{BF1F50FD-4B65-4BED-B568-5004A5283251}"/>
              </a:ext>
            </a:extLst>
          </p:cNvPr>
          <p:cNvSpPr>
            <a:spLocks noGrp="1"/>
          </p:cNvSpPr>
          <p:nvPr>
            <p:ph type="sldNum" sz="quarter" idx="4"/>
          </p:nvPr>
        </p:nvSpPr>
        <p:spPr>
          <a:xfrm>
            <a:off x="11182865" y="302807"/>
            <a:ext cx="801130" cy="487363"/>
          </a:xfrm>
          <a:prstGeom prst="rect">
            <a:avLst/>
          </a:prstGeom>
        </p:spPr>
        <p:txBody>
          <a:bodyPr vert="horz" lIns="91440" tIns="45720" rIns="91440" bIns="45720" rtlCol="0" anchor="ctr"/>
          <a:lstStyle>
            <a:lvl1pPr algn="r">
              <a:defRPr sz="1200">
                <a:solidFill>
                  <a:schemeClr val="tx1">
                    <a:tint val="75000"/>
                  </a:schemeClr>
                </a:solidFill>
              </a:defRPr>
            </a:lvl1pPr>
          </a:lstStyle>
          <a:p>
            <a:fld id="{7F173E31-B280-470D-8E33-DE21E2EE0EAF}" type="slidenum">
              <a:rPr lang="zh-TW" altLang="en-US" smtClean="0"/>
              <a:t>‹#›</a:t>
            </a:fld>
            <a:endParaRPr lang="zh-TW" altLang="en-US" dirty="0"/>
          </a:p>
        </p:txBody>
      </p:sp>
    </p:spTree>
    <p:extLst>
      <p:ext uri="{BB962C8B-B14F-4D97-AF65-F5344CB8AC3E}">
        <p14:creationId xmlns:p14="http://schemas.microsoft.com/office/powerpoint/2010/main" val="354418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C49B59-F053-4E66-A13D-17DA83195F23}"/>
              </a:ext>
            </a:extLst>
          </p:cNvPr>
          <p:cNvSpPr>
            <a:spLocks noGrp="1"/>
          </p:cNvSpPr>
          <p:nvPr>
            <p:ph type="title"/>
          </p:nvPr>
        </p:nvSpPr>
        <p:spPr>
          <a:xfrm>
            <a:off x="1574800" y="459581"/>
            <a:ext cx="9448800" cy="4873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7F5186E-18E3-4CA8-BB5E-5851A365A3E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71C0630A-726B-4F09-8E30-9FB6E00F72E7}"/>
              </a:ext>
            </a:extLst>
          </p:cNvPr>
          <p:cNvSpPr>
            <a:spLocks noGrp="1"/>
          </p:cNvSpPr>
          <p:nvPr>
            <p:ph type="ftr" sz="quarter" idx="10"/>
          </p:nvPr>
        </p:nvSpPr>
        <p:spPr/>
        <p:txBody>
          <a:bodyPr/>
          <a:lstStyle>
            <a:lvl1pPr>
              <a:defRPr/>
            </a:lvl1pPr>
          </a:lstStyle>
          <a:p>
            <a:endParaRPr lang="zh-TW" altLang="en-US"/>
          </a:p>
        </p:txBody>
      </p:sp>
      <p:sp>
        <p:nvSpPr>
          <p:cNvPr id="7" name="投影片編號版面配置區 1">
            <a:extLst>
              <a:ext uri="{FF2B5EF4-FFF2-40B4-BE49-F238E27FC236}">
                <a16:creationId xmlns:a16="http://schemas.microsoft.com/office/drawing/2014/main" id="{C423DCFE-2DF0-4075-B48E-CB46BFED79B5}"/>
              </a:ext>
            </a:extLst>
          </p:cNvPr>
          <p:cNvSpPr>
            <a:spLocks noGrp="1"/>
          </p:cNvSpPr>
          <p:nvPr>
            <p:ph type="sldNum" sz="quarter" idx="4"/>
          </p:nvPr>
        </p:nvSpPr>
        <p:spPr>
          <a:xfrm>
            <a:off x="11182865" y="302807"/>
            <a:ext cx="801130" cy="487363"/>
          </a:xfrm>
          <a:prstGeom prst="rect">
            <a:avLst/>
          </a:prstGeom>
        </p:spPr>
        <p:txBody>
          <a:bodyPr vert="horz" lIns="91440" tIns="45720" rIns="91440" bIns="45720" rtlCol="0" anchor="ctr"/>
          <a:lstStyle>
            <a:lvl1pPr algn="r">
              <a:defRPr sz="1200">
                <a:solidFill>
                  <a:schemeClr val="tx1">
                    <a:tint val="75000"/>
                  </a:schemeClr>
                </a:solidFill>
              </a:defRPr>
            </a:lvl1pPr>
          </a:lstStyle>
          <a:p>
            <a:fld id="{7F173E31-B280-470D-8E33-DE21E2EE0EAF}" type="slidenum">
              <a:rPr lang="zh-TW" altLang="en-US" smtClean="0"/>
              <a:t>‹#›</a:t>
            </a:fld>
            <a:endParaRPr lang="zh-TW" altLang="en-US" dirty="0"/>
          </a:p>
        </p:txBody>
      </p:sp>
    </p:spTree>
    <p:extLst>
      <p:ext uri="{BB962C8B-B14F-4D97-AF65-F5344CB8AC3E}">
        <p14:creationId xmlns:p14="http://schemas.microsoft.com/office/powerpoint/2010/main" val="1004626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FF8792-D8D6-401A-82A7-12F45E717508}"/>
              </a:ext>
            </a:extLst>
          </p:cNvPr>
          <p:cNvSpPr>
            <a:spLocks noGrp="1"/>
          </p:cNvSpPr>
          <p:nvPr>
            <p:ph type="title"/>
          </p:nvPr>
        </p:nvSpPr>
        <p:spPr>
          <a:xfrm>
            <a:off x="831851" y="1709739"/>
            <a:ext cx="10515600" cy="2852737"/>
          </a:xfrm>
        </p:spPr>
        <p:txBody>
          <a:bodyPr anchor="b"/>
          <a:lstStyle>
            <a:lvl1pPr algn="ctr">
              <a:defRPr sz="6000"/>
            </a:lvl1p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036A21CD-1CB3-4D7A-8916-EE4804222B45}"/>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按一下以編輯母片文字樣式</a:t>
            </a:r>
          </a:p>
        </p:txBody>
      </p:sp>
      <p:sp>
        <p:nvSpPr>
          <p:cNvPr id="4" name="頁尾版面配置區 3">
            <a:extLst>
              <a:ext uri="{FF2B5EF4-FFF2-40B4-BE49-F238E27FC236}">
                <a16:creationId xmlns:a16="http://schemas.microsoft.com/office/drawing/2014/main" id="{2D1AF9AC-AD70-42BF-B6F6-DF157D138182}"/>
              </a:ext>
            </a:extLst>
          </p:cNvPr>
          <p:cNvSpPr>
            <a:spLocks noGrp="1"/>
          </p:cNvSpPr>
          <p:nvPr>
            <p:ph type="ftr" sz="quarter" idx="10"/>
          </p:nvPr>
        </p:nvSpPr>
        <p:spPr/>
        <p:txBody>
          <a:bodyPr/>
          <a:lstStyle>
            <a:lvl1pPr>
              <a:defRPr/>
            </a:lvl1pPr>
          </a:lstStyle>
          <a:p>
            <a:endParaRPr lang="zh-TW" altLang="en-US"/>
          </a:p>
        </p:txBody>
      </p:sp>
      <p:sp>
        <p:nvSpPr>
          <p:cNvPr id="5" name="投影片編號版面配置區 4">
            <a:extLst>
              <a:ext uri="{FF2B5EF4-FFF2-40B4-BE49-F238E27FC236}">
                <a16:creationId xmlns:a16="http://schemas.microsoft.com/office/drawing/2014/main" id="{71BD81D9-DE64-4042-8253-143C693F5C25}"/>
              </a:ext>
            </a:extLst>
          </p:cNvPr>
          <p:cNvSpPr>
            <a:spLocks noGrp="1"/>
          </p:cNvSpPr>
          <p:nvPr>
            <p:ph type="sldNum" sz="quarter" idx="11"/>
          </p:nvPr>
        </p:nvSpPr>
        <p:spPr>
          <a:xfrm>
            <a:off x="5486400" y="6290469"/>
            <a:ext cx="812800" cy="487362"/>
          </a:xfrm>
          <a:prstGeom prst="rect">
            <a:avLst/>
          </a:prstGeom>
        </p:spPr>
        <p:txBody>
          <a:bodyPr/>
          <a:lstStyle>
            <a:lvl1pPr>
              <a:defRPr/>
            </a:lvl1pPr>
          </a:lstStyle>
          <a:p>
            <a:fld id="{2CD5F70B-847F-404D-8B3F-873BE2E51CED}" type="slidenum">
              <a:rPr lang="zh-TW" altLang="en-US" smtClean="0"/>
              <a:t>‹#›</a:t>
            </a:fld>
            <a:endParaRPr lang="zh-TW" altLang="en-US"/>
          </a:p>
        </p:txBody>
      </p:sp>
      <p:sp>
        <p:nvSpPr>
          <p:cNvPr id="7" name="投影片編號版面配置區 1">
            <a:extLst>
              <a:ext uri="{FF2B5EF4-FFF2-40B4-BE49-F238E27FC236}">
                <a16:creationId xmlns:a16="http://schemas.microsoft.com/office/drawing/2014/main" id="{BC44ACB7-94D8-41B9-A572-4B23A7942A19}"/>
              </a:ext>
            </a:extLst>
          </p:cNvPr>
          <p:cNvSpPr txBox="1">
            <a:spLocks/>
          </p:cNvSpPr>
          <p:nvPr userDrawn="1"/>
        </p:nvSpPr>
        <p:spPr>
          <a:xfrm>
            <a:off x="11182865" y="302807"/>
            <a:ext cx="801130" cy="487363"/>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b="1" kern="1200">
                <a:solidFill>
                  <a:schemeClr val="tx1">
                    <a:tint val="75000"/>
                  </a:schemeClr>
                </a:solidFill>
                <a:latin typeface="Arial" panose="020B0604020202020204" pitchFamily="34" charset="0"/>
                <a:ea typeface="+mn-ea"/>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a:lstStyle>
          <a:p>
            <a:fld id="{7F173E31-B280-470D-8E33-DE21E2EE0EAF}" type="slidenum">
              <a:rPr lang="zh-TW" altLang="en-US" smtClean="0"/>
              <a:pPr/>
              <a:t>‹#›</a:t>
            </a:fld>
            <a:endParaRPr lang="zh-TW" altLang="en-US" dirty="0"/>
          </a:p>
        </p:txBody>
      </p:sp>
    </p:spTree>
    <p:extLst>
      <p:ext uri="{BB962C8B-B14F-4D97-AF65-F5344CB8AC3E}">
        <p14:creationId xmlns:p14="http://schemas.microsoft.com/office/powerpoint/2010/main" val="3212314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553627-D280-427F-B7B6-73CCB342087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1BE9E1E-9F07-480B-AA1B-C66B49FC4441}"/>
              </a:ext>
            </a:extLst>
          </p:cNvPr>
          <p:cNvSpPr>
            <a:spLocks noGrp="1"/>
          </p:cNvSpPr>
          <p:nvPr>
            <p:ph sz="half" idx="1"/>
          </p:nvPr>
        </p:nvSpPr>
        <p:spPr>
          <a:xfrm>
            <a:off x="2235200" y="1295400"/>
            <a:ext cx="4597400" cy="5029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6BEEE8C-C836-492F-9F4B-050C4EA88CC5}"/>
              </a:ext>
            </a:extLst>
          </p:cNvPr>
          <p:cNvSpPr>
            <a:spLocks noGrp="1"/>
          </p:cNvSpPr>
          <p:nvPr>
            <p:ph sz="half" idx="2"/>
          </p:nvPr>
        </p:nvSpPr>
        <p:spPr>
          <a:xfrm>
            <a:off x="7035800" y="1295400"/>
            <a:ext cx="4597400" cy="5029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50118CAE-0CFC-43B5-BEAF-6C975C7DE73B}"/>
              </a:ext>
            </a:extLst>
          </p:cNvPr>
          <p:cNvSpPr>
            <a:spLocks noGrp="1"/>
          </p:cNvSpPr>
          <p:nvPr>
            <p:ph type="ftr" sz="quarter" idx="10"/>
          </p:nvPr>
        </p:nvSpPr>
        <p:spPr/>
        <p:txBody>
          <a:bodyPr/>
          <a:lstStyle>
            <a:lvl1pPr>
              <a:defRPr/>
            </a:lvl1pPr>
          </a:lstStyle>
          <a:p>
            <a:endParaRPr lang="zh-TW" altLang="en-US"/>
          </a:p>
        </p:txBody>
      </p:sp>
      <p:sp>
        <p:nvSpPr>
          <p:cNvPr id="8" name="投影片編號版面配置區 1">
            <a:extLst>
              <a:ext uri="{FF2B5EF4-FFF2-40B4-BE49-F238E27FC236}">
                <a16:creationId xmlns:a16="http://schemas.microsoft.com/office/drawing/2014/main" id="{4A705537-CDD1-42B5-A913-EC454DD436F2}"/>
              </a:ext>
            </a:extLst>
          </p:cNvPr>
          <p:cNvSpPr>
            <a:spLocks noGrp="1"/>
          </p:cNvSpPr>
          <p:nvPr>
            <p:ph type="sldNum" sz="quarter" idx="4"/>
          </p:nvPr>
        </p:nvSpPr>
        <p:spPr>
          <a:xfrm>
            <a:off x="11182865" y="302807"/>
            <a:ext cx="801130" cy="487363"/>
          </a:xfrm>
          <a:prstGeom prst="rect">
            <a:avLst/>
          </a:prstGeom>
        </p:spPr>
        <p:txBody>
          <a:bodyPr vert="horz" lIns="91440" tIns="45720" rIns="91440" bIns="45720" rtlCol="0" anchor="ctr"/>
          <a:lstStyle>
            <a:lvl1pPr algn="r">
              <a:defRPr sz="1200">
                <a:solidFill>
                  <a:schemeClr val="tx1">
                    <a:tint val="75000"/>
                  </a:schemeClr>
                </a:solidFill>
              </a:defRPr>
            </a:lvl1pPr>
          </a:lstStyle>
          <a:p>
            <a:fld id="{7F173E31-B280-470D-8E33-DE21E2EE0EAF}" type="slidenum">
              <a:rPr lang="zh-TW" altLang="en-US" smtClean="0"/>
              <a:t>‹#›</a:t>
            </a:fld>
            <a:endParaRPr lang="zh-TW" altLang="en-US" dirty="0"/>
          </a:p>
        </p:txBody>
      </p:sp>
    </p:spTree>
    <p:extLst>
      <p:ext uri="{BB962C8B-B14F-4D97-AF65-F5344CB8AC3E}">
        <p14:creationId xmlns:p14="http://schemas.microsoft.com/office/powerpoint/2010/main" val="2057738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438F89-CF19-4AEB-AC84-484EC0532880}"/>
              </a:ext>
            </a:extLst>
          </p:cNvPr>
          <p:cNvSpPr>
            <a:spLocks noGrp="1"/>
          </p:cNvSpPr>
          <p:nvPr>
            <p:ph type="title"/>
          </p:nvPr>
        </p:nvSpPr>
        <p:spPr>
          <a:xfrm>
            <a:off x="840317" y="365126"/>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2F35EED-B22C-42D7-98E1-DFA042365CA6}"/>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501316D-387C-4F73-9A13-AB6100CE1009}"/>
              </a:ext>
            </a:extLst>
          </p:cNvPr>
          <p:cNvSpPr>
            <a:spLocks noGrp="1"/>
          </p:cNvSpPr>
          <p:nvPr>
            <p:ph sz="half" idx="2"/>
          </p:nvPr>
        </p:nvSpPr>
        <p:spPr>
          <a:xfrm>
            <a:off x="840318" y="2505075"/>
            <a:ext cx="5158316"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86F0453-539F-4BAC-808B-78DD53BA7BE5}"/>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AB184D2-79E7-4B8B-B306-14DB3A2AFAEB}"/>
              </a:ext>
            </a:extLst>
          </p:cNvPr>
          <p:cNvSpPr>
            <a:spLocks noGrp="1"/>
          </p:cNvSpPr>
          <p:nvPr>
            <p:ph sz="quarter" idx="4"/>
          </p:nvPr>
        </p:nvSpPr>
        <p:spPr>
          <a:xfrm>
            <a:off x="6172200" y="2505075"/>
            <a:ext cx="518371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a:extLst>
              <a:ext uri="{FF2B5EF4-FFF2-40B4-BE49-F238E27FC236}">
                <a16:creationId xmlns:a16="http://schemas.microsoft.com/office/drawing/2014/main" id="{5471BC02-D203-4468-B7CF-330B3F8AAA3B}"/>
              </a:ext>
            </a:extLst>
          </p:cNvPr>
          <p:cNvSpPr>
            <a:spLocks noGrp="1"/>
          </p:cNvSpPr>
          <p:nvPr>
            <p:ph type="ftr" sz="quarter" idx="10"/>
          </p:nvPr>
        </p:nvSpPr>
        <p:spPr/>
        <p:txBody>
          <a:bodyPr/>
          <a:lstStyle>
            <a:lvl1pPr>
              <a:defRPr/>
            </a:lvl1pPr>
          </a:lstStyle>
          <a:p>
            <a:endParaRPr lang="zh-TW" altLang="en-US"/>
          </a:p>
        </p:txBody>
      </p:sp>
      <p:sp>
        <p:nvSpPr>
          <p:cNvPr id="10" name="投影片編號版面配置區 1">
            <a:extLst>
              <a:ext uri="{FF2B5EF4-FFF2-40B4-BE49-F238E27FC236}">
                <a16:creationId xmlns:a16="http://schemas.microsoft.com/office/drawing/2014/main" id="{3CF224DA-9300-430F-9943-3EE48D85F2F4}"/>
              </a:ext>
            </a:extLst>
          </p:cNvPr>
          <p:cNvSpPr>
            <a:spLocks noGrp="1"/>
          </p:cNvSpPr>
          <p:nvPr>
            <p:ph type="sldNum" sz="quarter" idx="11"/>
          </p:nvPr>
        </p:nvSpPr>
        <p:spPr>
          <a:xfrm>
            <a:off x="11182865" y="302807"/>
            <a:ext cx="801130" cy="487363"/>
          </a:xfrm>
          <a:prstGeom prst="rect">
            <a:avLst/>
          </a:prstGeom>
        </p:spPr>
        <p:txBody>
          <a:bodyPr vert="horz" lIns="91440" tIns="45720" rIns="91440" bIns="45720" rtlCol="0" anchor="ctr"/>
          <a:lstStyle>
            <a:lvl1pPr algn="r">
              <a:defRPr sz="1200">
                <a:solidFill>
                  <a:schemeClr val="tx1">
                    <a:tint val="75000"/>
                  </a:schemeClr>
                </a:solidFill>
              </a:defRPr>
            </a:lvl1pPr>
          </a:lstStyle>
          <a:p>
            <a:fld id="{7F173E31-B280-470D-8E33-DE21E2EE0EAF}" type="slidenum">
              <a:rPr lang="zh-TW" altLang="en-US" smtClean="0"/>
              <a:t>‹#›</a:t>
            </a:fld>
            <a:endParaRPr lang="zh-TW" altLang="en-US" dirty="0"/>
          </a:p>
        </p:txBody>
      </p:sp>
    </p:spTree>
    <p:extLst>
      <p:ext uri="{BB962C8B-B14F-4D97-AF65-F5344CB8AC3E}">
        <p14:creationId xmlns:p14="http://schemas.microsoft.com/office/powerpoint/2010/main" val="702397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39435B-1B3B-4E81-A74B-ECAD8528D3C3}"/>
              </a:ext>
            </a:extLst>
          </p:cNvPr>
          <p:cNvSpPr>
            <a:spLocks noGrp="1"/>
          </p:cNvSpPr>
          <p:nvPr>
            <p:ph type="title"/>
          </p:nvPr>
        </p:nvSpPr>
        <p:spPr/>
        <p:txBody>
          <a:bodyPr/>
          <a:lstStyle/>
          <a:p>
            <a:r>
              <a:rPr lang="zh-TW" altLang="en-US"/>
              <a:t>按一下以編輯母片標題樣式</a:t>
            </a:r>
          </a:p>
        </p:txBody>
      </p:sp>
      <p:sp>
        <p:nvSpPr>
          <p:cNvPr id="3" name="頁尾版面配置區 2">
            <a:extLst>
              <a:ext uri="{FF2B5EF4-FFF2-40B4-BE49-F238E27FC236}">
                <a16:creationId xmlns:a16="http://schemas.microsoft.com/office/drawing/2014/main" id="{0801978C-E990-477C-A2D6-46375B8474D6}"/>
              </a:ext>
            </a:extLst>
          </p:cNvPr>
          <p:cNvSpPr>
            <a:spLocks noGrp="1"/>
          </p:cNvSpPr>
          <p:nvPr>
            <p:ph type="ftr" sz="quarter" idx="10"/>
          </p:nvPr>
        </p:nvSpPr>
        <p:spPr/>
        <p:txBody>
          <a:bodyPr/>
          <a:lstStyle>
            <a:lvl1pPr>
              <a:defRPr/>
            </a:lvl1pPr>
          </a:lstStyle>
          <a:p>
            <a:endParaRPr lang="zh-TW" altLang="en-US"/>
          </a:p>
        </p:txBody>
      </p:sp>
      <p:sp>
        <p:nvSpPr>
          <p:cNvPr id="6" name="投影片編號版面配置區 1">
            <a:extLst>
              <a:ext uri="{FF2B5EF4-FFF2-40B4-BE49-F238E27FC236}">
                <a16:creationId xmlns:a16="http://schemas.microsoft.com/office/drawing/2014/main" id="{A074EEBD-2FBF-40D8-AB46-9C15B56EF943}"/>
              </a:ext>
            </a:extLst>
          </p:cNvPr>
          <p:cNvSpPr>
            <a:spLocks noGrp="1"/>
          </p:cNvSpPr>
          <p:nvPr>
            <p:ph type="sldNum" sz="quarter" idx="4"/>
          </p:nvPr>
        </p:nvSpPr>
        <p:spPr>
          <a:xfrm>
            <a:off x="11182865" y="302807"/>
            <a:ext cx="801130" cy="487363"/>
          </a:xfrm>
          <a:prstGeom prst="rect">
            <a:avLst/>
          </a:prstGeom>
        </p:spPr>
        <p:txBody>
          <a:bodyPr vert="horz" lIns="91440" tIns="45720" rIns="91440" bIns="45720" rtlCol="0" anchor="ctr"/>
          <a:lstStyle>
            <a:lvl1pPr algn="r">
              <a:defRPr sz="1200">
                <a:solidFill>
                  <a:schemeClr val="tx1">
                    <a:tint val="75000"/>
                  </a:schemeClr>
                </a:solidFill>
              </a:defRPr>
            </a:lvl1pPr>
          </a:lstStyle>
          <a:p>
            <a:fld id="{7F173E31-B280-470D-8E33-DE21E2EE0EAF}" type="slidenum">
              <a:rPr lang="zh-TW" altLang="en-US" smtClean="0"/>
              <a:t>‹#›</a:t>
            </a:fld>
            <a:endParaRPr lang="zh-TW" altLang="en-US" dirty="0"/>
          </a:p>
        </p:txBody>
      </p:sp>
    </p:spTree>
    <p:extLst>
      <p:ext uri="{BB962C8B-B14F-4D97-AF65-F5344CB8AC3E}">
        <p14:creationId xmlns:p14="http://schemas.microsoft.com/office/powerpoint/2010/main" val="97229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版面配置區 1">
            <a:extLst>
              <a:ext uri="{FF2B5EF4-FFF2-40B4-BE49-F238E27FC236}">
                <a16:creationId xmlns:a16="http://schemas.microsoft.com/office/drawing/2014/main" id="{C909FB68-63C7-46DC-ADF7-0E9DCF375E3C}"/>
              </a:ext>
            </a:extLst>
          </p:cNvPr>
          <p:cNvSpPr>
            <a:spLocks noGrp="1"/>
          </p:cNvSpPr>
          <p:nvPr>
            <p:ph type="ftr" sz="quarter" idx="10"/>
          </p:nvPr>
        </p:nvSpPr>
        <p:spPr/>
        <p:txBody>
          <a:bodyPr/>
          <a:lstStyle>
            <a:lvl1pPr>
              <a:defRPr/>
            </a:lvl1pPr>
          </a:lstStyle>
          <a:p>
            <a:endParaRPr lang="zh-TW" altLang="en-US"/>
          </a:p>
        </p:txBody>
      </p:sp>
      <p:sp>
        <p:nvSpPr>
          <p:cNvPr id="5" name="投影片編號版面配置區 1">
            <a:extLst>
              <a:ext uri="{FF2B5EF4-FFF2-40B4-BE49-F238E27FC236}">
                <a16:creationId xmlns:a16="http://schemas.microsoft.com/office/drawing/2014/main" id="{7206D680-F7FA-4A7E-85F0-043C9F85CB36}"/>
              </a:ext>
            </a:extLst>
          </p:cNvPr>
          <p:cNvSpPr>
            <a:spLocks noGrp="1"/>
          </p:cNvSpPr>
          <p:nvPr>
            <p:ph type="sldNum" sz="quarter" idx="4"/>
          </p:nvPr>
        </p:nvSpPr>
        <p:spPr>
          <a:xfrm>
            <a:off x="11182865" y="302807"/>
            <a:ext cx="801130" cy="487363"/>
          </a:xfrm>
          <a:prstGeom prst="rect">
            <a:avLst/>
          </a:prstGeom>
        </p:spPr>
        <p:txBody>
          <a:bodyPr vert="horz" lIns="91440" tIns="45720" rIns="91440" bIns="45720" rtlCol="0" anchor="ctr"/>
          <a:lstStyle>
            <a:lvl1pPr algn="r">
              <a:defRPr sz="1200">
                <a:solidFill>
                  <a:schemeClr val="tx1">
                    <a:tint val="75000"/>
                  </a:schemeClr>
                </a:solidFill>
              </a:defRPr>
            </a:lvl1pPr>
          </a:lstStyle>
          <a:p>
            <a:fld id="{7F173E31-B280-470D-8E33-DE21E2EE0EAF}" type="slidenum">
              <a:rPr lang="zh-TW" altLang="en-US" smtClean="0"/>
              <a:t>‹#›</a:t>
            </a:fld>
            <a:endParaRPr lang="zh-TW" altLang="en-US" dirty="0"/>
          </a:p>
        </p:txBody>
      </p:sp>
    </p:spTree>
    <p:extLst>
      <p:ext uri="{BB962C8B-B14F-4D97-AF65-F5344CB8AC3E}">
        <p14:creationId xmlns:p14="http://schemas.microsoft.com/office/powerpoint/2010/main" val="1116008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67509D-1DD1-4FFB-9649-0734AABE516C}"/>
              </a:ext>
            </a:extLst>
          </p:cNvPr>
          <p:cNvSpPr>
            <a:spLocks noGrp="1"/>
          </p:cNvSpPr>
          <p:nvPr>
            <p:ph type="title"/>
          </p:nvPr>
        </p:nvSpPr>
        <p:spPr>
          <a:xfrm>
            <a:off x="840318" y="457200"/>
            <a:ext cx="393276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5F0E54B-4EC2-4D9D-A1C7-15A7975CED0E}"/>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50DC72E1-6E7B-4D80-B2E7-A4BBEC64A48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C33C98F6-A552-41F7-9509-2C2ADA07F091}"/>
              </a:ext>
            </a:extLst>
          </p:cNvPr>
          <p:cNvSpPr>
            <a:spLocks noGrp="1"/>
          </p:cNvSpPr>
          <p:nvPr>
            <p:ph type="ftr" sz="quarter" idx="10"/>
          </p:nvPr>
        </p:nvSpPr>
        <p:spPr/>
        <p:txBody>
          <a:bodyPr/>
          <a:lstStyle>
            <a:lvl1pPr>
              <a:defRPr/>
            </a:lvl1pPr>
          </a:lstStyle>
          <a:p>
            <a:endParaRPr lang="zh-TW" altLang="en-US"/>
          </a:p>
        </p:txBody>
      </p:sp>
      <p:sp>
        <p:nvSpPr>
          <p:cNvPr id="7" name="日期版面配置區 6">
            <a:extLst>
              <a:ext uri="{FF2B5EF4-FFF2-40B4-BE49-F238E27FC236}">
                <a16:creationId xmlns:a16="http://schemas.microsoft.com/office/drawing/2014/main" id="{18F2119B-B95C-423C-8EAC-EA458D2C32BA}"/>
              </a:ext>
            </a:extLst>
          </p:cNvPr>
          <p:cNvSpPr>
            <a:spLocks noGrp="1"/>
          </p:cNvSpPr>
          <p:nvPr>
            <p:ph type="dt" sz="half" idx="12"/>
          </p:nvPr>
        </p:nvSpPr>
        <p:spPr>
          <a:xfrm>
            <a:off x="525907" y="6402387"/>
            <a:ext cx="628822" cy="395289"/>
          </a:xfrm>
          <a:prstGeom prst="rect">
            <a:avLst/>
          </a:prstGeom>
        </p:spPr>
        <p:txBody>
          <a:bodyPr/>
          <a:lstStyle>
            <a:lvl1pPr>
              <a:defRPr/>
            </a:lvl1pPr>
          </a:lstStyle>
          <a:p>
            <a:endParaRPr lang="zh-TW" altLang="en-US" dirty="0"/>
          </a:p>
        </p:txBody>
      </p:sp>
      <p:sp>
        <p:nvSpPr>
          <p:cNvPr id="8" name="投影片編號版面配置區 1">
            <a:extLst>
              <a:ext uri="{FF2B5EF4-FFF2-40B4-BE49-F238E27FC236}">
                <a16:creationId xmlns:a16="http://schemas.microsoft.com/office/drawing/2014/main" id="{210EBB1B-6D26-4D43-9932-C07C903F111D}"/>
              </a:ext>
            </a:extLst>
          </p:cNvPr>
          <p:cNvSpPr>
            <a:spLocks noGrp="1"/>
          </p:cNvSpPr>
          <p:nvPr>
            <p:ph type="sldNum" sz="quarter" idx="4"/>
          </p:nvPr>
        </p:nvSpPr>
        <p:spPr>
          <a:xfrm>
            <a:off x="11182865" y="302807"/>
            <a:ext cx="801130" cy="487363"/>
          </a:xfrm>
          <a:prstGeom prst="rect">
            <a:avLst/>
          </a:prstGeom>
        </p:spPr>
        <p:txBody>
          <a:bodyPr vert="horz" lIns="91440" tIns="45720" rIns="91440" bIns="45720" rtlCol="0" anchor="ctr"/>
          <a:lstStyle>
            <a:lvl1pPr algn="r">
              <a:defRPr sz="1200">
                <a:solidFill>
                  <a:schemeClr val="tx1">
                    <a:tint val="75000"/>
                  </a:schemeClr>
                </a:solidFill>
              </a:defRPr>
            </a:lvl1pPr>
          </a:lstStyle>
          <a:p>
            <a:fld id="{7F173E31-B280-470D-8E33-DE21E2EE0EAF}" type="slidenum">
              <a:rPr lang="zh-TW" altLang="en-US" smtClean="0"/>
              <a:t>‹#›</a:t>
            </a:fld>
            <a:endParaRPr lang="zh-TW" altLang="en-US" dirty="0"/>
          </a:p>
        </p:txBody>
      </p:sp>
    </p:spTree>
    <p:extLst>
      <p:ext uri="{BB962C8B-B14F-4D97-AF65-F5344CB8AC3E}">
        <p14:creationId xmlns:p14="http://schemas.microsoft.com/office/powerpoint/2010/main" val="1054103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CF9541-B815-44B3-BEFD-2F0916EF45EB}"/>
              </a:ext>
            </a:extLst>
          </p:cNvPr>
          <p:cNvSpPr>
            <a:spLocks noGrp="1"/>
          </p:cNvSpPr>
          <p:nvPr>
            <p:ph type="title"/>
          </p:nvPr>
        </p:nvSpPr>
        <p:spPr>
          <a:xfrm>
            <a:off x="840318" y="457200"/>
            <a:ext cx="393276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5A378C6-3530-4887-835F-633A4DD9ADF1}"/>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a:extLst>
              <a:ext uri="{FF2B5EF4-FFF2-40B4-BE49-F238E27FC236}">
                <a16:creationId xmlns:a16="http://schemas.microsoft.com/office/drawing/2014/main" id="{94617267-69DE-44A7-BEE1-E1E8098E363B}"/>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E456DF1C-187D-4486-B9E2-3CEA19EA0D0A}"/>
              </a:ext>
            </a:extLst>
          </p:cNvPr>
          <p:cNvSpPr>
            <a:spLocks noGrp="1"/>
          </p:cNvSpPr>
          <p:nvPr>
            <p:ph type="ftr" sz="quarter" idx="10"/>
          </p:nvPr>
        </p:nvSpPr>
        <p:spPr/>
        <p:txBody>
          <a:bodyPr/>
          <a:lstStyle>
            <a:lvl1pPr>
              <a:defRPr/>
            </a:lvl1pPr>
          </a:lstStyle>
          <a:p>
            <a:endParaRPr lang="zh-TW" altLang="en-US"/>
          </a:p>
        </p:txBody>
      </p:sp>
      <p:sp>
        <p:nvSpPr>
          <p:cNvPr id="8" name="投影片編號版面配置區 1">
            <a:extLst>
              <a:ext uri="{FF2B5EF4-FFF2-40B4-BE49-F238E27FC236}">
                <a16:creationId xmlns:a16="http://schemas.microsoft.com/office/drawing/2014/main" id="{9BFAB0D4-DCF2-4DA8-8BC6-D210B443F454}"/>
              </a:ext>
            </a:extLst>
          </p:cNvPr>
          <p:cNvSpPr>
            <a:spLocks noGrp="1"/>
          </p:cNvSpPr>
          <p:nvPr>
            <p:ph type="sldNum" sz="quarter" idx="4"/>
          </p:nvPr>
        </p:nvSpPr>
        <p:spPr>
          <a:xfrm>
            <a:off x="11182865" y="302807"/>
            <a:ext cx="801130" cy="487363"/>
          </a:xfrm>
          <a:prstGeom prst="rect">
            <a:avLst/>
          </a:prstGeom>
        </p:spPr>
        <p:txBody>
          <a:bodyPr vert="horz" lIns="91440" tIns="45720" rIns="91440" bIns="45720" rtlCol="0" anchor="ctr"/>
          <a:lstStyle>
            <a:lvl1pPr algn="r">
              <a:defRPr sz="1200">
                <a:solidFill>
                  <a:schemeClr val="tx1">
                    <a:tint val="75000"/>
                  </a:schemeClr>
                </a:solidFill>
              </a:defRPr>
            </a:lvl1pPr>
          </a:lstStyle>
          <a:p>
            <a:fld id="{7F173E31-B280-470D-8E33-DE21E2EE0EAF}" type="slidenum">
              <a:rPr lang="zh-TW" altLang="en-US" smtClean="0"/>
              <a:t>‹#›</a:t>
            </a:fld>
            <a:endParaRPr lang="zh-TW" altLang="en-US" dirty="0"/>
          </a:p>
        </p:txBody>
      </p:sp>
    </p:spTree>
    <p:extLst>
      <p:ext uri="{BB962C8B-B14F-4D97-AF65-F5344CB8AC3E}">
        <p14:creationId xmlns:p14="http://schemas.microsoft.com/office/powerpoint/2010/main" val="4003947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126" name="Object 102">
            <a:extLst>
              <a:ext uri="{FF2B5EF4-FFF2-40B4-BE49-F238E27FC236}">
                <a16:creationId xmlns:a16="http://schemas.microsoft.com/office/drawing/2014/main" id="{37A1017A-F9D7-487D-893E-544292143DD2}"/>
              </a:ext>
            </a:extLst>
          </p:cNvPr>
          <p:cNvGraphicFramePr>
            <a:graphicFrameLocks noChangeAspect="1"/>
          </p:cNvGraphicFramePr>
          <p:nvPr>
            <p:extLst>
              <p:ext uri="{D42A27DB-BD31-4B8C-83A1-F6EECF244321}">
                <p14:modId xmlns:p14="http://schemas.microsoft.com/office/powerpoint/2010/main" val="3422051726"/>
              </p:ext>
            </p:extLst>
          </p:nvPr>
        </p:nvGraphicFramePr>
        <p:xfrm>
          <a:off x="0" y="0"/>
          <a:ext cx="2438400" cy="6858000"/>
        </p:xfrm>
        <a:graphic>
          <a:graphicData uri="http://schemas.openxmlformats.org/presentationml/2006/ole">
            <mc:AlternateContent xmlns:mc="http://schemas.openxmlformats.org/markup-compatibility/2006">
              <mc:Choice xmlns:v="urn:schemas-microsoft-com:vml" Requires="v">
                <p:oleObj name="Image" r:id="rId13" imgW="3301587" imgH="9752381" progId="Photoshop.Image.7">
                  <p:embed/>
                </p:oleObj>
              </mc:Choice>
              <mc:Fallback>
                <p:oleObj name="Image" r:id="rId13" imgW="3301587" imgH="9752381" progId="Photoshop.Image.7">
                  <p:embed/>
                  <p:pic>
                    <p:nvPicPr>
                      <p:cNvPr id="1126" name="Object 102">
                        <a:extLst>
                          <a:ext uri="{FF2B5EF4-FFF2-40B4-BE49-F238E27FC236}">
                            <a16:creationId xmlns:a16="http://schemas.microsoft.com/office/drawing/2014/main" id="{37A1017A-F9D7-487D-893E-544292143D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4384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3">
            <a:extLst>
              <a:ext uri="{FF2B5EF4-FFF2-40B4-BE49-F238E27FC236}">
                <a16:creationId xmlns:a16="http://schemas.microsoft.com/office/drawing/2014/main" id="{E25C3B92-4AA7-44B1-ACC8-17C1396037E1}"/>
              </a:ext>
            </a:extLst>
          </p:cNvPr>
          <p:cNvSpPr>
            <a:spLocks noGrp="1" noChangeArrowheads="1"/>
          </p:cNvSpPr>
          <p:nvPr>
            <p:ph type="body" idx="1"/>
          </p:nvPr>
        </p:nvSpPr>
        <p:spPr bwMode="gray">
          <a:xfrm>
            <a:off x="2235200" y="1295400"/>
            <a:ext cx="9398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altLang="zh-TW" dirty="0"/>
          </a:p>
        </p:txBody>
      </p:sp>
      <p:sp>
        <p:nvSpPr>
          <p:cNvPr id="1029" name="Rectangle 5">
            <a:extLst>
              <a:ext uri="{FF2B5EF4-FFF2-40B4-BE49-F238E27FC236}">
                <a16:creationId xmlns:a16="http://schemas.microsoft.com/office/drawing/2014/main" id="{DFCC0035-5879-46C6-B841-959E644061F2}"/>
              </a:ext>
            </a:extLst>
          </p:cNvPr>
          <p:cNvSpPr>
            <a:spLocks noGrp="1" noChangeArrowheads="1"/>
          </p:cNvSpPr>
          <p:nvPr>
            <p:ph type="ftr" sz="quarter" idx="3"/>
          </p:nvPr>
        </p:nvSpPr>
        <p:spPr bwMode="gray">
          <a:xfrm>
            <a:off x="8737600" y="6553201"/>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0">
                <a:ea typeface="新細明體" panose="02020500000000000000" pitchFamily="18" charset="-120"/>
              </a:defRPr>
            </a:lvl1pPr>
          </a:lstStyle>
          <a:p>
            <a:endParaRPr lang="zh-TW" altLang="en-US"/>
          </a:p>
        </p:txBody>
      </p:sp>
      <p:sp>
        <p:nvSpPr>
          <p:cNvPr id="1026" name="Rectangle 2">
            <a:extLst>
              <a:ext uri="{FF2B5EF4-FFF2-40B4-BE49-F238E27FC236}">
                <a16:creationId xmlns:a16="http://schemas.microsoft.com/office/drawing/2014/main" id="{AFE67178-BD7F-45A0-88D0-0EDAAC964A83}"/>
              </a:ext>
            </a:extLst>
          </p:cNvPr>
          <p:cNvSpPr>
            <a:spLocks noGrp="1" noChangeArrowheads="1"/>
          </p:cNvSpPr>
          <p:nvPr>
            <p:ph type="title"/>
          </p:nvPr>
        </p:nvSpPr>
        <p:spPr bwMode="gray">
          <a:xfrm>
            <a:off x="812800" y="457201"/>
            <a:ext cx="94488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a:p>
        </p:txBody>
      </p:sp>
      <p:sp>
        <p:nvSpPr>
          <p:cNvPr id="2" name="投影片編號版面配置區 1">
            <a:extLst>
              <a:ext uri="{FF2B5EF4-FFF2-40B4-BE49-F238E27FC236}">
                <a16:creationId xmlns:a16="http://schemas.microsoft.com/office/drawing/2014/main" id="{32890F4A-EF5E-4C10-9076-B73F9B4883BB}"/>
              </a:ext>
            </a:extLst>
          </p:cNvPr>
          <p:cNvSpPr>
            <a:spLocks noGrp="1"/>
          </p:cNvSpPr>
          <p:nvPr>
            <p:ph type="sldNum" sz="quarter" idx="4"/>
          </p:nvPr>
        </p:nvSpPr>
        <p:spPr>
          <a:xfrm>
            <a:off x="11182865" y="302807"/>
            <a:ext cx="801130" cy="487363"/>
          </a:xfrm>
          <a:prstGeom prst="rect">
            <a:avLst/>
          </a:prstGeom>
        </p:spPr>
        <p:txBody>
          <a:bodyPr vert="horz" lIns="91440" tIns="45720" rIns="91440" bIns="45720" rtlCol="0" anchor="ctr"/>
          <a:lstStyle>
            <a:lvl1pPr algn="r">
              <a:defRPr sz="1200">
                <a:solidFill>
                  <a:schemeClr val="tx1">
                    <a:tint val="75000"/>
                  </a:schemeClr>
                </a:solidFill>
              </a:defRPr>
            </a:lvl1pPr>
          </a:lstStyle>
          <a:p>
            <a:fld id="{7F173E31-B280-470D-8E33-DE21E2EE0EAF}" type="slidenum">
              <a:rPr lang="zh-TW" altLang="en-US" smtClean="0"/>
              <a:t>‹#›</a:t>
            </a:fld>
            <a:endParaRPr lang="zh-TW" altLang="en-US" dirty="0"/>
          </a:p>
        </p:txBody>
      </p:sp>
    </p:spTree>
    <p:extLst>
      <p:ext uri="{BB962C8B-B14F-4D97-AF65-F5344CB8AC3E}">
        <p14:creationId xmlns:p14="http://schemas.microsoft.com/office/powerpoint/2010/main" val="17225382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3" r:id="rId10"/>
    <p:sldLayoutId id="2147483674" r:id="rId11"/>
  </p:sldLayoutIdLst>
  <p:hf hdr="0" ftr="0" dt="0"/>
  <p:txStyles>
    <p:titleStyle>
      <a:lvl1pPr algn="l" rtl="0" eaLnBrk="1" fontAlgn="base" hangingPunct="1">
        <a:spcBef>
          <a:spcPct val="0"/>
        </a:spcBef>
        <a:spcAft>
          <a:spcPct val="0"/>
        </a:spcAft>
        <a:defRPr sz="3200" b="1" kern="1200">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Arial" panose="020B0604020202020204" pitchFamily="34" charset="0"/>
        </a:defRPr>
      </a:lvl2pPr>
      <a:lvl3pPr algn="l" rtl="0" eaLnBrk="1" fontAlgn="base" hangingPunct="1">
        <a:spcBef>
          <a:spcPct val="0"/>
        </a:spcBef>
        <a:spcAft>
          <a:spcPct val="0"/>
        </a:spcAft>
        <a:defRPr sz="3200" b="1">
          <a:solidFill>
            <a:schemeClr val="tx2"/>
          </a:solidFill>
          <a:latin typeface="Arial" panose="020B0604020202020204" pitchFamily="34" charset="0"/>
        </a:defRPr>
      </a:lvl3pPr>
      <a:lvl4pPr algn="l" rtl="0" eaLnBrk="1" fontAlgn="base" hangingPunct="1">
        <a:spcBef>
          <a:spcPct val="0"/>
        </a:spcBef>
        <a:spcAft>
          <a:spcPct val="0"/>
        </a:spcAft>
        <a:defRPr sz="3200" b="1">
          <a:solidFill>
            <a:schemeClr val="tx2"/>
          </a:solidFill>
          <a:latin typeface="Arial" panose="020B0604020202020204" pitchFamily="34" charset="0"/>
        </a:defRPr>
      </a:lvl4pPr>
      <a:lvl5pPr algn="l" rtl="0" eaLnBrk="1" fontAlgn="base" hangingPunct="1">
        <a:spcBef>
          <a:spcPct val="0"/>
        </a:spcBef>
        <a:spcAft>
          <a:spcPct val="0"/>
        </a:spcAft>
        <a:defRPr sz="3200" b="1">
          <a:solidFill>
            <a:schemeClr val="tx2"/>
          </a:solidFill>
          <a:latin typeface="Arial" panose="020B0604020202020204" pitchFamily="34" charset="0"/>
        </a:defRPr>
      </a:lvl5pPr>
      <a:lvl6pPr marL="457200" algn="l" rtl="0" eaLnBrk="1" fontAlgn="base" hangingPunct="1">
        <a:spcBef>
          <a:spcPct val="0"/>
        </a:spcBef>
        <a:spcAft>
          <a:spcPct val="0"/>
        </a:spcAft>
        <a:defRPr sz="3200" b="1">
          <a:solidFill>
            <a:schemeClr val="tx2"/>
          </a:solidFill>
          <a:latin typeface="Arial" panose="020B0604020202020204" pitchFamily="34" charset="0"/>
        </a:defRPr>
      </a:lvl6pPr>
      <a:lvl7pPr marL="914400" algn="l" rtl="0" eaLnBrk="1" fontAlgn="base" hangingPunct="1">
        <a:spcBef>
          <a:spcPct val="0"/>
        </a:spcBef>
        <a:spcAft>
          <a:spcPct val="0"/>
        </a:spcAft>
        <a:defRPr sz="3200" b="1">
          <a:solidFill>
            <a:schemeClr val="tx2"/>
          </a:solidFill>
          <a:latin typeface="Arial" panose="020B0604020202020204" pitchFamily="34" charset="0"/>
        </a:defRPr>
      </a:lvl7pPr>
      <a:lvl8pPr marL="1371600" algn="l" rtl="0" eaLnBrk="1" fontAlgn="base" hangingPunct="1">
        <a:spcBef>
          <a:spcPct val="0"/>
        </a:spcBef>
        <a:spcAft>
          <a:spcPct val="0"/>
        </a:spcAft>
        <a:defRPr sz="3200" b="1">
          <a:solidFill>
            <a:schemeClr val="tx2"/>
          </a:solidFill>
          <a:latin typeface="Arial" panose="020B0604020202020204" pitchFamily="34" charset="0"/>
        </a:defRPr>
      </a:lvl8pPr>
      <a:lvl9pPr marL="1828800" algn="l" rtl="0" eaLnBrk="1" fontAlgn="base" hangingPunct="1">
        <a:spcBef>
          <a:spcPct val="0"/>
        </a:spcBef>
        <a:spcAft>
          <a:spcPct val="0"/>
        </a:spcAft>
        <a:defRPr sz="3200" b="1">
          <a:solidFill>
            <a:schemeClr val="tx2"/>
          </a:solidFill>
          <a:latin typeface="Arial" panose="020B0604020202020204" pitchFamily="34" charset="0"/>
        </a:defRPr>
      </a:lvl9pPr>
    </p:titleStyle>
    <p:bodyStyle>
      <a:lvl1pPr marL="342900" indent="-342900" algn="just" rtl="0" eaLnBrk="1" fontAlgn="base" hangingPunct="1">
        <a:spcBef>
          <a:spcPct val="20000"/>
        </a:spcBef>
        <a:spcAft>
          <a:spcPct val="0"/>
        </a:spcAft>
        <a:buClr>
          <a:schemeClr val="tx2"/>
        </a:buClr>
        <a:buFont typeface="Wingdings" panose="05000000000000000000" pitchFamily="2" charset="2"/>
        <a:buChar char="v"/>
        <a:defRPr sz="2400" kern="1200">
          <a:solidFill>
            <a:schemeClr val="tx1"/>
          </a:solidFill>
          <a:latin typeface="+mn-lt"/>
          <a:ea typeface="+mn-ea"/>
          <a:cs typeface="+mn-cs"/>
        </a:defRPr>
      </a:lvl1pPr>
      <a:lvl2pPr marL="742950" indent="-285750" algn="just"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mn-lt"/>
          <a:ea typeface="+mn-ea"/>
          <a:cs typeface="+mn-cs"/>
        </a:defRPr>
      </a:lvl2pPr>
      <a:lvl3pPr marL="1143000" indent="-228600" algn="just" rtl="0" eaLnBrk="1" fontAlgn="base" hangingPunct="1">
        <a:spcBef>
          <a:spcPct val="20000"/>
        </a:spcBef>
        <a:spcAft>
          <a:spcPct val="0"/>
        </a:spcAft>
        <a:buClr>
          <a:schemeClr val="accent2"/>
        </a:buClr>
        <a:buChar char="•"/>
        <a:defRPr kern="1200">
          <a:solidFill>
            <a:schemeClr val="tx1"/>
          </a:solidFill>
          <a:latin typeface="+mn-lt"/>
          <a:ea typeface="+mn-ea"/>
          <a:cs typeface="+mn-cs"/>
        </a:defRPr>
      </a:lvl3pPr>
      <a:lvl4pPr marL="1600200" indent="-228600" algn="just" rtl="0" eaLnBrk="1" fontAlgn="base" hangingPunct="1">
        <a:spcBef>
          <a:spcPct val="20000"/>
        </a:spcBef>
        <a:spcAft>
          <a:spcPct val="0"/>
        </a:spcAft>
        <a:buChar char="–"/>
        <a:defRPr sz="1600" kern="1200">
          <a:solidFill>
            <a:schemeClr val="tx1"/>
          </a:solidFill>
          <a:latin typeface="+mn-lt"/>
          <a:ea typeface="+mn-ea"/>
          <a:cs typeface="+mn-cs"/>
        </a:defRPr>
      </a:lvl4pPr>
      <a:lvl5pPr marL="2057400" indent="-228600" algn="just"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Samples/&#20154;&#20107;&#36039;&#26009;.xlsx"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zh.wikipedia.org/wiki/%E7%B5%B1%E8%A8%88%E5%AD%B8" TargetMode="External"/><Relationship Id="rId2" Type="http://schemas.openxmlformats.org/officeDocument/2006/relationships/hyperlink" Target="https://medium.com/marketingdatascience/%E6%B7%BA%E8%AB%87%E8%B3%87%E6%96%99%E6%A0%BC%E5%BC%8F-%E7%B5%90%E6%A7%8B%E5%8C%96%E8%88%87%E9%9D%9E%E7%B5%90%E6%A7%8B%E5%8C%96%E8%B3%87%E6%96%99-50c89a4b15e0" TargetMode="External"/><Relationship Id="rId1" Type="http://schemas.openxmlformats.org/officeDocument/2006/relationships/slideLayout" Target="../slideLayouts/slideLayout2.xml"/><Relationship Id="rId4" Type="http://schemas.openxmlformats.org/officeDocument/2006/relationships/hyperlink" Target="https://zh.wikipedia.org/wiki/%E6%8A%BD%E6%A8%A3"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tutorials.one/what-is-power-bi-your-questions-are-answered-by-a-bi-consultan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0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slideLayout" Target="../slideLayouts/slideLayout7.xml"/><Relationship Id="rId1" Type="http://schemas.openxmlformats.org/officeDocument/2006/relationships/video" Target="https://www.youtube.com/embed/B2vd4MQrz4M?start=82&amp;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Samples/&#20132;&#26131;&#35352;&#37636;.xlsx" TargetMode="Externa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hyperlink" Target="https://www.scnsoft.com/services/business-intelligence/microsoft/power-bi"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1.xml.rels><?xml version="1.0" encoding="UTF-8" standalone="yes"?>
<Relationships xmlns="http://schemas.openxmlformats.org/package/2006/relationships"><Relationship Id="rId2" Type="http://schemas.openxmlformats.org/officeDocument/2006/relationships/hyperlink" Target="https://kknews.cc/tech/j5kblal.html" TargetMode="Externa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hyperlink" Target="https://www.educba.com/business-intelligence-vs-big-data/"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powerbi.microsoft.com/zh-tw/business-intelligence-tools/" TargetMode="Externa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hyperlink" Target="https://docs.microsoft.com/zh-tw/power-bi/fundamentals/" TargetMode="Externa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docs.microsoft.com/zh-tw/power-bi/fundamentals/desktop-get-the-desktop" TargetMode="External"/><Relationship Id="rId2" Type="http://schemas.openxmlformats.org/officeDocument/2006/relationships/hyperlink" Target="https://www.microsoft.com/zh-TW/download/details.aspx?id=58494" TargetMode="Externa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drive.google.com/file/d/1mJyVGfB4CmnL0pRgjYONfKXdKTXlBCr5/view?usp=sharing"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hyperlink" Target="https://www.microsoft.com/zh-tw/videoplayer/embed/RWfvS1?pid=ocpVideo0-innerdiv-oneplayer&amp;postJsllMsg=true&amp;maskLevel=20&amp;market=zh-tw&amp;fbclid=IwAR1dpfc6vXrmNXWUCBIp2OYu819y9gzDIaxhcacVTm1XsLDDa8Vpqji3W8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hyperlink" Target="Samples/&#21271;&#39080;&#20844;&#21496;09-12&#20132;&#26131;&#36039;&#26009;(13&#33836;&#31558;).xlsx"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Samples/&#32244;&#32722;1.pbix" TargetMode="External"/></Relationships>
</file>

<file path=ppt/slides/_rels/slide1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Samples/&#23416;&#29983;&#25104;&#32318;&#27284;.xlsx"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Samples/&#32244;&#32722;1.pbix" TargetMode="Externa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hyperlink" Target="Samples/&#21271;&#39080;&#20844;&#21496;09-12&#20132;&#26131;&#36039;&#26009;(13&#33836;&#31558;).xlsx" TargetMode="External"/></Relationships>
</file>

<file path=ppt/slides/_rels/slide131.xml.rels><?xml version="1.0" encoding="UTF-8" standalone="yes"?>
<Relationships xmlns="http://schemas.openxmlformats.org/package/2006/relationships"><Relationship Id="rId2" Type="http://schemas.openxmlformats.org/officeDocument/2006/relationships/hyperlink" Target="https://docs.microsoft.com/zh-tw/power-bi/visuals/power-bi-visualization-types-for-reports-and-q-and-a" TargetMode="Externa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hyperlink" Target="https://support.microsoft.com/zh-tw/office/%E9%97%9C%E6%96%BC-excel-%E4%B8%AD%E7%9A%84-power-query-7104fbee-9e62-4cb9-a02e-5bfb1a6c536a"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s://support.microsoft.com/zh-tw/office/power-query-%E7%96%91%E9%9B%A3%E6%8E%92%E8%A7%A3-2546eaa8-9893-4574-9ef9-afacb9b0b495" TargetMode="External"/><Relationship Id="rId7" Type="http://schemas.openxmlformats.org/officeDocument/2006/relationships/image" Target="../media/image123.png"/><Relationship Id="rId2" Type="http://schemas.openxmlformats.org/officeDocument/2006/relationships/hyperlink" Target="https://www.microsoft.com/zh-tw/download/details.aspx?id=39379&amp;CorrelationId=85f847dd-369e-4417-b604-6a2f3c673084" TargetMode="Externa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hyperlink" Target="https://support.microsoft.com/zh-tw/office/windows-%E7%89%88-excel-2019-%E7%9A%84%E6%96%B0%E5%A2%9E%E5%8A%9F%E8%83%BD-5a201203-1155-4055-82a5-82bf0994631f" TargetMode="External"/><Relationship Id="rId4" Type="http://schemas.openxmlformats.org/officeDocument/2006/relationships/hyperlink" Target="https://support.microsoft.com/zh-tw/office/%E5%9C%A8-excel-%E4%B8%AD%E5%8F%96%E5%BE%97-%E8%BD%89%E6%8F%9B-881c63c6-37c5-4ca2-b616-59e18d75b4de"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support.microsoft.com/zh-tw/office/windows-%E7%89%88-excel-2019-%E7%9A%84%E6%96%B0%E5%A2%9E%E5%8A%9F%E8%83%BD-5a201203-1155-4055-82a5-82bf0994631f" TargetMode="Externa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docs.microsoft.com/zh-tw/azure/guides/developer/azure-developer-guid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support.content.office.net/zh-tw/media/8b821190-c1e6-4cf4-99d5-cdb99344c6cb.gif"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39.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Samples/&#19971;&#24425;&#28689;&#24067;_&#22522;&#30990;&#29256;.xlsx" TargetMode="Externa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hyperlink" Target="Samples/&#19971;&#24425;&#28689;&#24067;.xlsm" TargetMode="External"/></Relationships>
</file>

<file path=ppt/slides/_rels/slide14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s://support.microsoft.com/zh-tw/office/%E5%BE%9E%E5%A4%96%E9%83%A8%E8%B3%87%E6%96%99%E4%BE%86%E6%BA%90%E5%8C%AF%E5%85%A5%E8%B3%87%E6%96%99-power-query-be4330b3-5356-486c-a168-b68e9e616f5a" TargetMode="External"/><Relationship Id="rId7" Type="http://schemas.openxmlformats.org/officeDocument/2006/relationships/image" Target="../media/image12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hyperlink" Target="Samples/CSV%20Source%20Data.csv"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7"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hyperlink" Target="Samples/CSV%20Source%20Data.csv"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hyperlink" Target="Samples/CSV%20Source%20Data.csv"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Samples/&#21271;&#39080;&#20844;&#21496;09-12&#20132;&#26131;&#36039;&#26009;(13&#33836;&#31558;).xlsx"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Samples/&#21271;&#39080;&#20844;&#21496;09-12&#20132;&#26131;&#36039;&#26009;(13&#33836;&#31558;).xlsx"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46.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Samples/&#21271;&#39080;&#20844;&#21496;09-12&#20132;&#26131;&#36039;&#26009;(13&#33836;&#31558;).xlsx"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7" Type="http://schemas.openxmlformats.org/officeDocument/2006/relationships/image" Target="../media/image14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hyperlink" Target="Samples/&#21271;&#39080;&#20844;&#21496;09-12&#20132;&#26131;&#36039;&#26009;(13&#33836;&#31558;).xlsx"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hyperlink" Target="Samples/PQ_&#20132;&#26131;&#36039;&#26009;.xlsx"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Samples/&#21271;&#39080;.accd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7"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hyperlink" Target="Samples/&#21271;&#39080;.accdb" TargetMode="External"/></Relationships>
</file>

<file path=ppt/slides/_rels/slide151.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hyperlink" Target="Samples/&#21271;&#39080;&#36039;&#26009;&#24235;&#35330;&#21934;&#26126;&#32048;_New.xlsx" TargetMode="External"/><Relationship Id="rId4" Type="http://schemas.openxmlformats.org/officeDocument/2006/relationships/hyperlink" Target="Samples/&#21271;&#39080;.accdb"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Samples/data.txt.json" TargetMode="External"/></Relationships>
</file>

<file path=ppt/slides/_rels/slide153.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hyperlink" Target="https://support.microsoft.com/zh-tw/office/%E5%BE%9E%E5%A4%96%E9%83%A8%E8%B3%87%E6%96%99%E4%BE%86%E6%BA%90%E5%8C%AF%E5%85%A5%E8%B3%87%E6%96%99-power-query-be4330b3-5356-486c-a168-b68e9e616f5a" TargetMode="External"/><Relationship Id="rId7" Type="http://schemas.openxmlformats.org/officeDocument/2006/relationships/image" Target="../media/image1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hyperlink" Target="Samples/data.txt.json" TargetMode="External"/><Relationship Id="rId9" Type="http://schemas.openxmlformats.org/officeDocument/2006/relationships/image" Target="../media/image152.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s://data.gov.tw/" TargetMode="Externa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58.xml.rels><?xml version="1.0" encoding="UTF-8" standalone="yes"?>
<Relationships xmlns="http://schemas.openxmlformats.org/package/2006/relationships"><Relationship Id="rId3" Type="http://schemas.openxmlformats.org/officeDocument/2006/relationships/hyperlink" Target="https://support.microsoft.com/zh-tw/office/%E5%BE%9E%E5%A4%96%E9%83%A8%E8%B3%87%E6%96%99%E4%BE%86%E6%BA%90%E5%8C%AF%E5%85%A5%E8%B3%87%E6%96%99-power-query-be4330b3-5356-486c-a168-b68e9e616f5a" TargetMode="External"/><Relationship Id="rId7" Type="http://schemas.openxmlformats.org/officeDocument/2006/relationships/image" Target="../media/image15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hyperlink" Target="Samples/&#21271;&#39080;&#36039;&#26009;&#24235;&#35330;&#21934;&#26126;&#32048;.xlsx" TargetMode="External"/><Relationship Id="rId4" Type="http://schemas.openxmlformats.org/officeDocument/2006/relationships/hyperlink" Target="Samples/&#21271;&#39080;&#36039;&#26009;&#24235;&#35330;&#21934;&#26126;&#32048;_New.xlsx"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Samples/&#21271;&#39080;&#36039;&#26009;&#24235;&#35330;&#21934;&#26126;&#32048;.xlsx" TargetMode="Externa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0.xml.rels><?xml version="1.0" encoding="UTF-8" standalone="yes"?>
<Relationships xmlns="http://schemas.openxmlformats.org/package/2006/relationships"><Relationship Id="rId3" Type="http://schemas.openxmlformats.org/officeDocument/2006/relationships/hyperlink" Target="Samples/&#21271;&#39080;&#36039;&#26009;&#24235;&#35330;&#21934;&#26126;&#32048;.xlsx"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Samples/&#21271;&#39080;&#36039;&#26009;&#24235;&#35330;&#21934;&#26126;&#32048;_New2.xlsx"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164.png"/></Relationships>
</file>

<file path=ppt/slides/_rels/slide1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support.microsoft.com/zh-tw/office/%E5%90%88%E4%BD%B5%E5%A4%9A%E5%80%8B%E8%B3%87%E6%96%99%E4%BE%86%E6%BA%90%E7%9A%84%E8%B3%87%E6%96%99-power-query-70cfe661-5a2a-4d9d-a4fe-586cc7878c7d" TargetMode="Externa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6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17.xml.rels><?xml version="1.0" encoding="UTF-8" standalone="yes"?>
<Relationships xmlns="http://schemas.openxmlformats.org/package/2006/relationships"><Relationship Id="rId3" Type="http://schemas.openxmlformats.org/officeDocument/2006/relationships/hyperlink" Target="https://support.office.com/zh-tw/article/%25E6%25A8%259E%25E7%25B4%2590%25E5%2588%2586%25E6%259E%2590%25E8%25A1%25A8%25E8%2588%2587%25E6%25A8%259E%25E7%25B4%2590%25E5%2588%2586%25E6%259E%2590%25E5%259C%2596%25E6%25A6%2582%25E8%25A7%2580-527c8fa3-02c0-445a-a2db-7794676bce96?ui=zh-TW&amp;rs=zh-TW&amp;ad=TW&amp;fromAR=1#bmabout_pivottable_report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support.microsoft.com/zh-tw/office/%E5%B0%87%E8%B3%87%E6%96%99%E8%A1%A8%E4%B8%AD%E7%9A%84%E8%B3%87%E6%96%99%E5%88%97%E7%B5%84%E6%88%90%E7%BE%A4%E7%B5%84-power-query-e1b9e916-6fcc-40bf-a6e8-ef928240adf1" TargetMode="Externa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17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Samples/&#23526;&#20316;&#32244;&#32722;&#27169;&#22411;/&#20132;&#26131;&#36039;&#26009;.pbix" TargetMode="External"/><Relationship Id="rId1" Type="http://schemas.openxmlformats.org/officeDocument/2006/relationships/slideLayout" Target="../slideLayouts/slideLayout2.xml"/><Relationship Id="rId4" Type="http://schemas.openxmlformats.org/officeDocument/2006/relationships/hyperlink" Target="Samples/&#23526;&#20316;&#32244;&#32722;&#27169;&#22411;/&#20132;&#26131;&#36039;&#26009;-&#25805;&#20316;&#32244;&#32722;&#29256;.pbix" TargetMode="External"/></Relationships>
</file>

<file path=ppt/slides/_rels/slide174.xml.rels><?xml version="1.0" encoding="UTF-8" standalone="yes"?>
<Relationships xmlns="http://schemas.openxmlformats.org/package/2006/relationships"><Relationship Id="rId8" Type="http://schemas.openxmlformats.org/officeDocument/2006/relationships/hyperlink" Target="Samples/Power%20Query/Power%20Query&#23526;&#20316;4.pptx" TargetMode="External"/><Relationship Id="rId3" Type="http://schemas.openxmlformats.org/officeDocument/2006/relationships/hyperlink" Target="Samples/Power%20Query/25&#22823;Power%20Query&#25552;&#31034;&#21644;&#25216;&#24039;-&#26356;&#26032;.docx" TargetMode="External"/><Relationship Id="rId7" Type="http://schemas.openxmlformats.org/officeDocument/2006/relationships/hyperlink" Target="Samples/Power%20Query/Power%20Query&#23526;&#20316;3.pptx"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Samples/Power%20Query/Power%20Query&#23526;&#20316;2.pptx" TargetMode="External"/><Relationship Id="rId5" Type="http://schemas.openxmlformats.org/officeDocument/2006/relationships/hyperlink" Target="Samples/Power%20Query/Power%20Query&#23526;&#20316;1.pptx" TargetMode="External"/><Relationship Id="rId4" Type="http://schemas.openxmlformats.org/officeDocument/2006/relationships/hyperlink" Target="Samples/Power%20Query/Get%20to%20know%20Power%20Query.xltx"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hyperlink" Target="PowerBI&#23526;&#20316;&#32244;&#32722;/&#23526;&#20316;&#32244;&#32722;&#27169;&#22411;/&#33258;&#35330;&#21443;&#25976;&#31684;&#20363;.pbix" TargetMode="External"/><Relationship Id="rId4" Type="http://schemas.openxmlformats.org/officeDocument/2006/relationships/image" Target="../media/image191.png"/></Relationships>
</file>

<file path=ppt/slides/_rels/slide17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7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9.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0.png"/></Relationships>
</file>

<file path=ppt/slides/_rels/slide183.xml.rels><?xml version="1.0" encoding="UTF-8" standalone="yes"?>
<Relationships xmlns="http://schemas.openxmlformats.org/package/2006/relationships"><Relationship Id="rId3" Type="http://schemas.openxmlformats.org/officeDocument/2006/relationships/hyperlink" Target="https://spreadsheeto.com/power-pivot-vs-bi/"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support.microsoft.com/zh-tw/office/power-pivot-%E5%9C%A8%E5%93%AA%E8%A3%A1%EF%BC%9F-aa64e217-4b6e-410b-8337-20b87e1c2a4b" TargetMode="External"/><Relationship Id="rId2" Type="http://schemas.openxmlformats.org/officeDocument/2006/relationships/hyperlink" Target="https://www.microsoft.com/zh-TW/download/details.aspx?id=43348"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6.xml"/><Relationship Id="rId4" Type="http://schemas.openxmlformats.org/officeDocument/2006/relationships/image" Target="../media/image204.png"/></Relationships>
</file>

<file path=ppt/slides/_rels/slide18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Samples/Power%20Query/&#27166;&#32016;&#20998;&#26512;-&#33258;&#34892;&#36554;&#37559;&#21806;&#36039;&#26009;-&#25490;&#21517;&#27425;.xlsx" TargetMode="External"/><Relationship Id="rId2" Type="http://schemas.openxmlformats.org/officeDocument/2006/relationships/hyperlink" Target="https://support.microsoft.com/zh-tw/office/%E4%BD%BF%E7%94%A8-power-pivot-%E5%A2%9E%E7%9B%8A%E9%9B%86%E5%8F%96%E5%BE%97%E8%B3%87%E6%96%99-f0431904-aab1-49c3-b50c-c6f5d4517a66" TargetMode="External"/><Relationship Id="rId1" Type="http://schemas.openxmlformats.org/officeDocument/2006/relationships/slideLayout" Target="../slideLayouts/slideLayout6.xml"/><Relationship Id="rId6" Type="http://schemas.openxmlformats.org/officeDocument/2006/relationships/comments" Target="../comments/comment5.xml"/><Relationship Id="rId5" Type="http://schemas.openxmlformats.org/officeDocument/2006/relationships/hyperlink" Target="https://support.microsoft.com/zh-tw/office/powerpivot-%E4%B8%AD%E7%9A%84%E8%B3%87%E6%96%99%E5%88%86%E6%9E%90%E9%81%8B%E7%AE%97%E5%BC%8F-dax-bab3fbe3-2385-485a-980b-5f64d3b0f730" TargetMode="External"/><Relationship Id="rId4" Type="http://schemas.openxmlformats.org/officeDocument/2006/relationships/hyperlink" Target="https://support.microsoft.com/zh-tw/office/%E5%BB%BA%E7%AB%8B-excel-%E4%B8%AD%E8%B3%87%E6%96%99%E8%A1%A8%E4%B9%8B%E9%96%93%E7%9A%84%E9%97%9C%E8%81%AF%E6%80%A7-fe1b6be7-1d85-4add-a629-8a3848820be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Samples/009&#23458;&#25142;&#35330;&#21934;&#26126;&#32048;&#26597;&#35426;.xlsx"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8" Type="http://schemas.openxmlformats.org/officeDocument/2006/relationships/hyperlink" Target="https://support.microsoft.com/zh-tw/office/%E5%B0%87%E6%A8%9E%E7%B4%90%E5%88%86%E6%9E%90%E8%A1%A8%E4%B8%AD%E7%9A%84%E8%B3%87%E6%96%99%E7%B5%84%E6%88%90%E7%BE%A4%E7%B5%84%E6%88%96%E5%8F%96%E6%B6%88%E7%BE%A4%E7%B5%84-c9d1ddd0-6580-47d1-82bc-c84a5a340725" TargetMode="External"/><Relationship Id="rId3" Type="http://schemas.openxmlformats.org/officeDocument/2006/relationships/hyperlink" Target="https://support.microsoft.com/zh-tw/office/power-pivot-%E4%B8%AD%E7%9A%84%E9%97%9C%E9%8D%B5%E6%95%88%E8%83%BD%E6%8C%87%E6%A8%99-kpi-e653edef-8a21-40e4-9ece-83a6c8c306aa" TargetMode="External"/><Relationship Id="rId7" Type="http://schemas.openxmlformats.org/officeDocument/2006/relationships/hyperlink" Target="https://support.microsoft.com/zh-tw/office/%E8%A8%AD%E5%AE%9A-power-view-%E5%A0%B1%E8%A1%A8%E7%9A%84%E8%B3%87%E6%96%99%E8%A1%A8%E8%A1%8C%E7%82%BA%E5%B1%AC%E6%80%A7-c0e8c95e-5bb0-4bd8-a86c-6013301700ca" TargetMode="External"/><Relationship Id="rId2" Type="http://schemas.openxmlformats.org/officeDocument/2006/relationships/hyperlink" Target="https://support.microsoft.com/zh-tw/office/power-pivot-%E4%B8%AD%E7%9A%84%E9%9A%8E%E5%B1%A4-002cf883-3b5f-497c-bfa1-ab2271cdb73b" TargetMode="External"/><Relationship Id="rId1" Type="http://schemas.openxmlformats.org/officeDocument/2006/relationships/slideLayout" Target="../slideLayouts/slideLayout6.xml"/><Relationship Id="rId6" Type="http://schemas.openxmlformats.org/officeDocument/2006/relationships/hyperlink" Target="https://support.microsoft.com/zh-tw/office/%E5%BB%BA%E7%AB%8B%E6%A8%9E%E7%B4%90%E5%88%86%E6%9E%90%E5%9C%96-c1b1e057-6990-4c38-b52b-8255538e7b1c" TargetMode="External"/><Relationship Id="rId5" Type="http://schemas.openxmlformats.org/officeDocument/2006/relationships/hyperlink" Target="https://support.microsoft.com/zh-tw/office/%E5%BB%BA%E7%AB%8B%E6%A8%9E%E7%B4%90%E5%88%86%E6%9E%90%E8%A1%A8%E4%BE%86%E5%88%86%E6%9E%90%E5%B7%A5%E4%BD%9C%E8%A1%A8%E7%9A%84%E8%B3%87%E6%96%99-a9a84538-bfe9-40a9-a8e9-f99134456576" TargetMode="External"/><Relationship Id="rId4" Type="http://schemas.openxmlformats.org/officeDocument/2006/relationships/hyperlink" Target="https://support.microsoft.com/zh-tw/office/power-pivot-%E4%B8%AD%E7%9A%84%E6%AA%A2%E8%A6%96%E6%96%B9%E5%A1%8A-43b4e178-3d89-486c-8acd-ebc63802fead" TargetMode="External"/><Relationship Id="rId9" Type="http://schemas.openxmlformats.org/officeDocument/2006/relationships/hyperlink" Target="https://support.microsoft.com/zh-tw/office/powerpivot-%E4%B8%AD%E7%9A%84%E8%B3%87%E6%96%99%E5%88%86%E6%9E%90%E9%81%8B%E7%AE%97%E5%BC%8F-dax-bab3fbe3-2385-485a-980b-5f64d3b0f730"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207.png"/><Relationship Id="rId7" Type="http://schemas.openxmlformats.org/officeDocument/2006/relationships/image" Target="../media/image210.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hyperlink" Target="Samples/Student%20Data%20Model%20-%20Data%20only.xlsx" TargetMode="Externa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Samples/Student%20Data%20Model%20-%20Complete.xlsx"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hyperlink" Target="Samples/&#37559;&#21806;&#35352;&#37636;&#34389;&#29702;.xlsx" TargetMode="Externa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Samples/Student%20Data%20Model%20-%20Data%20only.xlsx" TargetMode="Externa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hyperlink" Target="Samples/DAX/Contoso%20Sample%20DAX%20Formulas.xlsx"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hyperlink" Target="Samples/DAX/Contoso%20Sample%20DAX%20Formulas.xlsx"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docs.microsoft.com/zh-tw/power-bi/transform-model/desktop-tutorial-create-calculated-columns" TargetMode="External"/><Relationship Id="rId2" Type="http://schemas.openxmlformats.org/officeDocument/2006/relationships/hyperlink" Target="https://docs.microsoft.com/zh-tw/power-bi/transform-model/desktop-tutorial-create-measures"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20.xml.rels><?xml version="1.0" encoding="UTF-8" standalone="yes"?>
<Relationships xmlns="http://schemas.openxmlformats.org/package/2006/relationships"><Relationship Id="rId2" Type="http://schemas.openxmlformats.org/officeDocument/2006/relationships/hyperlink" Target="http://www.daxformatter.com/"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hyperlink" Target="https://docs.microsoft.com/zh-tw/dax/dax-function-reference" TargetMode="Externa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9.png"/><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231.png"/></Relationships>
</file>

<file path=ppt/slides/_rels/slide227.xml.rels><?xml version="1.0" encoding="UTF-8" standalone="yes"?>
<Relationships xmlns="http://schemas.openxmlformats.org/package/2006/relationships"><Relationship Id="rId8" Type="http://schemas.openxmlformats.org/officeDocument/2006/relationships/hyperlink" Target="https://opdhsblobprod04-secondary.blob.core.windows.net/contents/767746c547a64a2da2400249de2b39e2/afdad5912bf02c40a2dfe3377df5deff?sv=2018-03-28&amp;sr=b&amp;si=ReadPolicy&amp;sig=T%2BltNUSaA0EXrNpQQID%2BB9N1qHIPCMDzkRQXbReKCxo%3D&amp;st=2021-07-15T03%3A08%3A23Z&amp;se=2021-07-16T03%3A18%3A23Z" TargetMode="External"/><Relationship Id="rId3" Type="http://schemas.openxmlformats.org/officeDocument/2006/relationships/hyperlink" Target="https://powerbi.microsoft.com/zh-tw/business-intelligence-topics/" TargetMode="External"/><Relationship Id="rId7" Type="http://schemas.openxmlformats.org/officeDocument/2006/relationships/hyperlink" Target="https://docs.microsoft.com/zh-tw/power-bi/admin/service-admin-rls" TargetMode="External"/><Relationship Id="rId2" Type="http://schemas.openxmlformats.org/officeDocument/2006/relationships/hyperlink" Target="https://powerbi.microsoft.com/zh-tw/getting-started-with-power-bi/" TargetMode="External"/><Relationship Id="rId1" Type="http://schemas.openxmlformats.org/officeDocument/2006/relationships/slideLayout" Target="../slideLayouts/slideLayout11.xml"/><Relationship Id="rId6" Type="http://schemas.openxmlformats.org/officeDocument/2006/relationships/hyperlink" Target="https://docs.microsoft.com/zh-tw/learn/paths/dax-power-bi/?source=learn" TargetMode="External"/><Relationship Id="rId5" Type="http://schemas.openxmlformats.org/officeDocument/2006/relationships/hyperlink" Target="https://docs.microsoft.com/zh-tw/dax/" TargetMode="External"/><Relationship Id="rId4" Type="http://schemas.openxmlformats.org/officeDocument/2006/relationships/hyperlink" Target="https://support.microsoft.com/zh-tw/office/Import-and-analyze-data-ccd3c4a6-272f-4c97-afbb-d3f27407fcde" TargetMode="External"/><Relationship Id="rId9" Type="http://schemas.openxmlformats.org/officeDocument/2006/relationships/hyperlink" Target="https://docs.microsoft.com/zh-tw/learn/powerplatform/power-bi?WT.mc_id=powerbi_landingpage-product-desktop"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hyperlink" Target="Samples/&#37559;&#21806;.xlsx"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hyperlink" Target="Samples/&#37559;&#21806;.xlsx"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hyperlink" Target="Samples/&#37559;&#21806;.xlsx"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hyperlink" Target="Samples/&#37559;&#21806;.xlsx"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hyperlink" Target="Samples/&#27166;&#32016;&#20998;&#26512;&#34920;.xlsx" TargetMode="Externa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Samples/&#37559;&#21806;&#35352;&#37636;&#34389;&#29702;-&#23436;&#25104;.xlsx" TargetMode="External"/><Relationship Id="rId1" Type="http://schemas.openxmlformats.org/officeDocument/2006/relationships/slideLayout" Target="../slideLayouts/slideLayout2.xml"/><Relationship Id="rId4" Type="http://schemas.openxmlformats.org/officeDocument/2006/relationships/hyperlink" Target="Samples/&#21462;&#24471;&#22806;&#37096;&#36039;&#26009;.xlsx"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hyperlink" Target="Samples/&#20132;&#26131;&#35352;&#37636;.xlsx" TargetMode="Externa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Samples/&#20132;&#26131;&#35352;&#37636;.xlsx" TargetMode="Externa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Samples/&#23416;&#29983;&#25104;&#32318;&#32113;&#35336;&#34920;.xlsx"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hyperlink" Target="Samples/&#20132;&#26131;&#35352;&#37636;.xlsx"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hyperlink" Target="Samples/&#27166;&#32016;&#20998;&#26512;&#34920;.xlsx"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Samples/&#20154;&#20107;&#36039;&#26009;.xlsx" TargetMode="Externa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Samples/&#20154;&#20107;&#36039;&#26009;.xlsx"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Samples/&#21407;&#22987;&#20132;&#26131;&#36039;&#26009;.xlsx"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27166;&#32016;&#20998;&#26512;&#34920;.xlsx"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samples/&#27166;&#32016;&#20998;&#26512;&#34920;.xlsx"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22806;&#37096;&#36039;&#26009;.xlsx"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Samples/&#20132;&#26131;&#35352;&#37636;.xlsx"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66.xml"/><Relationship Id="rId1" Type="http://schemas.openxmlformats.org/officeDocument/2006/relationships/slideLayout" Target="../slideLayouts/slideLayout3.xml"/><Relationship Id="rId4" Type="http://schemas.openxmlformats.org/officeDocument/2006/relationships/slide" Target="slide73.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Samples/&#37559;&#21806;&#28165;&#21934;.xlsx" TargetMode="Externa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Samples/&#37559;&#21806;&#28165;&#21934;.xlsx" TargetMode="Externa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Samples/&#20154;&#20107;&#36039;&#26009;.xlsx"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Samples/009&#23458;&#25142;&#35330;&#21934;&#26126;&#32048;&#26597;&#35426;.xlsx"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Samples/&#20154;&#20107;&#36039;&#26009;.xlsx" TargetMode="Externa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Samples/&#37559;&#21806;&#28165;&#21934;.xlsx"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Samples/Northwind.mdb" TargetMode="Externa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hyperlink" Target="Samples/&#21462;&#24471;&#22806;&#37096;&#36039;&#26009;&#32244;&#32722;.xlsx"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Samples/&#21462;&#24471;&#22806;&#37096;&#36039;&#26009;&#32244;&#32722;.xlsx" TargetMode="External"/><Relationship Id="rId1" Type="http://schemas.openxmlformats.org/officeDocument/2006/relationships/slideLayout" Target="../slideLayouts/slideLayout2.xml"/><Relationship Id="rId4" Type="http://schemas.openxmlformats.org/officeDocument/2006/relationships/hyperlink" Target="Samples/&#20154;&#20107;&#36039;&#26009;.xlsx" TargetMode="Externa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Samples/&#21462;&#24471;&#22806;&#37096;&#36039;&#26009;.xlsx" TargetMode="External"/><Relationship Id="rId2" Type="http://schemas.openxmlformats.org/officeDocument/2006/relationships/hyperlink" Target="Samples/&#22312;PowerPivot&#25110;Excel&#20013;&#22519;&#34892;&#30340;&#21205;&#20316;.docx" TargetMode="Externa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8.xml.rels><?xml version="1.0" encoding="UTF-8" standalone="yes"?>
<Relationships xmlns="http://schemas.openxmlformats.org/package/2006/relationships"><Relationship Id="rId2" Type="http://schemas.openxmlformats.org/officeDocument/2006/relationships/hyperlink" Target="mailto:allensu80@gmail.com"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E5AD78B-7878-4AFE-B698-4773FE28C175}"/>
              </a:ext>
            </a:extLst>
          </p:cNvPr>
          <p:cNvSpPr>
            <a:spLocks noGrp="1"/>
          </p:cNvSpPr>
          <p:nvPr>
            <p:ph type="ctrTitle"/>
          </p:nvPr>
        </p:nvSpPr>
        <p:spPr>
          <a:xfrm>
            <a:off x="2488367" y="2092037"/>
            <a:ext cx="8992433" cy="942975"/>
          </a:xfrm>
        </p:spPr>
        <p:txBody>
          <a:bodyPr/>
          <a:lstStyle/>
          <a:p>
            <a:r>
              <a:rPr lang="zh-TW" altLang="en-US" b="1" dirty="0">
                <a:ln w="10160">
                  <a:solidFill>
                    <a:schemeClr val="bg1"/>
                  </a:solidFill>
                  <a:prstDash val="solid"/>
                </a:ln>
                <a:solidFill>
                  <a:schemeClr val="accent5">
                    <a:lumMod val="25000"/>
                  </a:schemeClr>
                </a:solidFill>
                <a:effectLst>
                  <a:outerShdw blurRad="38100" dist="22860" dir="5400000" algn="tl" rotWithShape="0">
                    <a:srgbClr val="000000">
                      <a:alpha val="30000"/>
                    </a:srgbClr>
                  </a:outerShdw>
                </a:effectLst>
              </a:rPr>
              <a:t>全方位大數據智慧實務應用班</a:t>
            </a:r>
            <a:r>
              <a:rPr lang="en-US" altLang="zh-TW" b="1" dirty="0">
                <a:ln w="10160">
                  <a:solidFill>
                    <a:schemeClr val="bg1"/>
                  </a:solidFill>
                  <a:prstDash val="solid"/>
                </a:ln>
                <a:solidFill>
                  <a:schemeClr val="accent5">
                    <a:lumMod val="25000"/>
                  </a:schemeClr>
                </a:solidFill>
                <a:effectLst>
                  <a:outerShdw blurRad="38100" dist="22860" dir="5400000" algn="tl" rotWithShape="0">
                    <a:srgbClr val="000000">
                      <a:alpha val="30000"/>
                    </a:srgbClr>
                  </a:outerShdw>
                </a:effectLst>
              </a:rPr>
              <a:t>-</a:t>
            </a:r>
            <a:r>
              <a:rPr lang="zh-TW" altLang="en-US" b="1" dirty="0">
                <a:ln w="10160">
                  <a:solidFill>
                    <a:schemeClr val="bg1"/>
                  </a:solidFill>
                  <a:prstDash val="solid"/>
                </a:ln>
                <a:solidFill>
                  <a:schemeClr val="accent5">
                    <a:lumMod val="25000"/>
                  </a:schemeClr>
                </a:solidFill>
                <a:effectLst>
                  <a:outerShdw blurRad="38100" dist="22860" dir="5400000" algn="tl" rotWithShape="0">
                    <a:srgbClr val="000000">
                      <a:alpha val="30000"/>
                    </a:srgbClr>
                  </a:outerShdw>
                </a:effectLst>
              </a:rPr>
              <a:t>0</a:t>
            </a:r>
            <a:r>
              <a:rPr lang="en-US" altLang="zh-TW" b="1" dirty="0">
                <a:ln w="10160">
                  <a:solidFill>
                    <a:schemeClr val="bg1"/>
                  </a:solidFill>
                  <a:prstDash val="solid"/>
                </a:ln>
                <a:solidFill>
                  <a:schemeClr val="accent5">
                    <a:lumMod val="25000"/>
                  </a:schemeClr>
                </a:solidFill>
                <a:effectLst>
                  <a:outerShdw blurRad="38100" dist="22860" dir="5400000" algn="tl" rotWithShape="0">
                    <a:srgbClr val="000000">
                      <a:alpha val="30000"/>
                    </a:srgbClr>
                  </a:outerShdw>
                </a:effectLst>
              </a:rPr>
              <a:t>2</a:t>
            </a:r>
            <a:r>
              <a:rPr lang="zh-TW" altLang="en-US" b="1" dirty="0">
                <a:ln w="10160">
                  <a:solidFill>
                    <a:schemeClr val="bg1"/>
                  </a:solidFill>
                  <a:prstDash val="solid"/>
                </a:ln>
                <a:solidFill>
                  <a:schemeClr val="accent5">
                    <a:lumMod val="25000"/>
                  </a:schemeClr>
                </a:solidFill>
                <a:effectLst>
                  <a:outerShdw blurRad="38100" dist="22860" dir="5400000" algn="tl" rotWithShape="0">
                    <a:srgbClr val="000000">
                      <a:alpha val="30000"/>
                    </a:srgbClr>
                  </a:outerShdw>
                </a:effectLst>
              </a:rPr>
              <a:t>期</a:t>
            </a:r>
          </a:p>
        </p:txBody>
      </p:sp>
      <p:sp>
        <p:nvSpPr>
          <p:cNvPr id="5" name="副標題 4">
            <a:extLst>
              <a:ext uri="{FF2B5EF4-FFF2-40B4-BE49-F238E27FC236}">
                <a16:creationId xmlns:a16="http://schemas.microsoft.com/office/drawing/2014/main" id="{597D3E22-0B36-4EFD-945D-7E0144633AE1}"/>
              </a:ext>
            </a:extLst>
          </p:cNvPr>
          <p:cNvSpPr>
            <a:spLocks noGrp="1"/>
          </p:cNvSpPr>
          <p:nvPr>
            <p:ph type="subTitle" idx="1"/>
          </p:nvPr>
        </p:nvSpPr>
        <p:spPr>
          <a:xfrm>
            <a:off x="8977441" y="5348855"/>
            <a:ext cx="2503359" cy="804474"/>
          </a:xfrm>
        </p:spPr>
        <p:txBody>
          <a:bodyPr/>
          <a:lstStyle/>
          <a:p>
            <a:pPr algn="l"/>
            <a:r>
              <a:rPr lang="zh-TW" altLang="en-US" sz="2400" dirty="0">
                <a:solidFill>
                  <a:srgbClr val="FFFF00"/>
                </a:solidFill>
              </a:rPr>
              <a:t>蘇孟緯</a:t>
            </a:r>
            <a:endParaRPr lang="en-US" altLang="zh-TW" sz="2400" dirty="0">
              <a:solidFill>
                <a:srgbClr val="FFFF00"/>
              </a:solidFill>
            </a:endParaRPr>
          </a:p>
          <a:p>
            <a:pPr algn="l"/>
            <a:r>
              <a:rPr lang="en-US" altLang="zh-TW" dirty="0">
                <a:solidFill>
                  <a:srgbClr val="FFFF00"/>
                </a:solidFill>
              </a:rPr>
              <a:t>allensu80@gmail.com</a:t>
            </a:r>
            <a:endParaRPr lang="zh-TW" altLang="en-US" dirty="0">
              <a:solidFill>
                <a:srgbClr val="FFFF00"/>
              </a:solidFill>
            </a:endParaRPr>
          </a:p>
        </p:txBody>
      </p:sp>
      <p:sp>
        <p:nvSpPr>
          <p:cNvPr id="7" name="文字方塊 6">
            <a:extLst>
              <a:ext uri="{FF2B5EF4-FFF2-40B4-BE49-F238E27FC236}">
                <a16:creationId xmlns:a16="http://schemas.microsoft.com/office/drawing/2014/main" id="{8AF2299C-9175-40ED-B2E4-2B0FF8AA257E}"/>
              </a:ext>
            </a:extLst>
          </p:cNvPr>
          <p:cNvSpPr txBox="1"/>
          <p:nvPr/>
        </p:nvSpPr>
        <p:spPr>
          <a:xfrm>
            <a:off x="3775647" y="464829"/>
            <a:ext cx="7099091" cy="830997"/>
          </a:xfrm>
          <a:prstGeom prst="rect">
            <a:avLst/>
          </a:prstGeom>
          <a:noFill/>
        </p:spPr>
        <p:txBody>
          <a:bodyPr wrap="square">
            <a:spAutoFit/>
          </a:bodyPr>
          <a:lstStyle/>
          <a:p>
            <a:pPr algn="ctr"/>
            <a:r>
              <a:rPr lang="zh-TW" altLang="en-US" sz="2800" i="0" spc="50" dirty="0">
                <a:ln w="0"/>
                <a:solidFill>
                  <a:schemeClr val="bg2"/>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rPr>
              <a:t>勞動部勞動力發展署產業人才投資方案</a:t>
            </a:r>
            <a:endParaRPr lang="en-US" altLang="zh-TW" sz="2800" i="0" spc="50" dirty="0">
              <a:ln w="0"/>
              <a:solidFill>
                <a:schemeClr val="bg2"/>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endParaRPr>
          </a:p>
          <a:p>
            <a:pPr algn="ctr"/>
            <a:r>
              <a:rPr lang="en-US" altLang="zh-TW" sz="2000" i="0" spc="50" dirty="0">
                <a:ln w="0"/>
                <a:solidFill>
                  <a:schemeClr val="accent6">
                    <a:lumMod val="40000"/>
                    <a:lumOff val="60000"/>
                  </a:schemeClr>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rPr>
              <a:t>(110</a:t>
            </a:r>
            <a:r>
              <a:rPr lang="zh-TW" altLang="en-US" sz="2000" i="0" spc="50" dirty="0">
                <a:ln w="0"/>
                <a:solidFill>
                  <a:schemeClr val="accent6">
                    <a:lumMod val="40000"/>
                    <a:lumOff val="60000"/>
                  </a:schemeClr>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rPr>
              <a:t>年上半年</a:t>
            </a:r>
            <a:r>
              <a:rPr lang="en-US" altLang="zh-TW" sz="2000" i="0" spc="50" dirty="0">
                <a:ln w="0"/>
                <a:solidFill>
                  <a:schemeClr val="accent6">
                    <a:lumMod val="40000"/>
                    <a:lumOff val="60000"/>
                  </a:schemeClr>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rPr>
              <a:t>)</a:t>
            </a:r>
            <a:endParaRPr lang="zh-TW" altLang="en-US" sz="2000" spc="50" dirty="0">
              <a:ln w="0"/>
              <a:solidFill>
                <a:schemeClr val="accent6">
                  <a:lumMod val="40000"/>
                  <a:lumOff val="60000"/>
                </a:schemeClr>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1DCBF345-64F7-4B2A-9D3B-FBE44F6611EE}"/>
              </a:ext>
            </a:extLst>
          </p:cNvPr>
          <p:cNvSpPr txBox="1"/>
          <p:nvPr/>
        </p:nvSpPr>
        <p:spPr>
          <a:xfrm>
            <a:off x="6580682" y="3083937"/>
            <a:ext cx="839449" cy="1107996"/>
          </a:xfrm>
          <a:prstGeom prst="rect">
            <a:avLst/>
          </a:prstGeom>
          <a:noFill/>
        </p:spPr>
        <p:txBody>
          <a:bodyPr wrap="square" rtlCol="0">
            <a:spAutoFit/>
          </a:bodyPr>
          <a:lstStyle/>
          <a:p>
            <a:pPr algn="ctr"/>
            <a:r>
              <a:rPr lang="en-US" altLang="zh-TW" sz="6600" dirty="0">
                <a:solidFill>
                  <a:schemeClr val="accent6">
                    <a:lumMod val="60000"/>
                    <a:lumOff val="40000"/>
                  </a:schemeClr>
                </a:solidFill>
                <a:latin typeface="Algerian" panose="04020705040A02060702" pitchFamily="82" charset="0"/>
              </a:rPr>
              <a:t>3</a:t>
            </a:r>
            <a:endParaRPr lang="zh-TW" altLang="en-US" sz="6600" dirty="0">
              <a:solidFill>
                <a:schemeClr val="accent6">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2323717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資料的篩選</a:t>
            </a:r>
          </a:p>
        </p:txBody>
      </p:sp>
      <p:sp>
        <p:nvSpPr>
          <p:cNvPr id="3" name="內容版面配置區 2"/>
          <p:cNvSpPr>
            <a:spLocks noGrp="1"/>
          </p:cNvSpPr>
          <p:nvPr>
            <p:ph sz="quarter" idx="1"/>
          </p:nvPr>
        </p:nvSpPr>
        <p:spPr>
          <a:xfrm>
            <a:off x="1981200" y="1600201"/>
            <a:ext cx="3034680" cy="4525963"/>
          </a:xfrm>
        </p:spPr>
        <p:txBody>
          <a:bodyPr/>
          <a:lstStyle/>
          <a:p>
            <a:pPr marL="0" indent="0">
              <a:buNone/>
            </a:pPr>
            <a:r>
              <a:rPr lang="zh-TW" altLang="en-US" dirty="0"/>
              <a:t>在一群資料中，過濾出符合條件的資料。</a:t>
            </a:r>
          </a:p>
        </p:txBody>
      </p:sp>
      <p:pic>
        <p:nvPicPr>
          <p:cNvPr id="26627" name="Picture 3">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5880" y="1628800"/>
            <a:ext cx="5276850"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投影片編號版面配置區 4">
            <a:extLst>
              <a:ext uri="{FF2B5EF4-FFF2-40B4-BE49-F238E27FC236}">
                <a16:creationId xmlns:a16="http://schemas.microsoft.com/office/drawing/2014/main" id="{0FDCB38D-9C41-45CE-963F-79AB8DE36C87}"/>
              </a:ext>
            </a:extLst>
          </p:cNvPr>
          <p:cNvSpPr>
            <a:spLocks noGrp="1"/>
          </p:cNvSpPr>
          <p:nvPr>
            <p:ph type="sldNum" sz="quarter" idx="4"/>
          </p:nvPr>
        </p:nvSpPr>
        <p:spPr/>
        <p:txBody>
          <a:bodyPr/>
          <a:lstStyle/>
          <a:p>
            <a:fld id="{7F173E31-B280-470D-8E33-DE21E2EE0EAF}" type="slidenum">
              <a:rPr lang="zh-TW" altLang="en-US" smtClean="0"/>
              <a:t>10</a:t>
            </a:fld>
            <a:endParaRPr lang="zh-TW" altLang="en-US" dirty="0"/>
          </a:p>
        </p:txBody>
      </p:sp>
    </p:spTree>
    <p:extLst>
      <p:ext uri="{BB962C8B-B14F-4D97-AF65-F5344CB8AC3E}">
        <p14:creationId xmlns:p14="http://schemas.microsoft.com/office/powerpoint/2010/main" val="24302054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A1EC739-53EA-4DAB-A313-FBA10FF5EB0A}"/>
              </a:ext>
            </a:extLst>
          </p:cNvPr>
          <p:cNvSpPr>
            <a:spLocks noGrp="1"/>
          </p:cNvSpPr>
          <p:nvPr>
            <p:ph type="title"/>
          </p:nvPr>
        </p:nvSpPr>
        <p:spPr>
          <a:xfrm>
            <a:off x="1574800" y="459581"/>
            <a:ext cx="9448800" cy="487363"/>
          </a:xfrm>
        </p:spPr>
        <p:txBody>
          <a:bodyPr/>
          <a:lstStyle/>
          <a:p>
            <a:r>
              <a:rPr lang="zh-TW" altLang="en-US" dirty="0"/>
              <a:t>何謂大數據</a:t>
            </a:r>
          </a:p>
        </p:txBody>
      </p:sp>
      <p:sp>
        <p:nvSpPr>
          <p:cNvPr id="7" name="內容版面配置區 6">
            <a:extLst>
              <a:ext uri="{FF2B5EF4-FFF2-40B4-BE49-F238E27FC236}">
                <a16:creationId xmlns:a16="http://schemas.microsoft.com/office/drawing/2014/main" id="{80B4E51F-CDFD-4C17-9CA8-7DD37D119DA8}"/>
              </a:ext>
            </a:extLst>
          </p:cNvPr>
          <p:cNvSpPr>
            <a:spLocks noGrp="1"/>
          </p:cNvSpPr>
          <p:nvPr>
            <p:ph idx="1"/>
          </p:nvPr>
        </p:nvSpPr>
        <p:spPr>
          <a:xfrm>
            <a:off x="2235200" y="1295400"/>
            <a:ext cx="9398000" cy="5029200"/>
          </a:xfrm>
        </p:spPr>
        <p:txBody>
          <a:bodyPr/>
          <a:lstStyle/>
          <a:p>
            <a:r>
              <a:rPr lang="zh-TW" altLang="en-US" dirty="0"/>
              <a:t>巨量資料（</a:t>
            </a:r>
            <a:r>
              <a:rPr lang="en-US" altLang="zh-TW" dirty="0"/>
              <a:t>Big data</a:t>
            </a:r>
            <a:r>
              <a:rPr lang="zh-TW" altLang="en-US" dirty="0"/>
              <a:t>，中國大陸、香港稱作大數據），指的是在傳統數據處理應用軟體不足以處理的龐大或複雜的數據集的術語。</a:t>
            </a:r>
          </a:p>
          <a:p>
            <a:r>
              <a:rPr lang="zh-TW" altLang="en-US" dirty="0"/>
              <a:t>巨量資料也可以定義為來自各種來源的大量</a:t>
            </a:r>
            <a:r>
              <a:rPr lang="zh-TW" altLang="en-US" dirty="0">
                <a:hlinkClick r:id="rId2"/>
              </a:rPr>
              <a:t>非結構化或結構化數據</a:t>
            </a:r>
            <a:r>
              <a:rPr lang="zh-TW" altLang="en-US" dirty="0"/>
              <a:t>。從學術角度而言，巨量資料的出現促成廣泛主題的新穎研究。這也導致各種巨量資料統計方法的發展。</a:t>
            </a:r>
            <a:endParaRPr lang="en-US" altLang="zh-TW" dirty="0"/>
          </a:p>
          <a:p>
            <a:r>
              <a:rPr lang="zh-TW" altLang="en-US" dirty="0"/>
              <a:t>巨量資料並沒有</a:t>
            </a:r>
            <a:r>
              <a:rPr lang="zh-TW" altLang="en-US" dirty="0">
                <a:hlinkClick r:id="rId3" tooltip="統計學"/>
              </a:rPr>
              <a:t>統計學</a:t>
            </a:r>
            <a:r>
              <a:rPr lang="zh-TW" altLang="en-US" dirty="0"/>
              <a:t>的</a:t>
            </a:r>
            <a:r>
              <a:rPr lang="zh-TW" altLang="en-US" dirty="0">
                <a:hlinkClick r:id="rId4" tooltip="抽樣"/>
              </a:rPr>
              <a:t>抽樣</a:t>
            </a:r>
            <a:r>
              <a:rPr lang="zh-TW" altLang="en-US" dirty="0"/>
              <a:t>方法；它只是觀察和追蹤發生的事情。因此，巨量資料通常包含的數據大小超出傳統軟體在可接受的時間內處理的能力。由於近期的技術進步，發布新數據的便捷性以及全球大多數政府對高透明度的要求，巨量資料分析在現代研究中越來越突出。</a:t>
            </a:r>
          </a:p>
        </p:txBody>
      </p:sp>
      <p:sp>
        <p:nvSpPr>
          <p:cNvPr id="8" name="文字方塊 7">
            <a:extLst>
              <a:ext uri="{FF2B5EF4-FFF2-40B4-BE49-F238E27FC236}">
                <a16:creationId xmlns:a16="http://schemas.microsoft.com/office/drawing/2014/main" id="{957B0EEB-B5DD-4158-8F3D-57764D41306B}"/>
              </a:ext>
            </a:extLst>
          </p:cNvPr>
          <p:cNvSpPr txBox="1"/>
          <p:nvPr/>
        </p:nvSpPr>
        <p:spPr>
          <a:xfrm>
            <a:off x="8800683" y="6295787"/>
            <a:ext cx="280076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維基百科</a:t>
            </a: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zh-TW" sz="1800" b="0" i="1" u="none" strike="noStrike" kern="1200" cap="none" spc="0" normalizeH="0" baseline="0" noProof="0" dirty="0">
                <a:ln>
                  <a:noFill/>
                </a:ln>
                <a:solidFill>
                  <a:srgbClr val="202122"/>
                </a:solidFill>
                <a:effectLst/>
                <a:uLnTx/>
                <a:uFillTx/>
                <a:latin typeface="Arial" panose="020B0604020202020204" pitchFamily="34" charset="0"/>
                <a:ea typeface="+mn-ea"/>
                <a:cs typeface="+mn-cs"/>
              </a:rPr>
              <a:t>2014</a:t>
            </a:r>
            <a:r>
              <a:rPr kumimoji="0" lang="zh-TW" altLang="en-US" sz="1800" b="0" i="1" u="none" strike="noStrike" kern="1200" cap="none" spc="0" normalizeH="0" baseline="0" noProof="0" dirty="0">
                <a:ln>
                  <a:noFill/>
                </a:ln>
                <a:solidFill>
                  <a:srgbClr val="202122"/>
                </a:solidFill>
                <a:effectLst/>
                <a:uLnTx/>
                <a:uFillTx/>
                <a:latin typeface="Arial" panose="020B0604020202020204" pitchFamily="34" charset="0"/>
                <a:ea typeface="+mn-ea"/>
                <a:cs typeface="+mn-cs"/>
              </a:rPr>
              <a:t>年</a:t>
            </a:r>
            <a:r>
              <a:rPr kumimoji="0" lang="en-US" altLang="zh-TW" sz="1800" b="0" i="1" u="none" strike="noStrike" kern="1200" cap="none" spc="0" normalizeH="0" baseline="0" noProof="0" dirty="0">
                <a:ln>
                  <a:noFill/>
                </a:ln>
                <a:solidFill>
                  <a:srgbClr val="202122"/>
                </a:solidFill>
                <a:effectLst/>
                <a:uLnTx/>
                <a:uFillTx/>
                <a:latin typeface="Arial" panose="020B0604020202020204" pitchFamily="34" charset="0"/>
                <a:ea typeface="+mn-ea"/>
                <a:cs typeface="+mn-cs"/>
              </a:rPr>
              <a:t>8</a:t>
            </a:r>
            <a:r>
              <a:rPr kumimoji="0" lang="zh-TW" altLang="en-US" sz="1800" b="0" i="1" u="none" strike="noStrike" kern="1200" cap="none" spc="0" normalizeH="0" baseline="0" noProof="0" dirty="0">
                <a:ln>
                  <a:noFill/>
                </a:ln>
                <a:solidFill>
                  <a:srgbClr val="202122"/>
                </a:solidFill>
                <a:effectLst/>
                <a:uLnTx/>
                <a:uFillTx/>
                <a:latin typeface="Arial" panose="020B0604020202020204" pitchFamily="34" charset="0"/>
                <a:ea typeface="+mn-ea"/>
                <a:cs typeface="+mn-cs"/>
              </a:rPr>
              <a:t>月</a:t>
            </a:r>
            <a:r>
              <a:rPr kumimoji="0" lang="en-US" altLang="zh-TW" sz="1800" b="0" i="1" u="none" strike="noStrike" kern="1200" cap="none" spc="0" normalizeH="0" baseline="0" noProof="0" dirty="0">
                <a:ln>
                  <a:noFill/>
                </a:ln>
                <a:solidFill>
                  <a:srgbClr val="202122"/>
                </a:solidFill>
                <a:effectLst/>
                <a:uLnTx/>
                <a:uFillTx/>
                <a:latin typeface="Arial" panose="020B0604020202020204" pitchFamily="34" charset="0"/>
                <a:ea typeface="+mn-ea"/>
                <a:cs typeface="+mn-cs"/>
              </a:rPr>
              <a:t>8</a:t>
            </a:r>
            <a:r>
              <a:rPr kumimoji="0" lang="zh-TW" altLang="en-US" sz="1800" b="0" i="1" u="none" strike="noStrike" kern="1200" cap="none" spc="0" normalizeH="0" baseline="0" noProof="0" dirty="0">
                <a:ln>
                  <a:noFill/>
                </a:ln>
                <a:solidFill>
                  <a:srgbClr val="202122"/>
                </a:solidFill>
                <a:effectLst/>
                <a:uLnTx/>
                <a:uFillTx/>
                <a:latin typeface="Arial" panose="020B0604020202020204" pitchFamily="34" charset="0"/>
                <a:ea typeface="+mn-ea"/>
                <a:cs typeface="+mn-cs"/>
              </a:rPr>
              <a:t>日</a:t>
            </a:r>
            <a:r>
              <a:rPr kumimoji="0" lang="en-US" altLang="zh-TW" sz="1800" b="0" i="1" u="none" strike="noStrike" kern="1200" cap="none" spc="0" normalizeH="0" baseline="0" noProof="0" dirty="0">
                <a:ln>
                  <a:noFill/>
                </a:ln>
                <a:solidFill>
                  <a:srgbClr val="202122"/>
                </a:solidFill>
                <a:effectLst/>
                <a:uLnTx/>
                <a:uFillTx/>
                <a:latin typeface="Arial" panose="020B0604020202020204" pitchFamily="34" charset="0"/>
                <a:ea typeface="+mn-ea"/>
                <a:cs typeface="+mn-cs"/>
              </a:rPr>
              <a:t>)</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0" name="投影片編號版面配置區 9">
            <a:extLst>
              <a:ext uri="{FF2B5EF4-FFF2-40B4-BE49-F238E27FC236}">
                <a16:creationId xmlns:a16="http://schemas.microsoft.com/office/drawing/2014/main" id="{FDB6B433-E288-479C-B771-30987F071121}"/>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049793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903ED8-62B8-9824-5720-1DFBE40385C9}"/>
              </a:ext>
            </a:extLst>
          </p:cNvPr>
          <p:cNvSpPr>
            <a:spLocks noGrp="1"/>
          </p:cNvSpPr>
          <p:nvPr>
            <p:ph type="title"/>
          </p:nvPr>
        </p:nvSpPr>
        <p:spPr/>
        <p:txBody>
          <a:bodyPr/>
          <a:lstStyle/>
          <a:p>
            <a:r>
              <a:rPr lang="zh-TW" altLang="en-US" dirty="0"/>
              <a:t>什麼是大數據 </a:t>
            </a:r>
            <a:r>
              <a:rPr lang="en-US" altLang="zh-TW" dirty="0"/>
              <a:t>4V</a:t>
            </a:r>
            <a:endParaRPr lang="zh-TW" altLang="en-US" dirty="0"/>
          </a:p>
        </p:txBody>
      </p:sp>
      <p:sp>
        <p:nvSpPr>
          <p:cNvPr id="3" name="內容版面配置區 2">
            <a:extLst>
              <a:ext uri="{FF2B5EF4-FFF2-40B4-BE49-F238E27FC236}">
                <a16:creationId xmlns:a16="http://schemas.microsoft.com/office/drawing/2014/main" id="{7DB91372-C699-8E7E-6D8F-7E1F2879E9DB}"/>
              </a:ext>
            </a:extLst>
          </p:cNvPr>
          <p:cNvSpPr>
            <a:spLocks noGrp="1"/>
          </p:cNvSpPr>
          <p:nvPr>
            <p:ph idx="1"/>
          </p:nvPr>
        </p:nvSpPr>
        <p:spPr/>
        <p:txBody>
          <a:bodyPr/>
          <a:lstStyle/>
          <a:p>
            <a:r>
              <a:rPr lang="zh-TW" altLang="en-US" b="1" i="0" dirty="0">
                <a:solidFill>
                  <a:srgbClr val="2A2A2A"/>
                </a:solidFill>
                <a:effectLst/>
                <a:latin typeface="微軟正黑體" panose="020B0604030504040204" pitchFamily="34" charset="-120"/>
                <a:ea typeface="微軟正黑體" panose="020B0604030504040204" pitchFamily="34" charset="-120"/>
              </a:rPr>
              <a:t>數據量巨大 </a:t>
            </a:r>
            <a:r>
              <a:rPr lang="en-US" altLang="zh-TW" b="1" i="0" dirty="0">
                <a:solidFill>
                  <a:srgbClr val="2A2A2A"/>
                </a:solidFill>
                <a:effectLst/>
                <a:latin typeface="微軟正黑體" panose="020B0604030504040204" pitchFamily="34" charset="-120"/>
                <a:ea typeface="微軟正黑體" panose="020B0604030504040204" pitchFamily="34" charset="-120"/>
              </a:rPr>
              <a:t>(Volume)</a:t>
            </a:r>
          </a:p>
          <a:p>
            <a:r>
              <a:rPr lang="zh-TW" altLang="en-US" b="1" i="0" dirty="0">
                <a:solidFill>
                  <a:srgbClr val="2A2A2A"/>
                </a:solidFill>
                <a:effectLst/>
                <a:latin typeface="微軟正黑體" panose="020B0604030504040204" pitchFamily="34" charset="-120"/>
                <a:ea typeface="微軟正黑體" panose="020B0604030504040204" pitchFamily="34" charset="-120"/>
              </a:rPr>
              <a:t>數據類型多樣化 </a:t>
            </a:r>
            <a:r>
              <a:rPr lang="en-US" altLang="zh-TW" b="1" i="0" dirty="0">
                <a:solidFill>
                  <a:srgbClr val="2A2A2A"/>
                </a:solidFill>
                <a:effectLst/>
                <a:latin typeface="微軟正黑體" panose="020B0604030504040204" pitchFamily="34" charset="-120"/>
                <a:ea typeface="微軟正黑體" panose="020B0604030504040204" pitchFamily="34" charset="-120"/>
              </a:rPr>
              <a:t>(Variety)</a:t>
            </a:r>
          </a:p>
          <a:p>
            <a:r>
              <a:rPr lang="zh-TW" altLang="en-US" b="1" i="0" dirty="0">
                <a:solidFill>
                  <a:srgbClr val="2A2A2A"/>
                </a:solidFill>
                <a:effectLst/>
                <a:latin typeface="微軟正黑體" panose="020B0604030504040204" pitchFamily="34" charset="-120"/>
                <a:ea typeface="微軟正黑體" panose="020B0604030504040204" pitchFamily="34" charset="-120"/>
              </a:rPr>
              <a:t>數據處理速度快 </a:t>
            </a:r>
            <a:r>
              <a:rPr lang="en-US" altLang="zh-TW" b="1" i="0" dirty="0">
                <a:solidFill>
                  <a:srgbClr val="2A2A2A"/>
                </a:solidFill>
                <a:effectLst/>
                <a:latin typeface="微軟正黑體" panose="020B0604030504040204" pitchFamily="34" charset="-120"/>
                <a:ea typeface="微軟正黑體" panose="020B0604030504040204" pitchFamily="34" charset="-120"/>
              </a:rPr>
              <a:t>(Velocity)</a:t>
            </a:r>
          </a:p>
          <a:p>
            <a:r>
              <a:rPr lang="zh-TW" altLang="en-US" b="1" i="0" dirty="0">
                <a:solidFill>
                  <a:srgbClr val="2A2A2A"/>
                </a:solidFill>
                <a:effectLst/>
                <a:latin typeface="微軟正黑體" panose="020B0604030504040204" pitchFamily="34" charset="-120"/>
                <a:ea typeface="微軟正黑體" panose="020B0604030504040204" pitchFamily="34" charset="-120"/>
              </a:rPr>
              <a:t>數據真確性高 </a:t>
            </a:r>
            <a:r>
              <a:rPr lang="en-US" altLang="zh-TW" b="1" i="0" dirty="0">
                <a:solidFill>
                  <a:srgbClr val="2A2A2A"/>
                </a:solidFill>
                <a:effectLst/>
                <a:latin typeface="微軟正黑體" panose="020B0604030504040204" pitchFamily="34" charset="-120"/>
                <a:ea typeface="微軟正黑體" panose="020B0604030504040204" pitchFamily="34" charset="-120"/>
              </a:rPr>
              <a:t>(Veracity)</a:t>
            </a:r>
            <a:endParaRPr lang="zh-TW" altLang="en-US" dirty="0"/>
          </a:p>
        </p:txBody>
      </p:sp>
      <p:sp>
        <p:nvSpPr>
          <p:cNvPr id="4" name="投影片編號版面配置區 3">
            <a:extLst>
              <a:ext uri="{FF2B5EF4-FFF2-40B4-BE49-F238E27FC236}">
                <a16:creationId xmlns:a16="http://schemas.microsoft.com/office/drawing/2014/main" id="{D39578AE-6F53-95B8-4447-3EB9AE91CFA4}"/>
              </a:ext>
            </a:extLst>
          </p:cNvPr>
          <p:cNvSpPr>
            <a:spLocks noGrp="1"/>
          </p:cNvSpPr>
          <p:nvPr>
            <p:ph type="sldNum" sz="quarter" idx="4"/>
          </p:nvPr>
        </p:nvSpPr>
        <p:spPr/>
        <p:txBody>
          <a:bodyPr/>
          <a:lstStyle/>
          <a:p>
            <a:fld id="{7F173E31-B280-470D-8E33-DE21E2EE0EAF}" type="slidenum">
              <a:rPr lang="zh-TW" altLang="en-US" smtClean="0"/>
              <a:t>101</a:t>
            </a:fld>
            <a:endParaRPr lang="zh-TW" altLang="en-US" dirty="0"/>
          </a:p>
        </p:txBody>
      </p:sp>
    </p:spTree>
    <p:extLst>
      <p:ext uri="{BB962C8B-B14F-4D97-AF65-F5344CB8AC3E}">
        <p14:creationId xmlns:p14="http://schemas.microsoft.com/office/powerpoint/2010/main" val="18368830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2509FA-C261-4778-B9D7-0EE93C46C26D}"/>
              </a:ext>
            </a:extLst>
          </p:cNvPr>
          <p:cNvSpPr>
            <a:spLocks noGrp="1"/>
          </p:cNvSpPr>
          <p:nvPr>
            <p:ph type="title"/>
          </p:nvPr>
        </p:nvSpPr>
        <p:spPr>
          <a:xfrm>
            <a:off x="1574800" y="459581"/>
            <a:ext cx="9448800" cy="487363"/>
          </a:xfrm>
        </p:spPr>
        <p:txBody>
          <a:bodyPr/>
          <a:lstStyle/>
          <a:p>
            <a:r>
              <a:rPr lang="zh-TW" altLang="en-US" dirty="0"/>
              <a:t>為什麼需要大數據</a:t>
            </a:r>
          </a:p>
        </p:txBody>
      </p:sp>
      <p:sp>
        <p:nvSpPr>
          <p:cNvPr id="3" name="內容版面配置區 2">
            <a:extLst>
              <a:ext uri="{FF2B5EF4-FFF2-40B4-BE49-F238E27FC236}">
                <a16:creationId xmlns:a16="http://schemas.microsoft.com/office/drawing/2014/main" id="{F52485F0-2B4D-4D49-AADC-506BFCA24F7B}"/>
              </a:ext>
            </a:extLst>
          </p:cNvPr>
          <p:cNvSpPr>
            <a:spLocks noGrp="1"/>
          </p:cNvSpPr>
          <p:nvPr>
            <p:ph idx="1"/>
          </p:nvPr>
        </p:nvSpPr>
        <p:spPr>
          <a:xfrm>
            <a:off x="2235200" y="1295400"/>
            <a:ext cx="9398000" cy="5029200"/>
          </a:xfrm>
        </p:spPr>
        <p:txBody>
          <a:bodyPr/>
          <a:lstStyle/>
          <a:p>
            <a:r>
              <a:rPr lang="zh-TW" altLang="en-US" dirty="0"/>
              <a:t>增加管理效能、幫助決策。
深入分析客戶的各種行為，以滿足客戶需求、提升服務品質。
最佳化業務流程 </a:t>
            </a:r>
            <a:r>
              <a:rPr lang="en-US" altLang="zh-TW" dirty="0"/>
              <a:t>(SOP)</a:t>
            </a:r>
            <a:r>
              <a:rPr lang="zh-TW" altLang="en-US" dirty="0"/>
              <a:t>，減少更多成本。</a:t>
            </a:r>
            <a:endParaRPr lang="en-US" altLang="zh-TW" dirty="0"/>
          </a:p>
          <a:p>
            <a:r>
              <a:rPr lang="zh-TW" altLang="en-US" dirty="0"/>
              <a:t>發現並改進問題，謀求有效率的工作模式。
改善大眾的生活，提升生活品質。
研發及創新產品。
預測及分析未來趨勢。</a:t>
            </a:r>
          </a:p>
        </p:txBody>
      </p:sp>
      <p:sp>
        <p:nvSpPr>
          <p:cNvPr id="9" name="投影片編號版面配置區 8">
            <a:extLst>
              <a:ext uri="{FF2B5EF4-FFF2-40B4-BE49-F238E27FC236}">
                <a16:creationId xmlns:a16="http://schemas.microsoft.com/office/drawing/2014/main" id="{4D52933C-07AF-4E9D-8C87-69974F4A5A43}"/>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56104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01BB8-FEA6-65A1-43E5-A1E6EEBBD27D}"/>
              </a:ext>
            </a:extLst>
          </p:cNvPr>
          <p:cNvSpPr>
            <a:spLocks noGrp="1"/>
          </p:cNvSpPr>
          <p:nvPr>
            <p:ph type="title"/>
          </p:nvPr>
        </p:nvSpPr>
        <p:spPr>
          <a:xfrm>
            <a:off x="812800" y="457201"/>
            <a:ext cx="9448800" cy="487363"/>
          </a:xfrm>
        </p:spPr>
        <p:txBody>
          <a:bodyPr wrap="square" anchor="ctr">
            <a:normAutofit/>
          </a:bodyPr>
          <a:lstStyle/>
          <a:p>
            <a:pPr>
              <a:lnSpc>
                <a:spcPct val="90000"/>
              </a:lnSpc>
            </a:pPr>
            <a:r>
              <a:rPr lang="zh-TW" altLang="en-US" sz="2700" dirty="0"/>
              <a:t>大數據分析和商業智慧有何不同</a:t>
            </a:r>
          </a:p>
        </p:txBody>
      </p:sp>
      <p:sp>
        <p:nvSpPr>
          <p:cNvPr id="3" name="內容版面配置區 2">
            <a:extLst>
              <a:ext uri="{FF2B5EF4-FFF2-40B4-BE49-F238E27FC236}">
                <a16:creationId xmlns:a16="http://schemas.microsoft.com/office/drawing/2014/main" id="{863CE5A5-2ADA-63DA-A368-4A35592C4CCA}"/>
              </a:ext>
            </a:extLst>
          </p:cNvPr>
          <p:cNvSpPr>
            <a:spLocks noGrp="1"/>
          </p:cNvSpPr>
          <p:nvPr>
            <p:ph sz="half" idx="1"/>
          </p:nvPr>
        </p:nvSpPr>
        <p:spPr>
          <a:xfrm>
            <a:off x="2235200" y="1295400"/>
            <a:ext cx="4597400" cy="5029200"/>
          </a:xfrm>
        </p:spPr>
        <p:txBody>
          <a:bodyPr wrap="square" anchor="t">
            <a:normAutofit/>
          </a:bodyPr>
          <a:lstStyle/>
          <a:p>
            <a:pPr marL="0" indent="0">
              <a:buNone/>
            </a:pPr>
            <a:r>
              <a:rPr lang="zh-TW" altLang="en-US" dirty="0"/>
              <a:t>大數據可根據目前發生了什麼事，預測未來將發生什麼事。例如，電商可即時監控銷售情況，預測顧客回購周期。</a:t>
            </a:r>
          </a:p>
          <a:p>
            <a:pPr marL="0" indent="0">
              <a:buNone/>
            </a:pPr>
            <a:r>
              <a:rPr lang="zh-TW" altLang="en-US" dirty="0"/>
              <a:t>商業智慧則可分析過去發生什麼事，以及為什麼會發生這件事，像是利用統計學回歸分析，從Ａ產品過去一年的銷量結構，找出銷售下滑的原因。</a:t>
            </a:r>
            <a:endParaRPr lang="en-US" altLang="zh-TW" dirty="0"/>
          </a:p>
        </p:txBody>
      </p:sp>
      <p:pic>
        <p:nvPicPr>
          <p:cNvPr id="1026" name="Picture 2" descr="business intelligence">
            <a:extLst>
              <a:ext uri="{FF2B5EF4-FFF2-40B4-BE49-F238E27FC236}">
                <a16:creationId xmlns:a16="http://schemas.microsoft.com/office/drawing/2014/main" id="{7564AF57-E15B-D227-AEC1-DAC8029987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5800" y="2269871"/>
            <a:ext cx="4597400" cy="3080258"/>
          </a:xfrm>
          <a:prstGeom prst="rect">
            <a:avLst/>
          </a:prstGeom>
          <a:solidFill>
            <a:srgbClr val="FFFFFF"/>
          </a:solidFill>
        </p:spPr>
      </p:pic>
      <p:sp>
        <p:nvSpPr>
          <p:cNvPr id="4" name="投影片編號版面配置區 3">
            <a:extLst>
              <a:ext uri="{FF2B5EF4-FFF2-40B4-BE49-F238E27FC236}">
                <a16:creationId xmlns:a16="http://schemas.microsoft.com/office/drawing/2014/main" id="{A9E5FC06-1665-4EDE-2481-BD80D553DB1A}"/>
              </a:ext>
            </a:extLst>
          </p:cNvPr>
          <p:cNvSpPr>
            <a:spLocks noGrp="1"/>
          </p:cNvSpPr>
          <p:nvPr>
            <p:ph type="sldNum" sz="quarter" idx="4"/>
          </p:nvPr>
        </p:nvSpPr>
        <p:spPr>
          <a:xfrm>
            <a:off x="11182865" y="302807"/>
            <a:ext cx="801130" cy="487363"/>
          </a:xfrm>
        </p:spPr>
        <p:txBody>
          <a:bodyPr anchor="ctr">
            <a:normAutofit/>
          </a:bodyPr>
          <a:lstStyle/>
          <a:p>
            <a:pPr>
              <a:spcAft>
                <a:spcPts val="600"/>
              </a:spcAft>
            </a:pPr>
            <a:fld id="{7F173E31-B280-470D-8E33-DE21E2EE0EAF}" type="slidenum">
              <a:rPr lang="zh-TW" altLang="en-US" smtClean="0"/>
              <a:pPr>
                <a:spcAft>
                  <a:spcPts val="600"/>
                </a:spcAft>
              </a:pPr>
              <a:t>103</a:t>
            </a:fld>
            <a:endParaRPr lang="zh-TW" altLang="en-US"/>
          </a:p>
        </p:txBody>
      </p:sp>
      <p:sp>
        <p:nvSpPr>
          <p:cNvPr id="6" name="文字方塊 5">
            <a:extLst>
              <a:ext uri="{FF2B5EF4-FFF2-40B4-BE49-F238E27FC236}">
                <a16:creationId xmlns:a16="http://schemas.microsoft.com/office/drawing/2014/main" id="{599836C5-0C1E-069D-5A97-CEB125FBB7E0}"/>
              </a:ext>
            </a:extLst>
          </p:cNvPr>
          <p:cNvSpPr txBox="1"/>
          <p:nvPr/>
        </p:nvSpPr>
        <p:spPr>
          <a:xfrm>
            <a:off x="10728138" y="6542313"/>
            <a:ext cx="1463862" cy="215444"/>
          </a:xfrm>
          <a:prstGeom prst="rect">
            <a:avLst/>
          </a:prstGeom>
          <a:noFill/>
        </p:spPr>
        <p:txBody>
          <a:bodyPr wrap="none" rtlCol="0">
            <a:spAutoFit/>
          </a:bodyPr>
          <a:lstStyle/>
          <a:p>
            <a:r>
              <a:rPr lang="en-US" altLang="zh-TW" sz="800" dirty="0"/>
              <a:t>20220619</a:t>
            </a:r>
            <a:r>
              <a:rPr lang="zh-TW" altLang="en-US" sz="800" dirty="0"/>
              <a:t>取自</a:t>
            </a:r>
            <a:r>
              <a:rPr lang="en-US" altLang="zh-TW" sz="800" dirty="0"/>
              <a:t>STOCKFEEL</a:t>
            </a:r>
            <a:endParaRPr lang="zh-TW" altLang="en-US" sz="800" dirty="0"/>
          </a:p>
        </p:txBody>
      </p:sp>
    </p:spTree>
    <p:extLst>
      <p:ext uri="{BB962C8B-B14F-4D97-AF65-F5344CB8AC3E}">
        <p14:creationId xmlns:p14="http://schemas.microsoft.com/office/powerpoint/2010/main" val="3406247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AF245E5D-2BA0-48C6-945D-EFC68B1637CF}"/>
              </a:ext>
            </a:extLst>
          </p:cNvPr>
          <p:cNvSpPr>
            <a:spLocks noGrp="1"/>
          </p:cNvSpPr>
          <p:nvPr>
            <p:ph type="title"/>
          </p:nvPr>
        </p:nvSpPr>
        <p:spPr>
          <a:xfrm>
            <a:off x="2260599" y="1709739"/>
            <a:ext cx="9086851" cy="2852737"/>
          </a:xfrm>
        </p:spPr>
        <p:txBody>
          <a:bodyPr/>
          <a:lstStyle/>
          <a:p>
            <a:pPr algn="l"/>
            <a:r>
              <a:rPr lang="zh-TW" altLang="en-US" dirty="0"/>
              <a:t>什麼是 </a:t>
            </a:r>
            <a:r>
              <a:rPr lang="en-US" altLang="zh-TW" dirty="0"/>
              <a:t>Power BI</a:t>
            </a:r>
            <a:endParaRPr lang="zh-TW" altLang="en-US" dirty="0"/>
          </a:p>
        </p:txBody>
      </p:sp>
      <p:sp>
        <p:nvSpPr>
          <p:cNvPr id="9" name="內容版面配置區 8">
            <a:extLst>
              <a:ext uri="{FF2B5EF4-FFF2-40B4-BE49-F238E27FC236}">
                <a16:creationId xmlns:a16="http://schemas.microsoft.com/office/drawing/2014/main" id="{DA09CF3B-7BF8-4FDD-9ED8-B2188E3D6174}"/>
              </a:ext>
            </a:extLst>
          </p:cNvPr>
          <p:cNvSpPr>
            <a:spLocks noGrp="1"/>
          </p:cNvSpPr>
          <p:nvPr>
            <p:ph type="body" idx="1"/>
          </p:nvPr>
        </p:nvSpPr>
        <p:spPr>
          <a:xfrm>
            <a:off x="2387600" y="4670030"/>
            <a:ext cx="8369302" cy="1500187"/>
          </a:xfrm>
        </p:spPr>
        <p:txBody>
          <a:bodyPr/>
          <a:lstStyle/>
          <a:p>
            <a:pPr>
              <a:lnSpc>
                <a:spcPct val="150000"/>
              </a:lnSpc>
            </a:pPr>
            <a:r>
              <a:rPr lang="zh-TW" altLang="en-US" dirty="0"/>
              <a:t>一個資訊展示、使用方便好用的自助或商用的企業商業智慧；統一可調式平臺。能達到連線並將所有資料視覺化，協助您取得更深入的資料見解。</a:t>
            </a:r>
          </a:p>
        </p:txBody>
      </p:sp>
      <p:sp>
        <p:nvSpPr>
          <p:cNvPr id="10" name="投影片編號版面配置區 9">
            <a:extLst>
              <a:ext uri="{FF2B5EF4-FFF2-40B4-BE49-F238E27FC236}">
                <a16:creationId xmlns:a16="http://schemas.microsoft.com/office/drawing/2014/main" id="{4811ACBE-FFC3-4163-B468-0E1FCEBC534A}"/>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D5F70B-847F-404D-8B3F-873BE2E51CED}"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zh-TW" altLang="en-US" sz="1200" b="1"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
        <p:nvSpPr>
          <p:cNvPr id="6" name="文字方塊 5">
            <a:extLst>
              <a:ext uri="{FF2B5EF4-FFF2-40B4-BE49-F238E27FC236}">
                <a16:creationId xmlns:a16="http://schemas.microsoft.com/office/drawing/2014/main" id="{96777160-EE67-77CF-3836-9ED7713586E0}"/>
              </a:ext>
            </a:extLst>
          </p:cNvPr>
          <p:cNvSpPr txBox="1"/>
          <p:nvPr/>
        </p:nvSpPr>
        <p:spPr>
          <a:xfrm>
            <a:off x="2159626" y="417327"/>
            <a:ext cx="8825249" cy="1290097"/>
          </a:xfrm>
          <a:prstGeom prst="rect">
            <a:avLst/>
          </a:prstGeom>
          <a:noFill/>
        </p:spPr>
        <p:txBody>
          <a:bodyPr wrap="square">
            <a:spAutoFit/>
          </a:bodyPr>
          <a:lstStyle/>
          <a:p>
            <a:pPr algn="just">
              <a:lnSpc>
                <a:spcPct val="150000"/>
              </a:lnSpc>
            </a:pPr>
            <a:r>
              <a:rPr lang="zh-TW" altLang="en-US" b="0" i="0" dirty="0">
                <a:effectLst/>
                <a:latin typeface="標楷體" panose="03000509000000000000" pitchFamily="65" charset="-120"/>
                <a:ea typeface="標楷體" panose="03000509000000000000" pitchFamily="65" charset="-120"/>
              </a:rPr>
              <a:t>美國顧問機構顧能（</a:t>
            </a:r>
            <a:r>
              <a:rPr lang="en-US" altLang="zh-TW" b="0" i="0" dirty="0">
                <a:effectLst/>
                <a:latin typeface="標楷體" panose="03000509000000000000" pitchFamily="65" charset="-120"/>
                <a:ea typeface="標楷體" panose="03000509000000000000" pitchFamily="65" charset="-120"/>
              </a:rPr>
              <a:t>Gartner</a:t>
            </a:r>
            <a:r>
              <a:rPr lang="zh-TW" altLang="en-US" b="0" i="0" dirty="0">
                <a:effectLst/>
                <a:latin typeface="標楷體" panose="03000509000000000000" pitchFamily="65" charset="-120"/>
                <a:ea typeface="標楷體" panose="03000509000000000000" pitchFamily="65" charset="-120"/>
              </a:rPr>
              <a:t>）分析師霍華</a:t>
            </a:r>
            <a:r>
              <a:rPr lang="en-US" altLang="zh-TW" b="0" i="0" dirty="0">
                <a:effectLst/>
                <a:latin typeface="標楷體" panose="03000509000000000000" pitchFamily="65" charset="-120"/>
                <a:ea typeface="標楷體" panose="03000509000000000000" pitchFamily="65" charset="-120"/>
              </a:rPr>
              <a:t>‧</a:t>
            </a:r>
            <a:r>
              <a:rPr lang="zh-TW" altLang="en-US" b="0" i="0" dirty="0">
                <a:effectLst/>
                <a:latin typeface="標楷體" panose="03000509000000000000" pitchFamily="65" charset="-120"/>
                <a:ea typeface="標楷體" panose="03000509000000000000" pitchFamily="65" charset="-120"/>
              </a:rPr>
              <a:t>瑞斯納（</a:t>
            </a:r>
            <a:r>
              <a:rPr lang="en-US" altLang="zh-TW" b="0" i="0" dirty="0">
                <a:effectLst/>
                <a:latin typeface="標楷體" panose="03000509000000000000" pitchFamily="65" charset="-120"/>
                <a:ea typeface="標楷體" panose="03000509000000000000" pitchFamily="65" charset="-120"/>
              </a:rPr>
              <a:t>Howard </a:t>
            </a:r>
            <a:r>
              <a:rPr lang="en-US" altLang="zh-TW" b="0" i="0" dirty="0" err="1">
                <a:effectLst/>
                <a:latin typeface="標楷體" panose="03000509000000000000" pitchFamily="65" charset="-120"/>
                <a:ea typeface="標楷體" panose="03000509000000000000" pitchFamily="65" charset="-120"/>
              </a:rPr>
              <a:t>Dresner</a:t>
            </a:r>
            <a:r>
              <a:rPr lang="zh-TW" altLang="en-US" b="0" i="0" dirty="0">
                <a:effectLst/>
                <a:latin typeface="標楷體" panose="03000509000000000000" pitchFamily="65" charset="-120"/>
                <a:ea typeface="標楷體" panose="03000509000000000000" pitchFamily="65" charset="-120"/>
              </a:rPr>
              <a:t>）在 </a:t>
            </a:r>
            <a:r>
              <a:rPr lang="en-US" altLang="zh-TW" b="0" i="0" dirty="0">
                <a:effectLst/>
                <a:latin typeface="標楷體" panose="03000509000000000000" pitchFamily="65" charset="-120"/>
                <a:ea typeface="標楷體" panose="03000509000000000000" pitchFamily="65" charset="-120"/>
              </a:rPr>
              <a:t>1980 </a:t>
            </a:r>
            <a:r>
              <a:rPr lang="zh-TW" altLang="en-US" b="0" i="0" dirty="0">
                <a:effectLst/>
                <a:latin typeface="標楷體" panose="03000509000000000000" pitchFamily="65" charset="-120"/>
                <a:ea typeface="標楷體" panose="03000509000000000000" pitchFamily="65" charset="-120"/>
              </a:rPr>
              <a:t>年代提出「商業智慧」概念，指有系統地儲存企業內、外部資料，並加以分析，輔助商務決策。瑞斯納認為，經理人應該親自經手資料，以達到迅速決策與提高生產力的目標。</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761164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A4239F9-B824-4A71-AC52-DAA59F4A0CF4}"/>
              </a:ext>
            </a:extLst>
          </p:cNvPr>
          <p:cNvSpPr>
            <a:spLocks noGrp="1"/>
          </p:cNvSpPr>
          <p:nvPr>
            <p:ph type="title"/>
          </p:nvPr>
        </p:nvSpPr>
        <p:spPr>
          <a:xfrm>
            <a:off x="1574800" y="459581"/>
            <a:ext cx="9448800" cy="487363"/>
          </a:xfrm>
        </p:spPr>
        <p:txBody>
          <a:bodyPr/>
          <a:lstStyle/>
          <a:p>
            <a:r>
              <a:rPr lang="en-US" altLang="zh-TW" dirty="0"/>
              <a:t>Microsoft BI </a:t>
            </a:r>
            <a:r>
              <a:rPr lang="zh-TW" altLang="en-US" dirty="0"/>
              <a:t>的產品組合</a:t>
            </a:r>
          </a:p>
        </p:txBody>
      </p:sp>
      <p:sp>
        <p:nvSpPr>
          <p:cNvPr id="2" name="內容版面配置區 1">
            <a:extLst>
              <a:ext uri="{FF2B5EF4-FFF2-40B4-BE49-F238E27FC236}">
                <a16:creationId xmlns:a16="http://schemas.microsoft.com/office/drawing/2014/main" id="{470A56F2-ECF9-40E1-96F9-55A4077023F4}"/>
              </a:ext>
            </a:extLst>
          </p:cNvPr>
          <p:cNvSpPr>
            <a:spLocks noGrp="1"/>
          </p:cNvSpPr>
          <p:nvPr>
            <p:ph idx="1"/>
          </p:nvPr>
        </p:nvSpPr>
        <p:spPr>
          <a:xfrm>
            <a:off x="1854200" y="1295400"/>
            <a:ext cx="9779000" cy="5029200"/>
          </a:xfrm>
        </p:spPr>
        <p:txBody>
          <a:bodyPr/>
          <a:lstStyle/>
          <a:p>
            <a:pPr marL="0" indent="0">
              <a:buNone/>
            </a:pPr>
            <a:r>
              <a:rPr lang="en-US" altLang="zh-TW" dirty="0"/>
              <a:t>Power BI</a:t>
            </a:r>
            <a:r>
              <a:rPr lang="zh-TW" altLang="en-US" dirty="0"/>
              <a:t>包括</a:t>
            </a:r>
            <a:r>
              <a:rPr lang="en-US" altLang="zh-TW" dirty="0"/>
              <a:t>: </a:t>
            </a:r>
          </a:p>
          <a:p>
            <a:pPr marL="0" indent="0">
              <a:buNone/>
            </a:pPr>
            <a:r>
              <a:rPr lang="zh-TW" altLang="en-US" b="0" i="0" dirty="0">
                <a:solidFill>
                  <a:srgbClr val="171717"/>
                </a:solidFill>
                <a:effectLst/>
                <a:latin typeface="Segoe UI" panose="020B0502040204020203" pitchFamily="34" charset="0"/>
              </a:rPr>
              <a:t>三個元素：</a:t>
            </a:r>
            <a:endParaRPr lang="en-US" altLang="zh-TW" dirty="0"/>
          </a:p>
          <a:p>
            <a:r>
              <a:rPr lang="en-US" altLang="zh-TW"/>
              <a:t>Power BI Desktop</a:t>
            </a:r>
            <a:r>
              <a:rPr lang="zh-TW" altLang="en-US" dirty="0"/>
              <a:t>：</a:t>
            </a:r>
            <a:r>
              <a:rPr lang="en-US" altLang="zh-TW" dirty="0"/>
              <a:t>Windows </a:t>
            </a:r>
            <a:r>
              <a:rPr lang="zh-TW" altLang="en-US" dirty="0"/>
              <a:t>傳統型應用程式</a:t>
            </a:r>
          </a:p>
          <a:p>
            <a:r>
              <a:rPr lang="en-US" altLang="zh-TW" dirty="0"/>
              <a:t>Power BI Service</a:t>
            </a:r>
            <a:r>
              <a:rPr lang="zh-TW" altLang="en-US" dirty="0"/>
              <a:t>：線上</a:t>
            </a:r>
            <a:r>
              <a:rPr lang="en-US" altLang="zh-TW" dirty="0"/>
              <a:t>SaaS(</a:t>
            </a:r>
            <a:r>
              <a:rPr lang="zh-TW" altLang="en-US" dirty="0"/>
              <a:t>「軟體即服務」</a:t>
            </a:r>
            <a:r>
              <a:rPr lang="en-US" altLang="zh-TW" dirty="0"/>
              <a:t>)</a:t>
            </a:r>
            <a:r>
              <a:rPr lang="zh-TW" altLang="en-US" dirty="0"/>
              <a:t>服務</a:t>
            </a:r>
          </a:p>
          <a:p>
            <a:r>
              <a:rPr lang="en-US" altLang="zh-TW" dirty="0"/>
              <a:t>Power BI </a:t>
            </a:r>
            <a:r>
              <a:rPr lang="zh-TW" altLang="en-US" dirty="0"/>
              <a:t>行動裝置應用程式：適用於</a:t>
            </a:r>
            <a:r>
              <a:rPr lang="en-US" altLang="zh-TW" dirty="0"/>
              <a:t>Windows</a:t>
            </a:r>
            <a:r>
              <a:rPr lang="zh-TW" altLang="en-US" dirty="0"/>
              <a:t>、</a:t>
            </a:r>
            <a:r>
              <a:rPr lang="en-US" altLang="zh-TW" dirty="0"/>
              <a:t>iOS</a:t>
            </a:r>
            <a:r>
              <a:rPr lang="zh-TW" altLang="en-US" dirty="0"/>
              <a:t>和</a:t>
            </a:r>
            <a:r>
              <a:rPr lang="en-US" altLang="zh-TW" dirty="0"/>
              <a:t>Android</a:t>
            </a:r>
            <a:r>
              <a:rPr lang="zh-TW" altLang="en-US" dirty="0"/>
              <a:t>裝置</a:t>
            </a:r>
            <a:r>
              <a:rPr lang="en-US" altLang="zh-TW" dirty="0"/>
              <a:t> </a:t>
            </a:r>
          </a:p>
          <a:p>
            <a:pPr marL="0" indent="0">
              <a:buNone/>
            </a:pPr>
            <a:r>
              <a:rPr lang="zh-TW" altLang="en-US" dirty="0">
                <a:solidFill>
                  <a:srgbClr val="171717"/>
                </a:solidFill>
                <a:latin typeface="Segoe UI" panose="020B0502040204020203" pitchFamily="34" charset="0"/>
              </a:rPr>
              <a:t>兩個項目：</a:t>
            </a:r>
            <a:endParaRPr lang="en-US" altLang="zh-TW" dirty="0">
              <a:solidFill>
                <a:srgbClr val="171717"/>
              </a:solidFill>
              <a:latin typeface="Segoe UI" panose="020B0502040204020203" pitchFamily="34" charset="0"/>
            </a:endParaRPr>
          </a:p>
          <a:p>
            <a:r>
              <a:rPr lang="en-US" altLang="zh-TW" dirty="0"/>
              <a:t>Power BI Report Builder</a:t>
            </a:r>
            <a:r>
              <a:rPr lang="zh-TW" altLang="en-US" dirty="0"/>
              <a:t>，用於建立要在 </a:t>
            </a:r>
            <a:r>
              <a:rPr lang="en-US" altLang="zh-TW" dirty="0"/>
              <a:t>Power BI </a:t>
            </a:r>
            <a:r>
              <a:rPr lang="zh-TW" altLang="en-US" dirty="0"/>
              <a:t>服務中共用的編頁報表。</a:t>
            </a:r>
          </a:p>
          <a:p>
            <a:r>
              <a:rPr lang="en-US" altLang="zh-TW" dirty="0"/>
              <a:t>Power BI </a:t>
            </a:r>
            <a:r>
              <a:rPr lang="zh-TW" altLang="en-US" dirty="0"/>
              <a:t>報表伺服器，這是一種內部部署報表伺服器，您可於該伺服器內透過 </a:t>
            </a:r>
            <a:r>
              <a:rPr lang="en-US" altLang="zh-TW" dirty="0"/>
              <a:t>Power BI Desktop </a:t>
            </a:r>
            <a:r>
              <a:rPr lang="zh-TW" altLang="en-US" dirty="0"/>
              <a:t>建立 </a:t>
            </a:r>
            <a:r>
              <a:rPr lang="en-US" altLang="zh-TW" dirty="0"/>
              <a:t>Power BI </a:t>
            </a:r>
            <a:r>
              <a:rPr lang="zh-TW" altLang="en-US" dirty="0"/>
              <a:t>報表，並加以發佈。</a:t>
            </a:r>
          </a:p>
        </p:txBody>
      </p:sp>
      <p:sp>
        <p:nvSpPr>
          <p:cNvPr id="9" name="投影片編號版面配置區 8">
            <a:extLst>
              <a:ext uri="{FF2B5EF4-FFF2-40B4-BE49-F238E27FC236}">
                <a16:creationId xmlns:a16="http://schemas.microsoft.com/office/drawing/2014/main" id="{48B07AE5-A49B-4FD3-ADEB-A0C96340255F}"/>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657808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08D78D1-7F3C-B65A-8BB3-C788272435B4}"/>
              </a:ext>
            </a:extLst>
          </p:cNvPr>
          <p:cNvSpPr>
            <a:spLocks noGrp="1"/>
          </p:cNvSpPr>
          <p:nvPr>
            <p:ph type="title"/>
          </p:nvPr>
        </p:nvSpPr>
        <p:spPr/>
        <p:txBody>
          <a:bodyPr/>
          <a:lstStyle/>
          <a:p>
            <a:r>
              <a:rPr lang="en-US" altLang="zh-TW" dirty="0"/>
              <a:t>Power BI</a:t>
            </a:r>
            <a:r>
              <a:rPr lang="zh-TW" altLang="en-US" dirty="0"/>
              <a:t>三個元素的運作關係</a:t>
            </a:r>
          </a:p>
        </p:txBody>
      </p:sp>
      <p:sp>
        <p:nvSpPr>
          <p:cNvPr id="4" name="投影片編號版面配置區 3">
            <a:extLst>
              <a:ext uri="{FF2B5EF4-FFF2-40B4-BE49-F238E27FC236}">
                <a16:creationId xmlns:a16="http://schemas.microsoft.com/office/drawing/2014/main" id="{7AF414F0-5A4F-C2B9-6A1A-9A7A59CF57E6}"/>
              </a:ext>
            </a:extLst>
          </p:cNvPr>
          <p:cNvSpPr>
            <a:spLocks noGrp="1"/>
          </p:cNvSpPr>
          <p:nvPr>
            <p:ph type="sldNum" sz="quarter" idx="4"/>
          </p:nvPr>
        </p:nvSpPr>
        <p:spPr/>
        <p:txBody>
          <a:bodyPr/>
          <a:lstStyle/>
          <a:p>
            <a:fld id="{7F173E31-B280-470D-8E33-DE21E2EE0EAF}" type="slidenum">
              <a:rPr lang="zh-TW" altLang="en-US" smtClean="0"/>
              <a:t>106</a:t>
            </a:fld>
            <a:endParaRPr lang="zh-TW" altLang="en-US" dirty="0"/>
          </a:p>
        </p:txBody>
      </p:sp>
      <p:pic>
        <p:nvPicPr>
          <p:cNvPr id="2050" name="Picture 2" descr="Screenshot of Diagram of Power B I Desktop, Service, and Mobile showing their integration.">
            <a:extLst>
              <a:ext uri="{FF2B5EF4-FFF2-40B4-BE49-F238E27FC236}">
                <a16:creationId xmlns:a16="http://schemas.microsoft.com/office/drawing/2014/main" id="{6475E7B2-3BB5-3C60-8888-227C2E99E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726" y="1520825"/>
            <a:ext cx="9480548" cy="4740274"/>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9AF456D0-748B-92F3-8AA9-46B93182423C}"/>
              </a:ext>
            </a:extLst>
          </p:cNvPr>
          <p:cNvSpPr txBox="1"/>
          <p:nvPr/>
        </p:nvSpPr>
        <p:spPr>
          <a:xfrm>
            <a:off x="8161730" y="6466292"/>
            <a:ext cx="4030270" cy="215444"/>
          </a:xfrm>
          <a:prstGeom prst="rect">
            <a:avLst/>
          </a:prstGeom>
          <a:noFill/>
        </p:spPr>
        <p:txBody>
          <a:bodyPr wrap="none" rtlCol="0">
            <a:spAutoFit/>
          </a:bodyPr>
          <a:lstStyle/>
          <a:p>
            <a:r>
              <a:rPr lang="zh-TW" altLang="en-US" sz="800" dirty="0"/>
              <a:t>引用自： </a:t>
            </a:r>
            <a:r>
              <a:rPr lang="en-US" altLang="zh-TW" sz="800" dirty="0"/>
              <a:t>https://docs.microsoft.com/zh-tw/power-bi/fundamentals/power-bi-overview</a:t>
            </a:r>
            <a:endParaRPr lang="zh-TW" altLang="en-US" sz="800" dirty="0"/>
          </a:p>
        </p:txBody>
      </p:sp>
    </p:spTree>
    <p:extLst>
      <p:ext uri="{BB962C8B-B14F-4D97-AF65-F5344CB8AC3E}">
        <p14:creationId xmlns:p14="http://schemas.microsoft.com/office/powerpoint/2010/main" val="160111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a:extLst>
              <a:ext uri="{FF2B5EF4-FFF2-40B4-BE49-F238E27FC236}">
                <a16:creationId xmlns:a16="http://schemas.microsoft.com/office/drawing/2014/main" id="{66BB7B26-B717-8163-EEE1-B5D0C5F9FF6A}"/>
              </a:ext>
            </a:extLst>
          </p:cNvPr>
          <p:cNvPicPr>
            <a:picLocks noChangeAspect="1"/>
          </p:cNvPicPr>
          <p:nvPr/>
        </p:nvPicPr>
        <p:blipFill>
          <a:blip r:embed="rId2"/>
          <a:stretch>
            <a:fillRect/>
          </a:stretch>
        </p:blipFill>
        <p:spPr>
          <a:xfrm>
            <a:off x="1366003" y="1074359"/>
            <a:ext cx="10021699" cy="5420481"/>
          </a:xfrm>
          <a:prstGeom prst="rect">
            <a:avLst/>
          </a:prstGeom>
          <a:ln>
            <a:noFill/>
          </a:ln>
          <a:effectLst>
            <a:outerShdw blurRad="292100" dist="139700" dir="2700000" algn="tl" rotWithShape="0">
              <a:srgbClr val="333333">
                <a:alpha val="65000"/>
              </a:srgbClr>
            </a:outerShdw>
          </a:effectLst>
        </p:spPr>
      </p:pic>
      <p:sp>
        <p:nvSpPr>
          <p:cNvPr id="2" name="平行四邊形 1">
            <a:extLst>
              <a:ext uri="{FF2B5EF4-FFF2-40B4-BE49-F238E27FC236}">
                <a16:creationId xmlns:a16="http://schemas.microsoft.com/office/drawing/2014/main" id="{EFB8102F-3C5E-91D9-6437-9FC9BF4D1BD2}"/>
              </a:ext>
            </a:extLst>
          </p:cNvPr>
          <p:cNvSpPr/>
          <p:nvPr/>
        </p:nvSpPr>
        <p:spPr bwMode="auto">
          <a:xfrm>
            <a:off x="8026984" y="4516528"/>
            <a:ext cx="1592317" cy="520263"/>
          </a:xfrm>
          <a:prstGeom prst="parallelogram">
            <a:avLst/>
          </a:prstGeom>
          <a:solidFill>
            <a:srgbClr val="F2C811"/>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1400" b="1" i="0" u="none" strike="noStrike" cap="none" normalizeH="0" baseline="0" dirty="0">
                <a:solidFill>
                  <a:schemeClr val="tx1"/>
                </a:solidFill>
                <a:effectLst/>
                <a:latin typeface="微軟正黑體" panose="020B0604030504040204" pitchFamily="34" charset="-120"/>
                <a:ea typeface="微軟正黑體" panose="020B0604030504040204" pitchFamily="34" charset="-120"/>
              </a:rPr>
              <a:t>Dataset</a:t>
            </a:r>
            <a:r>
              <a:rPr kumimoji="0" lang="zh-TW" altLang="en-US" sz="1400" b="1" i="0" u="none" strike="noStrike" cap="none" normalizeH="0" baseline="0" dirty="0">
                <a:solidFill>
                  <a:schemeClr val="tx1"/>
                </a:solidFill>
                <a:effectLst/>
                <a:latin typeface="微軟正黑體" panose="020B0604030504040204" pitchFamily="34" charset="-120"/>
                <a:ea typeface="微軟正黑體" panose="020B0604030504040204" pitchFamily="34" charset="-120"/>
              </a:rPr>
              <a:t>數據集</a:t>
            </a:r>
          </a:p>
        </p:txBody>
      </p:sp>
    </p:spTree>
    <p:extLst>
      <p:ext uri="{BB962C8B-B14F-4D97-AF65-F5344CB8AC3E}">
        <p14:creationId xmlns:p14="http://schemas.microsoft.com/office/powerpoint/2010/main" val="27360487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A4239F9-B824-4A71-AC52-DAA59F4A0CF4}"/>
              </a:ext>
            </a:extLst>
          </p:cNvPr>
          <p:cNvSpPr>
            <a:spLocks noGrp="1"/>
          </p:cNvSpPr>
          <p:nvPr>
            <p:ph type="title"/>
          </p:nvPr>
        </p:nvSpPr>
        <p:spPr>
          <a:xfrm>
            <a:off x="1574800" y="459581"/>
            <a:ext cx="9448800" cy="487363"/>
          </a:xfrm>
        </p:spPr>
        <p:txBody>
          <a:bodyPr/>
          <a:lstStyle/>
          <a:p>
            <a:r>
              <a:rPr lang="en-US" altLang="zh-TW" dirty="0"/>
              <a:t>Microsoft BI </a:t>
            </a:r>
            <a:r>
              <a:rPr lang="zh-TW" altLang="en-US" dirty="0"/>
              <a:t>的產品組合</a:t>
            </a:r>
          </a:p>
        </p:txBody>
      </p:sp>
      <p:sp>
        <p:nvSpPr>
          <p:cNvPr id="11" name="內容版面配置區 10">
            <a:extLst>
              <a:ext uri="{FF2B5EF4-FFF2-40B4-BE49-F238E27FC236}">
                <a16:creationId xmlns:a16="http://schemas.microsoft.com/office/drawing/2014/main" id="{F41FF745-0A49-4CCE-8F1F-60BA0B47A251}"/>
              </a:ext>
            </a:extLst>
          </p:cNvPr>
          <p:cNvSpPr>
            <a:spLocks noGrp="1"/>
          </p:cNvSpPr>
          <p:nvPr>
            <p:ph idx="1"/>
          </p:nvPr>
        </p:nvSpPr>
        <p:spPr/>
        <p:txBody>
          <a:bodyPr/>
          <a:lstStyle/>
          <a:p>
            <a:endParaRPr lang="zh-TW" altLang="en-US" dirty="0"/>
          </a:p>
        </p:txBody>
      </p:sp>
      <p:pic>
        <p:nvPicPr>
          <p:cNvPr id="7" name="圖片 6">
            <a:hlinkClick r:id="rId3"/>
            <a:extLst>
              <a:ext uri="{FF2B5EF4-FFF2-40B4-BE49-F238E27FC236}">
                <a16:creationId xmlns:a16="http://schemas.microsoft.com/office/drawing/2014/main" id="{C93E890E-94B2-4B0B-81A1-F0E5E5E482D4}"/>
              </a:ext>
            </a:extLst>
          </p:cNvPr>
          <p:cNvPicPr>
            <a:picLocks noChangeAspect="1"/>
          </p:cNvPicPr>
          <p:nvPr/>
        </p:nvPicPr>
        <p:blipFill rotWithShape="1">
          <a:blip r:embed="rId4"/>
          <a:srcRect l="13601" r="2504"/>
          <a:stretch/>
        </p:blipFill>
        <p:spPr>
          <a:xfrm>
            <a:off x="508000" y="1368517"/>
            <a:ext cx="7200900" cy="5029902"/>
          </a:xfrm>
          <a:prstGeom prst="rect">
            <a:avLst/>
          </a:prstGeom>
        </p:spPr>
      </p:pic>
      <p:sp>
        <p:nvSpPr>
          <p:cNvPr id="8" name="文字方塊 7">
            <a:extLst>
              <a:ext uri="{FF2B5EF4-FFF2-40B4-BE49-F238E27FC236}">
                <a16:creationId xmlns:a16="http://schemas.microsoft.com/office/drawing/2014/main" id="{A636A110-2FEC-4835-BF27-148AF35FD83F}"/>
              </a:ext>
            </a:extLst>
          </p:cNvPr>
          <p:cNvSpPr txBox="1"/>
          <p:nvPr/>
        </p:nvSpPr>
        <p:spPr>
          <a:xfrm>
            <a:off x="8259650" y="1957105"/>
            <a:ext cx="3672000"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載入轉換分析數據設計互動式報表</a:t>
            </a:r>
          </a:p>
        </p:txBody>
      </p:sp>
      <p:sp>
        <p:nvSpPr>
          <p:cNvPr id="10" name="文字方塊 9">
            <a:extLst>
              <a:ext uri="{FF2B5EF4-FFF2-40B4-BE49-F238E27FC236}">
                <a16:creationId xmlns:a16="http://schemas.microsoft.com/office/drawing/2014/main" id="{EC25EEED-3A24-4D8B-AA39-E2A612D3ED7A}"/>
              </a:ext>
            </a:extLst>
          </p:cNvPr>
          <p:cNvSpPr txBox="1"/>
          <p:nvPr/>
        </p:nvSpPr>
        <p:spPr>
          <a:xfrm>
            <a:off x="8259650" y="3759859"/>
            <a:ext cx="36720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攜帶式行動商務分析資料</a:t>
            </a:r>
          </a:p>
        </p:txBody>
      </p:sp>
      <p:sp>
        <p:nvSpPr>
          <p:cNvPr id="12" name="文字方塊 11">
            <a:extLst>
              <a:ext uri="{FF2B5EF4-FFF2-40B4-BE49-F238E27FC236}">
                <a16:creationId xmlns:a16="http://schemas.microsoft.com/office/drawing/2014/main" id="{1B55DDB5-B7C8-411A-826D-F07562759623}"/>
              </a:ext>
            </a:extLst>
          </p:cNvPr>
          <p:cNvSpPr txBox="1"/>
          <p:nvPr/>
        </p:nvSpPr>
        <p:spPr>
          <a:xfrm>
            <a:off x="8259650" y="3043148"/>
            <a:ext cx="36720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報表分享及協同運作</a:t>
            </a:r>
          </a:p>
        </p:txBody>
      </p:sp>
      <p:sp>
        <p:nvSpPr>
          <p:cNvPr id="13" name="文字方塊 12">
            <a:extLst>
              <a:ext uri="{FF2B5EF4-FFF2-40B4-BE49-F238E27FC236}">
                <a16:creationId xmlns:a16="http://schemas.microsoft.com/office/drawing/2014/main" id="{974BC767-FA1B-4261-9A9A-211012501D69}"/>
              </a:ext>
            </a:extLst>
          </p:cNvPr>
          <p:cNvSpPr txBox="1"/>
          <p:nvPr/>
        </p:nvSpPr>
        <p:spPr>
          <a:xfrm>
            <a:off x="8259650" y="4476571"/>
            <a:ext cx="3672000"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具有入口網站的內部部署的報表服務</a:t>
            </a:r>
          </a:p>
        </p:txBody>
      </p:sp>
      <p:sp>
        <p:nvSpPr>
          <p:cNvPr id="9" name="流程圖: 循序存取儲存裝置 8">
            <a:extLst>
              <a:ext uri="{FF2B5EF4-FFF2-40B4-BE49-F238E27FC236}">
                <a16:creationId xmlns:a16="http://schemas.microsoft.com/office/drawing/2014/main" id="{40C1819C-A8E8-4543-9147-ECBCD1353D44}"/>
              </a:ext>
            </a:extLst>
          </p:cNvPr>
          <p:cNvSpPr/>
          <p:nvPr/>
        </p:nvSpPr>
        <p:spPr bwMode="auto">
          <a:xfrm>
            <a:off x="7539775" y="2016919"/>
            <a:ext cx="533400" cy="533400"/>
          </a:xfrm>
          <a:prstGeom prst="flowChartMagneticTap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4" name="流程圖: 循序存取儲存裝置 13">
            <a:extLst>
              <a:ext uri="{FF2B5EF4-FFF2-40B4-BE49-F238E27FC236}">
                <a16:creationId xmlns:a16="http://schemas.microsoft.com/office/drawing/2014/main" id="{117D84B2-D57F-44D2-8ED4-0E63E5EE1B17}"/>
              </a:ext>
            </a:extLst>
          </p:cNvPr>
          <p:cNvSpPr/>
          <p:nvPr/>
        </p:nvSpPr>
        <p:spPr bwMode="auto">
          <a:xfrm>
            <a:off x="7539775" y="2833334"/>
            <a:ext cx="533400" cy="533400"/>
          </a:xfrm>
          <a:prstGeom prst="flowChartMagneticTap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5" name="流程圖: 循序存取儲存裝置 14">
            <a:extLst>
              <a:ext uri="{FF2B5EF4-FFF2-40B4-BE49-F238E27FC236}">
                <a16:creationId xmlns:a16="http://schemas.microsoft.com/office/drawing/2014/main" id="{E9AC6EDC-40CB-4841-9B9E-A08D7F6264D0}"/>
              </a:ext>
            </a:extLst>
          </p:cNvPr>
          <p:cNvSpPr/>
          <p:nvPr/>
        </p:nvSpPr>
        <p:spPr bwMode="auto">
          <a:xfrm>
            <a:off x="7539775" y="3649749"/>
            <a:ext cx="533400" cy="533400"/>
          </a:xfrm>
          <a:prstGeom prst="flowChartMagneticTap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3</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6" name="流程圖: 循序存取儲存裝置 15">
            <a:extLst>
              <a:ext uri="{FF2B5EF4-FFF2-40B4-BE49-F238E27FC236}">
                <a16:creationId xmlns:a16="http://schemas.microsoft.com/office/drawing/2014/main" id="{8A7B66B7-6F72-4135-973C-8F2AF025D433}"/>
              </a:ext>
            </a:extLst>
          </p:cNvPr>
          <p:cNvSpPr/>
          <p:nvPr/>
        </p:nvSpPr>
        <p:spPr bwMode="auto">
          <a:xfrm>
            <a:off x="7539775" y="4466164"/>
            <a:ext cx="533400" cy="533400"/>
          </a:xfrm>
          <a:prstGeom prst="flowChartMagneticTape">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4</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7" name="流程圖: 循序存取儲存裝置 16">
            <a:extLst>
              <a:ext uri="{FF2B5EF4-FFF2-40B4-BE49-F238E27FC236}">
                <a16:creationId xmlns:a16="http://schemas.microsoft.com/office/drawing/2014/main" id="{FAF9C3C5-E7DC-4686-B003-66F936178E7E}"/>
              </a:ext>
            </a:extLst>
          </p:cNvPr>
          <p:cNvSpPr/>
          <p:nvPr/>
        </p:nvSpPr>
        <p:spPr bwMode="auto">
          <a:xfrm>
            <a:off x="260350" y="2424375"/>
            <a:ext cx="533400" cy="533400"/>
          </a:xfrm>
          <a:prstGeom prst="flowChartMagneticTap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8" name="流程圖: 循序存取儲存裝置 17">
            <a:extLst>
              <a:ext uri="{FF2B5EF4-FFF2-40B4-BE49-F238E27FC236}">
                <a16:creationId xmlns:a16="http://schemas.microsoft.com/office/drawing/2014/main" id="{04315A33-D6AF-42A8-8B73-59E69528677E}"/>
              </a:ext>
            </a:extLst>
          </p:cNvPr>
          <p:cNvSpPr/>
          <p:nvPr/>
        </p:nvSpPr>
        <p:spPr bwMode="auto">
          <a:xfrm>
            <a:off x="1905775" y="2424375"/>
            <a:ext cx="533400" cy="533400"/>
          </a:xfrm>
          <a:prstGeom prst="flowChartMagneticTap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9" name="流程圖: 循序存取儲存裝置 18">
            <a:extLst>
              <a:ext uri="{FF2B5EF4-FFF2-40B4-BE49-F238E27FC236}">
                <a16:creationId xmlns:a16="http://schemas.microsoft.com/office/drawing/2014/main" id="{A21C4BAD-7F07-42BC-A74F-770EF459EFEE}"/>
              </a:ext>
            </a:extLst>
          </p:cNvPr>
          <p:cNvSpPr/>
          <p:nvPr/>
        </p:nvSpPr>
        <p:spPr bwMode="auto">
          <a:xfrm>
            <a:off x="3551200" y="2424375"/>
            <a:ext cx="533400" cy="533400"/>
          </a:xfrm>
          <a:prstGeom prst="flowChartMagneticTap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3</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0" name="流程圖: 循序存取儲存裝置 19">
            <a:extLst>
              <a:ext uri="{FF2B5EF4-FFF2-40B4-BE49-F238E27FC236}">
                <a16:creationId xmlns:a16="http://schemas.microsoft.com/office/drawing/2014/main" id="{733D9B15-2CF0-4A39-B534-225914C1BAC5}"/>
              </a:ext>
            </a:extLst>
          </p:cNvPr>
          <p:cNvSpPr/>
          <p:nvPr/>
        </p:nvSpPr>
        <p:spPr bwMode="auto">
          <a:xfrm>
            <a:off x="5196625" y="2424375"/>
            <a:ext cx="533400" cy="533400"/>
          </a:xfrm>
          <a:prstGeom prst="flowChartMagneticTape">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4</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1" name="投影片編號版面配置區 20">
            <a:extLst>
              <a:ext uri="{FF2B5EF4-FFF2-40B4-BE49-F238E27FC236}">
                <a16:creationId xmlns:a16="http://schemas.microsoft.com/office/drawing/2014/main" id="{C7377E9B-15EF-4997-8059-2166A236A696}"/>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637616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投影片編號版面配置區 10">
            <a:extLst>
              <a:ext uri="{FF2B5EF4-FFF2-40B4-BE49-F238E27FC236}">
                <a16:creationId xmlns:a16="http://schemas.microsoft.com/office/drawing/2014/main" id="{D3842252-B95A-465B-965E-78FD1349DF17}"/>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D5F70B-847F-404D-8B3F-873BE2E51CED}"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zh-TW" altLang="en-US" sz="1200" b="1"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pic>
        <p:nvPicPr>
          <p:cNvPr id="2" name="線上媒體 1" title="Intro to Power BI service (4-0)">
            <a:hlinkClick r:id="" action="ppaction://media"/>
            <a:extLst>
              <a:ext uri="{FF2B5EF4-FFF2-40B4-BE49-F238E27FC236}">
                <a16:creationId xmlns:a16="http://schemas.microsoft.com/office/drawing/2014/main" id="{21F7C365-69C7-D598-C65A-AB04034677AE}"/>
              </a:ext>
            </a:extLst>
          </p:cNvPr>
          <p:cNvPicPr>
            <a:picLocks noRot="1" noChangeAspect="1"/>
          </p:cNvPicPr>
          <p:nvPr>
            <a:videoFile r:link="rId1"/>
          </p:nvPr>
        </p:nvPicPr>
        <p:blipFill>
          <a:blip r:embed="rId3"/>
          <a:stretch>
            <a:fillRect/>
          </a:stretch>
        </p:blipFill>
        <p:spPr>
          <a:xfrm>
            <a:off x="756255" y="412044"/>
            <a:ext cx="10679490" cy="6033912"/>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121835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資料的篩選</a:t>
            </a:r>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15681" y="1628801"/>
            <a:ext cx="530542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11416" y="3237252"/>
            <a:ext cx="381952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39500" y="2989602"/>
            <a:ext cx="28384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圖片 2">
            <a:hlinkClick r:id="rId5" action="ppaction://hlinkfile"/>
            <a:extLst>
              <a:ext uri="{FF2B5EF4-FFF2-40B4-BE49-F238E27FC236}">
                <a16:creationId xmlns:a16="http://schemas.microsoft.com/office/drawing/2014/main" id="{70AB924D-CE67-4277-AF52-2C4BA22AA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5" name="投影片編號版面配置區 4">
            <a:extLst>
              <a:ext uri="{FF2B5EF4-FFF2-40B4-BE49-F238E27FC236}">
                <a16:creationId xmlns:a16="http://schemas.microsoft.com/office/drawing/2014/main" id="{6AA28AE8-DFCC-4B99-BB5C-B99551DF18D6}"/>
              </a:ext>
            </a:extLst>
          </p:cNvPr>
          <p:cNvSpPr>
            <a:spLocks noGrp="1"/>
          </p:cNvSpPr>
          <p:nvPr>
            <p:ph type="sldNum" sz="quarter" idx="4"/>
          </p:nvPr>
        </p:nvSpPr>
        <p:spPr/>
        <p:txBody>
          <a:bodyPr/>
          <a:lstStyle/>
          <a:p>
            <a:fld id="{7F173E31-B280-470D-8E33-DE21E2EE0EAF}" type="slidenum">
              <a:rPr lang="zh-TW" altLang="en-US" smtClean="0"/>
              <a:t>11</a:t>
            </a:fld>
            <a:endParaRPr lang="zh-TW" altLang="en-US" dirty="0"/>
          </a:p>
        </p:txBody>
      </p:sp>
    </p:spTree>
    <p:extLst>
      <p:ext uri="{BB962C8B-B14F-4D97-AF65-F5344CB8AC3E}">
        <p14:creationId xmlns:p14="http://schemas.microsoft.com/office/powerpoint/2010/main" val="408709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wipe(up)">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52"/>
                                        </p:tgtEl>
                                        <p:attrNameLst>
                                          <p:attrName>style.visibility</p:attrName>
                                        </p:attrNameLst>
                                      </p:cBhvr>
                                      <p:to>
                                        <p:strVal val="visible"/>
                                      </p:to>
                                    </p:set>
                                    <p:animEffect transition="in" filter="fade">
                                      <p:cBhvr>
                                        <p:cTn id="12"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A4239F9-B824-4A71-AC52-DAA59F4A0CF4}"/>
              </a:ext>
            </a:extLst>
          </p:cNvPr>
          <p:cNvSpPr>
            <a:spLocks noGrp="1"/>
          </p:cNvSpPr>
          <p:nvPr>
            <p:ph type="title"/>
          </p:nvPr>
        </p:nvSpPr>
        <p:spPr>
          <a:xfrm>
            <a:off x="1574800" y="459581"/>
            <a:ext cx="9448800" cy="487363"/>
          </a:xfrm>
        </p:spPr>
        <p:txBody>
          <a:bodyPr/>
          <a:lstStyle/>
          <a:p>
            <a:r>
              <a:rPr lang="en-US" altLang="zh-TW" dirty="0"/>
              <a:t>Microsoft BI </a:t>
            </a:r>
            <a:r>
              <a:rPr lang="zh-TW" altLang="en-US" dirty="0"/>
              <a:t>的產品組合</a:t>
            </a:r>
          </a:p>
        </p:txBody>
      </p:sp>
      <p:pic>
        <p:nvPicPr>
          <p:cNvPr id="11" name="內容版面配置區 10">
            <a:hlinkClick r:id="rId3"/>
            <a:extLst>
              <a:ext uri="{FF2B5EF4-FFF2-40B4-BE49-F238E27FC236}">
                <a16:creationId xmlns:a16="http://schemas.microsoft.com/office/drawing/2014/main" id="{EE4A9E03-3EEE-4F67-B7E9-B7C63E1D2E07}"/>
              </a:ext>
            </a:extLst>
          </p:cNvPr>
          <p:cNvPicPr>
            <a:picLocks noGrp="1" noChangeAspect="1"/>
          </p:cNvPicPr>
          <p:nvPr>
            <p:ph idx="1"/>
          </p:nvPr>
        </p:nvPicPr>
        <p:blipFill>
          <a:blip r:embed="rId4"/>
          <a:stretch>
            <a:fillRect/>
          </a:stretch>
        </p:blipFill>
        <p:spPr>
          <a:xfrm>
            <a:off x="2235200" y="2018480"/>
            <a:ext cx="9398000" cy="3583040"/>
          </a:xfrm>
        </p:spPr>
      </p:pic>
      <p:sp>
        <p:nvSpPr>
          <p:cNvPr id="8" name="投影片編號版面配置區 7">
            <a:extLst>
              <a:ext uri="{FF2B5EF4-FFF2-40B4-BE49-F238E27FC236}">
                <a16:creationId xmlns:a16="http://schemas.microsoft.com/office/drawing/2014/main" id="{87B08C45-2B47-4B30-9906-809F6307AE34}"/>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214924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D2542CB4-F0A4-4CB1-B004-4E3EA479D1DE}"/>
              </a:ext>
            </a:extLst>
          </p:cNvPr>
          <p:cNvSpPr>
            <a:spLocks noGrp="1"/>
          </p:cNvSpPr>
          <p:nvPr>
            <p:ph type="title"/>
          </p:nvPr>
        </p:nvSpPr>
        <p:spPr>
          <a:xfrm>
            <a:off x="831851" y="1709739"/>
            <a:ext cx="10515600" cy="2852737"/>
          </a:xfrm>
        </p:spPr>
        <p:txBody>
          <a:bodyPr/>
          <a:lstStyle/>
          <a:p>
            <a:r>
              <a:rPr lang="zh-TW" altLang="en-US" dirty="0"/>
              <a:t>大數據分析的商業應用</a:t>
            </a:r>
          </a:p>
        </p:txBody>
      </p:sp>
      <p:sp>
        <p:nvSpPr>
          <p:cNvPr id="7" name="文字版面配置區 6">
            <a:extLst>
              <a:ext uri="{FF2B5EF4-FFF2-40B4-BE49-F238E27FC236}">
                <a16:creationId xmlns:a16="http://schemas.microsoft.com/office/drawing/2014/main" id="{1AC31BC9-25BC-4CE4-9E90-6C5CE946F589}"/>
              </a:ext>
            </a:extLst>
          </p:cNvPr>
          <p:cNvSpPr>
            <a:spLocks noGrp="1"/>
          </p:cNvSpPr>
          <p:nvPr>
            <p:ph type="body" idx="1"/>
          </p:nvPr>
        </p:nvSpPr>
        <p:spPr>
          <a:xfrm>
            <a:off x="831851" y="4589464"/>
            <a:ext cx="10515600" cy="1500187"/>
          </a:xfrm>
        </p:spPr>
        <p:txBody>
          <a:bodyPr/>
          <a:lstStyle/>
          <a:p>
            <a:pPr algn="ctr"/>
            <a:r>
              <a:rPr lang="en-US" altLang="zh-TW" dirty="0">
                <a:hlinkClick r:id="rId2"/>
              </a:rPr>
              <a:t>https://kknews.cc/tech/j5kblal.html</a:t>
            </a:r>
            <a:r>
              <a:rPr lang="en-US" altLang="zh-TW" dirty="0"/>
              <a:t> </a:t>
            </a:r>
            <a:endParaRPr lang="zh-TW" altLang="en-US" dirty="0"/>
          </a:p>
        </p:txBody>
      </p:sp>
      <p:sp>
        <p:nvSpPr>
          <p:cNvPr id="8" name="文字方塊 7">
            <a:extLst>
              <a:ext uri="{FF2B5EF4-FFF2-40B4-BE49-F238E27FC236}">
                <a16:creationId xmlns:a16="http://schemas.microsoft.com/office/drawing/2014/main" id="{4B08852E-CF84-4BE8-AE86-F1954B78EE95}"/>
              </a:ext>
            </a:extLst>
          </p:cNvPr>
          <p:cNvSpPr txBox="1"/>
          <p:nvPr/>
        </p:nvSpPr>
        <p:spPr>
          <a:xfrm>
            <a:off x="2292349" y="1409700"/>
            <a:ext cx="7708901" cy="120032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3600" b="1" i="0" u="none" strike="noStrike" kern="1200" cap="none" spc="0" normalizeH="0" baseline="0" noProof="0" dirty="0">
                <a:ln w="10160">
                  <a:solidFill>
                    <a:srgbClr val="00B0F0"/>
                  </a:solidFill>
                  <a:prstDash val="solid"/>
                </a:ln>
                <a:solidFill>
                  <a:srgbClr val="002060"/>
                </a:solidFill>
                <a:effectLst>
                  <a:outerShdw blurRad="38100" dist="22860" dir="5400000" algn="tl" rotWithShape="0">
                    <a:srgbClr val="000000">
                      <a:alpha val="30000"/>
                    </a:srgbClr>
                  </a:outerShdw>
                </a:effectLst>
                <a:uLnTx/>
                <a:uFillTx/>
                <a:latin typeface="微軟正黑體" panose="020B0604030504040204" pitchFamily="34" charset="-120"/>
                <a:ea typeface="微軟正黑體" panose="020B0604030504040204" pitchFamily="34" charset="-120"/>
                <a:cs typeface="+mn-cs"/>
              </a:rPr>
              <a:t>資訊分析思維與技能將成為</a:t>
            </a:r>
            <a:br>
              <a:rPr kumimoji="0" lang="en-US" altLang="zh-TW" sz="3600" b="1" i="0" u="none" strike="noStrike" kern="1200" cap="none" spc="0" normalizeH="0" baseline="0" noProof="0" dirty="0">
                <a:ln w="10160">
                  <a:solidFill>
                    <a:srgbClr val="00B0F0"/>
                  </a:solidFill>
                  <a:prstDash val="solid"/>
                </a:ln>
                <a:solidFill>
                  <a:srgbClr val="002060"/>
                </a:solidFill>
                <a:effectLst>
                  <a:outerShdw blurRad="38100" dist="22860" dir="5400000" algn="tl" rotWithShape="0">
                    <a:srgbClr val="000000">
                      <a:alpha val="30000"/>
                    </a:srgbClr>
                  </a:outerShdw>
                </a:effectLst>
                <a:uLnTx/>
                <a:uFillTx/>
                <a:latin typeface="微軟正黑體" panose="020B0604030504040204" pitchFamily="34" charset="-120"/>
                <a:ea typeface="微軟正黑體" panose="020B0604030504040204" pitchFamily="34" charset="-120"/>
                <a:cs typeface="+mn-cs"/>
              </a:rPr>
            </a:br>
            <a:r>
              <a:rPr kumimoji="0" lang="zh-TW" altLang="en-US" sz="3600" b="1" i="0" u="none" strike="noStrike" kern="1200" cap="none" spc="0" normalizeH="0" baseline="0" noProof="0" dirty="0">
                <a:ln w="10160">
                  <a:solidFill>
                    <a:srgbClr val="00B0F0"/>
                  </a:solidFill>
                  <a:prstDash val="solid"/>
                </a:ln>
                <a:solidFill>
                  <a:srgbClr val="002060"/>
                </a:solidFill>
                <a:effectLst>
                  <a:outerShdw blurRad="38100" dist="22860" dir="5400000" algn="tl" rotWithShape="0">
                    <a:srgbClr val="000000">
                      <a:alpha val="30000"/>
                    </a:srgbClr>
                  </a:outerShdw>
                </a:effectLst>
                <a:uLnTx/>
                <a:uFillTx/>
                <a:latin typeface="微軟正黑體" panose="020B0604030504040204" pitchFamily="34" charset="-120"/>
                <a:ea typeface="微軟正黑體" panose="020B0604030504040204" pitchFamily="34" charset="-120"/>
                <a:cs typeface="+mn-cs"/>
              </a:rPr>
              <a:t>未來職場人士的必備職業素養</a:t>
            </a:r>
          </a:p>
        </p:txBody>
      </p:sp>
      <p:sp>
        <p:nvSpPr>
          <p:cNvPr id="11" name="投影片編號版面配置區 10">
            <a:extLst>
              <a:ext uri="{FF2B5EF4-FFF2-40B4-BE49-F238E27FC236}">
                <a16:creationId xmlns:a16="http://schemas.microsoft.com/office/drawing/2014/main" id="{5170E071-76F9-45EE-8BB5-4099CF80033E}"/>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D5F70B-847F-404D-8B3F-873BE2E51CED}"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zh-TW" altLang="en-US" sz="1200" b="1"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655173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10C2D7-8999-4FCC-B137-8CBA63DC1AF9}"/>
              </a:ext>
            </a:extLst>
          </p:cNvPr>
          <p:cNvSpPr>
            <a:spLocks noGrp="1"/>
          </p:cNvSpPr>
          <p:nvPr>
            <p:ph type="title"/>
          </p:nvPr>
        </p:nvSpPr>
        <p:spPr>
          <a:xfrm>
            <a:off x="1574800" y="459581"/>
            <a:ext cx="9448800" cy="487363"/>
          </a:xfrm>
        </p:spPr>
        <p:txBody>
          <a:bodyPr/>
          <a:lstStyle/>
          <a:p>
            <a:r>
              <a:rPr lang="zh-TW" altLang="en-US" dirty="0"/>
              <a:t>商業智慧與大數據的區別</a:t>
            </a:r>
          </a:p>
        </p:txBody>
      </p:sp>
      <p:sp>
        <p:nvSpPr>
          <p:cNvPr id="3" name="內容版面配置區 2">
            <a:extLst>
              <a:ext uri="{FF2B5EF4-FFF2-40B4-BE49-F238E27FC236}">
                <a16:creationId xmlns:a16="http://schemas.microsoft.com/office/drawing/2014/main" id="{AACCDBE2-DC1F-4404-A206-F27CC66F6EDC}"/>
              </a:ext>
            </a:extLst>
          </p:cNvPr>
          <p:cNvSpPr>
            <a:spLocks noGrp="1"/>
          </p:cNvSpPr>
          <p:nvPr>
            <p:ph idx="1"/>
          </p:nvPr>
        </p:nvSpPr>
        <p:spPr>
          <a:xfrm>
            <a:off x="2235200" y="1295400"/>
            <a:ext cx="9398000" cy="5029200"/>
          </a:xfrm>
        </p:spPr>
        <p:txBody>
          <a:bodyPr/>
          <a:lstStyle/>
          <a:p>
            <a:r>
              <a:rPr lang="zh-TW" altLang="en-US" dirty="0"/>
              <a:t>簡單來說，商業智慧是系統、軟件和產品的集合，它們可以導入大數據流並使用它們來生成指向特定用例或場景的有意義的訊息。</a:t>
            </a:r>
          </a:p>
          <a:p>
            <a:r>
              <a:rPr lang="zh-TW" altLang="en-US" dirty="0"/>
              <a:t>大數據是行業中最熱門的詞。大數據正在改變我們的日常商業生活。大家都認為大數據就是海量數據。但實際上，它不僅僅是海量數據，它還與數據結構有關，處理數據的目的是為組織提供附加值。</a:t>
            </a:r>
          </a:p>
        </p:txBody>
      </p:sp>
      <p:sp>
        <p:nvSpPr>
          <p:cNvPr id="10" name="六邊形 9">
            <a:extLst>
              <a:ext uri="{FF2B5EF4-FFF2-40B4-BE49-F238E27FC236}">
                <a16:creationId xmlns:a16="http://schemas.microsoft.com/office/drawing/2014/main" id="{84646698-3382-41D4-865B-057F7C0E40EB}"/>
              </a:ext>
            </a:extLst>
          </p:cNvPr>
          <p:cNvSpPr/>
          <p:nvPr/>
        </p:nvSpPr>
        <p:spPr bwMode="auto">
          <a:xfrm>
            <a:off x="3524250" y="3583517"/>
            <a:ext cx="2571750" cy="2217026"/>
          </a:xfrm>
          <a:prstGeom prst="hexagon">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3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商業</a:t>
            </a:r>
            <a:endParaRPr kumimoji="0" lang="en-US" altLang="zh-TW" sz="3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3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智慧</a:t>
            </a:r>
          </a:p>
        </p:txBody>
      </p:sp>
      <p:sp>
        <p:nvSpPr>
          <p:cNvPr id="11" name="六邊形 10">
            <a:extLst>
              <a:ext uri="{FF2B5EF4-FFF2-40B4-BE49-F238E27FC236}">
                <a16:creationId xmlns:a16="http://schemas.microsoft.com/office/drawing/2014/main" id="{48FE1151-EF67-44A3-882A-5B0087DCDEE2}"/>
              </a:ext>
            </a:extLst>
          </p:cNvPr>
          <p:cNvSpPr/>
          <p:nvPr/>
        </p:nvSpPr>
        <p:spPr bwMode="auto">
          <a:xfrm>
            <a:off x="7124700" y="3583517"/>
            <a:ext cx="2571750" cy="2217026"/>
          </a:xfrm>
          <a:prstGeom prst="hex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3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大數據</a:t>
            </a:r>
            <a:endParaRPr kumimoji="0" lang="zh-TW" altLang="en-US" sz="2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F60D472-523D-47BD-BAF1-476E4335F9CE}"/>
              </a:ext>
            </a:extLst>
          </p:cNvPr>
          <p:cNvSpPr txBox="1"/>
          <p:nvPr/>
        </p:nvSpPr>
        <p:spPr>
          <a:xfrm>
            <a:off x="6197600" y="4369303"/>
            <a:ext cx="825500"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VS</a:t>
            </a:r>
            <a:endParaRPr kumimoji="0" lang="zh-TW" alt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4" name="文字方塊 13">
            <a:extLst>
              <a:ext uri="{FF2B5EF4-FFF2-40B4-BE49-F238E27FC236}">
                <a16:creationId xmlns:a16="http://schemas.microsoft.com/office/drawing/2014/main" id="{3E47E321-BACC-402A-A645-0F82BB91B217}"/>
              </a:ext>
            </a:extLst>
          </p:cNvPr>
          <p:cNvSpPr txBox="1"/>
          <p:nvPr/>
        </p:nvSpPr>
        <p:spPr>
          <a:xfrm>
            <a:off x="3286125" y="6238637"/>
            <a:ext cx="6838950" cy="246221"/>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2"/>
              </a:rPr>
              <a:t>https://www.educba.com/business-intelligence-vs-big-data/</a:t>
            </a:r>
            <a:r>
              <a:rPr kumimoji="0" lang="zh-TW" alt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9" name="投影片編號版面配置區 8">
            <a:extLst>
              <a:ext uri="{FF2B5EF4-FFF2-40B4-BE49-F238E27FC236}">
                <a16:creationId xmlns:a16="http://schemas.microsoft.com/office/drawing/2014/main" id="{73D0B6FD-9EA8-4CEA-BE43-A73FF23BCADD}"/>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451770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46D2BFE-557A-4D1C-B742-F54486706F54}"/>
              </a:ext>
            </a:extLst>
          </p:cNvPr>
          <p:cNvSpPr>
            <a:spLocks noGrp="1"/>
          </p:cNvSpPr>
          <p:nvPr>
            <p:ph type="title"/>
          </p:nvPr>
        </p:nvSpPr>
        <p:spPr>
          <a:xfrm>
            <a:off x="831851" y="1709739"/>
            <a:ext cx="10515600" cy="2852737"/>
          </a:xfrm>
        </p:spPr>
        <p:txBody>
          <a:bodyPr/>
          <a:lstStyle/>
          <a:p>
            <a:r>
              <a:rPr lang="zh-TW" altLang="en-US" dirty="0"/>
              <a:t>評估商業智慧工具時要問的</a:t>
            </a:r>
            <a:br>
              <a:rPr lang="en-US" altLang="zh-TW" dirty="0"/>
            </a:br>
            <a:r>
              <a:rPr lang="en-US" altLang="zh-TW" dirty="0"/>
              <a:t>12 </a:t>
            </a:r>
            <a:r>
              <a:rPr lang="zh-TW" altLang="en-US" dirty="0"/>
              <a:t>個問題</a:t>
            </a:r>
          </a:p>
        </p:txBody>
      </p:sp>
      <p:sp>
        <p:nvSpPr>
          <p:cNvPr id="15" name="文字版面配置區 14">
            <a:extLst>
              <a:ext uri="{FF2B5EF4-FFF2-40B4-BE49-F238E27FC236}">
                <a16:creationId xmlns:a16="http://schemas.microsoft.com/office/drawing/2014/main" id="{84CBC92D-5E9F-4C7B-A8B5-61F02905D2A2}"/>
              </a:ext>
            </a:extLst>
          </p:cNvPr>
          <p:cNvSpPr>
            <a:spLocks noGrp="1"/>
          </p:cNvSpPr>
          <p:nvPr>
            <p:ph type="body" idx="1"/>
          </p:nvPr>
        </p:nvSpPr>
        <p:spPr>
          <a:xfrm>
            <a:off x="1536699" y="4589464"/>
            <a:ext cx="9810751" cy="1500187"/>
          </a:xfrm>
        </p:spPr>
        <p:txBody>
          <a:bodyPr/>
          <a:lstStyle/>
          <a:p>
            <a:pPr algn="ctr"/>
            <a:r>
              <a:rPr lang="en-US" altLang="zh-TW" dirty="0">
                <a:hlinkClick r:id="rId2"/>
              </a:rPr>
              <a:t>https://powerbi.microsoft.com/zh-tw/business-intelligence-tools/</a:t>
            </a:r>
            <a:r>
              <a:rPr lang="en-US" altLang="zh-TW" dirty="0"/>
              <a:t> </a:t>
            </a:r>
            <a:endParaRPr lang="zh-TW" altLang="en-US" dirty="0"/>
          </a:p>
        </p:txBody>
      </p:sp>
      <p:sp>
        <p:nvSpPr>
          <p:cNvPr id="9" name="投影片編號版面配置區 8">
            <a:extLst>
              <a:ext uri="{FF2B5EF4-FFF2-40B4-BE49-F238E27FC236}">
                <a16:creationId xmlns:a16="http://schemas.microsoft.com/office/drawing/2014/main" id="{C980DF8B-7361-4A84-A8DF-CA441EAFDD4D}"/>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D5F70B-847F-404D-8B3F-873BE2E51CED}"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zh-TW" altLang="en-US" sz="1200" b="1"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952022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CFFB7F-DA57-483E-915B-E418EA1735EB}"/>
              </a:ext>
            </a:extLst>
          </p:cNvPr>
          <p:cNvSpPr>
            <a:spLocks noGrp="1"/>
          </p:cNvSpPr>
          <p:nvPr>
            <p:ph type="title"/>
          </p:nvPr>
        </p:nvSpPr>
        <p:spPr>
          <a:xfrm>
            <a:off x="831851" y="1709739"/>
            <a:ext cx="10515600" cy="2852737"/>
          </a:xfrm>
        </p:spPr>
        <p:txBody>
          <a:bodyPr/>
          <a:lstStyle/>
          <a:p>
            <a:r>
              <a:rPr lang="en-US" altLang="zh-TW" dirty="0"/>
              <a:t>Power BI </a:t>
            </a:r>
            <a:r>
              <a:rPr lang="zh-TW" altLang="en-US" dirty="0"/>
              <a:t>開始使用指引</a:t>
            </a:r>
          </a:p>
        </p:txBody>
      </p:sp>
      <p:sp>
        <p:nvSpPr>
          <p:cNvPr id="9" name="文字版面配置區 8">
            <a:extLst>
              <a:ext uri="{FF2B5EF4-FFF2-40B4-BE49-F238E27FC236}">
                <a16:creationId xmlns:a16="http://schemas.microsoft.com/office/drawing/2014/main" id="{BA64E39A-793A-4F02-8031-D15B095670A4}"/>
              </a:ext>
            </a:extLst>
          </p:cNvPr>
          <p:cNvSpPr>
            <a:spLocks noGrp="1"/>
          </p:cNvSpPr>
          <p:nvPr>
            <p:ph type="body" idx="1"/>
          </p:nvPr>
        </p:nvSpPr>
        <p:spPr>
          <a:xfrm>
            <a:off x="2120899" y="4589464"/>
            <a:ext cx="9226551" cy="1500187"/>
          </a:xfrm>
        </p:spPr>
        <p:txBody>
          <a:bodyPr/>
          <a:lstStyle/>
          <a:p>
            <a:r>
              <a:rPr lang="en-US" altLang="zh-TW" dirty="0">
                <a:hlinkClick r:id="rId2"/>
              </a:rPr>
              <a:t>https://docs.microsoft.com/zh-tw/power-bi/fundamentals/</a:t>
            </a:r>
            <a:r>
              <a:rPr lang="en-US" altLang="zh-TW" dirty="0"/>
              <a:t> </a:t>
            </a:r>
            <a:endParaRPr lang="zh-TW" altLang="en-US" dirty="0"/>
          </a:p>
        </p:txBody>
      </p:sp>
      <p:sp>
        <p:nvSpPr>
          <p:cNvPr id="10" name="投影片編號版面配置區 9">
            <a:extLst>
              <a:ext uri="{FF2B5EF4-FFF2-40B4-BE49-F238E27FC236}">
                <a16:creationId xmlns:a16="http://schemas.microsoft.com/office/drawing/2014/main" id="{995EDEA4-41BE-4CA4-A551-DF38EBEFF6D1}"/>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D5F70B-847F-404D-8B3F-873BE2E51CED}"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zh-TW" altLang="en-US" sz="1200" b="1"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60448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8306A618-5A19-4B17-8AD7-1824681C7F8A}"/>
              </a:ext>
            </a:extLst>
          </p:cNvPr>
          <p:cNvSpPr>
            <a:spLocks noGrp="1"/>
          </p:cNvSpPr>
          <p:nvPr>
            <p:ph type="title"/>
          </p:nvPr>
        </p:nvSpPr>
        <p:spPr>
          <a:xfrm>
            <a:off x="1574800" y="459581"/>
            <a:ext cx="9448800" cy="487363"/>
          </a:xfrm>
        </p:spPr>
        <p:txBody>
          <a:bodyPr/>
          <a:lstStyle/>
          <a:p>
            <a:r>
              <a:rPr lang="en-US" altLang="zh-CN" dirty="0"/>
              <a:t>Power BI Desktop </a:t>
            </a:r>
            <a:r>
              <a:rPr lang="zh-CN" altLang="en-US" dirty="0"/>
              <a:t>環境</a:t>
            </a:r>
            <a:endParaRPr lang="zh-TW" altLang="en-US" dirty="0"/>
          </a:p>
        </p:txBody>
      </p:sp>
      <p:sp>
        <p:nvSpPr>
          <p:cNvPr id="7" name="內容版面配置區 6">
            <a:extLst>
              <a:ext uri="{FF2B5EF4-FFF2-40B4-BE49-F238E27FC236}">
                <a16:creationId xmlns:a16="http://schemas.microsoft.com/office/drawing/2014/main" id="{33D7F9BE-16D2-467C-B3C6-088BDFD92043}"/>
              </a:ext>
            </a:extLst>
          </p:cNvPr>
          <p:cNvSpPr>
            <a:spLocks noGrp="1"/>
          </p:cNvSpPr>
          <p:nvPr>
            <p:ph idx="1"/>
          </p:nvPr>
        </p:nvSpPr>
        <p:spPr>
          <a:xfrm>
            <a:off x="2185430" y="1041400"/>
            <a:ext cx="9398000" cy="5016500"/>
          </a:xfrm>
        </p:spPr>
        <p:txBody>
          <a:bodyPr/>
          <a:lstStyle/>
          <a:p>
            <a:pPr marL="0" indent="0">
              <a:buNone/>
            </a:pPr>
            <a:r>
              <a:rPr lang="zh-CN" altLang="en-US" sz="2000" dirty="0"/>
              <a:t>最低要求</a:t>
            </a:r>
          </a:p>
          <a:p>
            <a:r>
              <a:rPr lang="en-US" altLang="zh-TW" sz="2000" dirty="0"/>
              <a:t>Windows 8.1 / Windows Server 2012 R2 </a:t>
            </a:r>
            <a:r>
              <a:rPr lang="zh-TW" altLang="en-US" sz="2000" dirty="0"/>
              <a:t>或更新版本</a:t>
            </a:r>
          </a:p>
          <a:p>
            <a:r>
              <a:rPr lang="en-US" altLang="zh-TW" sz="2000" dirty="0"/>
              <a:t>.NET 4.6.2 </a:t>
            </a:r>
            <a:r>
              <a:rPr lang="zh-TW" altLang="en-US" sz="2000" dirty="0"/>
              <a:t>或更新版本</a:t>
            </a:r>
          </a:p>
          <a:p>
            <a:r>
              <a:rPr lang="en-US" altLang="zh-TW" sz="2000" dirty="0"/>
              <a:t>Internet Explorer 11 </a:t>
            </a:r>
            <a:r>
              <a:rPr lang="zh-TW" altLang="en-US" sz="2000" dirty="0"/>
              <a:t>或更新版本</a:t>
            </a:r>
          </a:p>
          <a:p>
            <a:r>
              <a:rPr lang="zh-TW" altLang="en-US" sz="2000" dirty="0"/>
              <a:t>記憶體 </a:t>
            </a:r>
            <a:r>
              <a:rPr lang="en-US" altLang="zh-TW" sz="2000" dirty="0"/>
              <a:t>(RAM) </a:t>
            </a:r>
            <a:r>
              <a:rPr lang="zh-TW" altLang="en-US" sz="2000" dirty="0"/>
              <a:t>：至少 </a:t>
            </a:r>
            <a:r>
              <a:rPr lang="en-US" altLang="zh-TW" sz="2000" dirty="0"/>
              <a:t>2 GB </a:t>
            </a:r>
            <a:r>
              <a:rPr lang="zh-TW" altLang="en-US" sz="2000" dirty="0"/>
              <a:t>可用，建議使用 </a:t>
            </a:r>
            <a:r>
              <a:rPr lang="en-US" altLang="zh-TW" sz="2000" dirty="0"/>
              <a:t>4 GB </a:t>
            </a:r>
            <a:r>
              <a:rPr lang="zh-TW" altLang="en-US" sz="2000" dirty="0"/>
              <a:t>或更多。</a:t>
            </a:r>
          </a:p>
          <a:p>
            <a:r>
              <a:rPr lang="zh-TW" altLang="en-US" sz="2000" dirty="0"/>
              <a:t>顯示</a:t>
            </a:r>
            <a:r>
              <a:rPr lang="en-US" altLang="zh-TW" sz="2000" dirty="0"/>
              <a:t>︰</a:t>
            </a:r>
            <a:r>
              <a:rPr lang="zh-TW" altLang="en-US" sz="2000" dirty="0"/>
              <a:t>至少 </a:t>
            </a:r>
            <a:r>
              <a:rPr lang="en-US" altLang="zh-TW" sz="2000" dirty="0"/>
              <a:t>1440x900 </a:t>
            </a:r>
            <a:r>
              <a:rPr lang="zh-TW" altLang="en-US" sz="2000" dirty="0"/>
              <a:t>或 </a:t>
            </a:r>
            <a:r>
              <a:rPr lang="en-US" altLang="zh-TW" sz="2000" dirty="0"/>
              <a:t>1600x900 (16:9) </a:t>
            </a:r>
            <a:r>
              <a:rPr lang="zh-TW" altLang="en-US" sz="2000" dirty="0"/>
              <a:t>以上。 不支援 </a:t>
            </a:r>
            <a:r>
              <a:rPr lang="en-US" altLang="zh-TW" sz="2000" dirty="0"/>
              <a:t>1024x768 </a:t>
            </a:r>
            <a:r>
              <a:rPr lang="zh-TW" altLang="en-US" sz="2000" dirty="0"/>
              <a:t>或 </a:t>
            </a:r>
            <a:r>
              <a:rPr lang="en-US" altLang="zh-TW" sz="2000" dirty="0"/>
              <a:t>1280x800 </a:t>
            </a:r>
            <a:r>
              <a:rPr lang="zh-TW" altLang="en-US" sz="2000" dirty="0"/>
              <a:t>等較低的解析度，因為某些控制項 </a:t>
            </a:r>
            <a:r>
              <a:rPr lang="en-US" altLang="zh-TW" sz="2000" dirty="0"/>
              <a:t>(</a:t>
            </a:r>
            <a:r>
              <a:rPr lang="zh-TW" altLang="en-US" sz="2000" dirty="0"/>
              <a:t>例如關閉啟動畫面</a:t>
            </a:r>
            <a:r>
              <a:rPr lang="en-US" altLang="zh-TW" sz="2000" dirty="0"/>
              <a:t>) </a:t>
            </a:r>
            <a:r>
              <a:rPr lang="zh-TW" altLang="en-US" sz="2000" dirty="0"/>
              <a:t>需要更高的解析度才能顯示。</a:t>
            </a:r>
          </a:p>
          <a:p>
            <a:r>
              <a:rPr lang="en-US" altLang="zh-TW" sz="2000" dirty="0"/>
              <a:t>Windows </a:t>
            </a:r>
            <a:r>
              <a:rPr lang="zh-TW" altLang="en-US" sz="2000" dirty="0"/>
              <a:t>顯示設定：如果您的顯示設定設成將文字、應用程式及其他項目的大小變更為超過 </a:t>
            </a:r>
            <a:r>
              <a:rPr lang="en-US" altLang="zh-TW" sz="2000" dirty="0"/>
              <a:t>100%</a:t>
            </a:r>
            <a:r>
              <a:rPr lang="zh-TW" altLang="en-US" sz="2000" dirty="0"/>
              <a:t>，就可能看不到某些必須互動才能繼續使用 </a:t>
            </a:r>
            <a:r>
              <a:rPr lang="en-US" altLang="zh-TW" sz="2000" dirty="0"/>
              <a:t>Power BI Desktop </a:t>
            </a:r>
            <a:r>
              <a:rPr lang="zh-TW" altLang="en-US" sz="2000" dirty="0"/>
              <a:t>的對話方塊。 如果遇到此問題，請前往 </a:t>
            </a:r>
            <a:r>
              <a:rPr lang="en-US" altLang="zh-TW" sz="2000" dirty="0"/>
              <a:t>[</a:t>
            </a:r>
            <a:r>
              <a:rPr lang="zh-TW" altLang="en-US" sz="2000" dirty="0"/>
              <a:t>設定</a:t>
            </a:r>
            <a:r>
              <a:rPr lang="en-US" altLang="zh-TW" sz="2000" dirty="0"/>
              <a:t>]&gt;[</a:t>
            </a:r>
            <a:r>
              <a:rPr lang="zh-TW" altLang="en-US" sz="2000" dirty="0"/>
              <a:t>系統</a:t>
            </a:r>
            <a:r>
              <a:rPr lang="en-US" altLang="zh-TW" sz="2000" dirty="0"/>
              <a:t>]&gt;[</a:t>
            </a:r>
            <a:r>
              <a:rPr lang="zh-TW" altLang="en-US" sz="2000" dirty="0"/>
              <a:t>顯示</a:t>
            </a:r>
            <a:r>
              <a:rPr lang="en-US" altLang="zh-TW" sz="2000" dirty="0"/>
              <a:t>] </a:t>
            </a:r>
            <a:r>
              <a:rPr lang="zh-TW" altLang="en-US" sz="2000" dirty="0"/>
              <a:t>來檢查您的 </a:t>
            </a:r>
            <a:r>
              <a:rPr lang="en-US" altLang="zh-TW" sz="2000" dirty="0"/>
              <a:t>Windows </a:t>
            </a:r>
            <a:r>
              <a:rPr lang="zh-TW" altLang="en-US" sz="2000" dirty="0"/>
              <a:t>顯示設定，並使用滑桿將顯示設定調回至 </a:t>
            </a:r>
            <a:r>
              <a:rPr lang="en-US" altLang="zh-TW" sz="2000" dirty="0"/>
              <a:t>100%</a:t>
            </a:r>
            <a:r>
              <a:rPr lang="zh-TW" altLang="en-US" sz="2000" dirty="0"/>
              <a:t>。</a:t>
            </a:r>
          </a:p>
          <a:p>
            <a:r>
              <a:rPr lang="en-US" altLang="zh-TW" sz="2000" dirty="0"/>
              <a:t>CPU</a:t>
            </a:r>
            <a:r>
              <a:rPr lang="zh-TW" altLang="en-US" sz="2000" dirty="0"/>
              <a:t>：</a:t>
            </a:r>
            <a:r>
              <a:rPr lang="en-US" altLang="zh-TW" sz="2000" dirty="0"/>
              <a:t>1 </a:t>
            </a:r>
            <a:r>
              <a:rPr lang="en-US" altLang="zh-TW" sz="2000" dirty="0" err="1"/>
              <a:t>gbhertz</a:t>
            </a:r>
            <a:r>
              <a:rPr lang="en-US" altLang="zh-TW" sz="2000" dirty="0"/>
              <a:t> (GHz) 64 </a:t>
            </a:r>
            <a:r>
              <a:rPr lang="zh-TW" altLang="en-US" sz="2000" dirty="0"/>
              <a:t>位 </a:t>
            </a:r>
            <a:r>
              <a:rPr lang="en-US" altLang="zh-TW" sz="2000" dirty="0"/>
              <a:t>(x64) </a:t>
            </a:r>
            <a:r>
              <a:rPr lang="zh-TW" altLang="en-US" sz="2000" dirty="0"/>
              <a:t>處理器或較佳的建議。</a:t>
            </a:r>
          </a:p>
          <a:p>
            <a:r>
              <a:rPr lang="en-US" altLang="zh-TW" sz="2000" dirty="0"/>
              <a:t>WebView2</a:t>
            </a:r>
            <a:r>
              <a:rPr lang="zh-TW" altLang="en-US" sz="2000" dirty="0"/>
              <a:t>，如果未自動安裝</a:t>
            </a:r>
            <a:r>
              <a:rPr lang="en-US" altLang="zh-TW" sz="2000" dirty="0"/>
              <a:t>Power BI Desktop</a:t>
            </a:r>
            <a:r>
              <a:rPr lang="zh-TW" altLang="en-US" sz="2000" dirty="0"/>
              <a:t>或卸載。</a:t>
            </a:r>
          </a:p>
        </p:txBody>
      </p:sp>
      <p:sp>
        <p:nvSpPr>
          <p:cNvPr id="9" name="投影片編號版面配置區 8">
            <a:extLst>
              <a:ext uri="{FF2B5EF4-FFF2-40B4-BE49-F238E27FC236}">
                <a16:creationId xmlns:a16="http://schemas.microsoft.com/office/drawing/2014/main" id="{B9A46FA5-20DA-446D-814E-C015BF093DAE}"/>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730161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F5E779-9801-49EA-9E1C-51688629A3DF}"/>
              </a:ext>
            </a:extLst>
          </p:cNvPr>
          <p:cNvSpPr>
            <a:spLocks noGrp="1"/>
          </p:cNvSpPr>
          <p:nvPr>
            <p:ph type="title"/>
          </p:nvPr>
        </p:nvSpPr>
        <p:spPr>
          <a:xfrm>
            <a:off x="1574800" y="459581"/>
            <a:ext cx="9448800" cy="487363"/>
          </a:xfrm>
        </p:spPr>
        <p:txBody>
          <a:bodyPr/>
          <a:lstStyle/>
          <a:p>
            <a:r>
              <a:rPr lang="zh-TW" altLang="en-US" dirty="0">
                <a:hlinkClick r:id="rId2"/>
              </a:rPr>
              <a:t>下載</a:t>
            </a:r>
            <a:r>
              <a:rPr lang="zh-TW" altLang="en-US" dirty="0"/>
              <a:t>及安裝</a:t>
            </a:r>
            <a:r>
              <a:rPr lang="en-US" altLang="zh-TW" dirty="0"/>
              <a:t>Power Bl Desktop</a:t>
            </a:r>
          </a:p>
        </p:txBody>
      </p:sp>
      <p:sp>
        <p:nvSpPr>
          <p:cNvPr id="10" name="文字版面配置區 9">
            <a:extLst>
              <a:ext uri="{FF2B5EF4-FFF2-40B4-BE49-F238E27FC236}">
                <a16:creationId xmlns:a16="http://schemas.microsoft.com/office/drawing/2014/main" id="{FEB76159-7361-44EC-85A2-9B63A8FF431D}"/>
              </a:ext>
            </a:extLst>
          </p:cNvPr>
          <p:cNvSpPr>
            <a:spLocks noGrp="1"/>
          </p:cNvSpPr>
          <p:nvPr>
            <p:ph idx="1"/>
          </p:nvPr>
        </p:nvSpPr>
        <p:spPr>
          <a:xfrm>
            <a:off x="2235200" y="1295400"/>
            <a:ext cx="9398000" cy="5029200"/>
          </a:xfrm>
        </p:spPr>
        <p:txBody>
          <a:bodyPr/>
          <a:lstStyle/>
          <a:p>
            <a:pPr marL="0" indent="0">
              <a:buNone/>
            </a:pPr>
            <a:r>
              <a:rPr lang="en-US" altLang="zh-TW" dirty="0">
                <a:hlinkClick r:id="rId3"/>
              </a:rPr>
              <a:t>https://docs.microsoft.com/zh-tw/power-bi/fundamentals/desktop-get-the-desktop</a:t>
            </a:r>
            <a:r>
              <a:rPr lang="en-US" altLang="zh-TW" dirty="0"/>
              <a:t> </a:t>
            </a:r>
            <a:endParaRPr lang="zh-TW" altLang="en-US" dirty="0"/>
          </a:p>
        </p:txBody>
      </p:sp>
      <p:pic>
        <p:nvPicPr>
          <p:cNvPr id="14" name="圖片 13">
            <a:hlinkClick r:id="rId2"/>
            <a:extLst>
              <a:ext uri="{FF2B5EF4-FFF2-40B4-BE49-F238E27FC236}">
                <a16:creationId xmlns:a16="http://schemas.microsoft.com/office/drawing/2014/main" id="{28F1DAD2-68BB-40BF-86EF-1658D0AF628C}"/>
              </a:ext>
            </a:extLst>
          </p:cNvPr>
          <p:cNvPicPr>
            <a:picLocks noChangeAspect="1"/>
          </p:cNvPicPr>
          <p:nvPr/>
        </p:nvPicPr>
        <p:blipFill>
          <a:blip r:embed="rId4"/>
          <a:stretch>
            <a:fillRect/>
          </a:stretch>
        </p:blipFill>
        <p:spPr>
          <a:xfrm>
            <a:off x="3695700" y="2198584"/>
            <a:ext cx="5207000" cy="3428412"/>
          </a:xfrm>
          <a:prstGeom prst="rect">
            <a:avLst/>
          </a:prstGeom>
        </p:spPr>
      </p:pic>
      <p:sp>
        <p:nvSpPr>
          <p:cNvPr id="8" name="投影片編號版面配置區 7">
            <a:extLst>
              <a:ext uri="{FF2B5EF4-FFF2-40B4-BE49-F238E27FC236}">
                <a16:creationId xmlns:a16="http://schemas.microsoft.com/office/drawing/2014/main" id="{5E5F3A4A-56A4-4BAF-930E-C3DE502F643A}"/>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624362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F5E779-9801-49EA-9E1C-51688629A3DF}"/>
              </a:ext>
            </a:extLst>
          </p:cNvPr>
          <p:cNvSpPr>
            <a:spLocks noGrp="1"/>
          </p:cNvSpPr>
          <p:nvPr>
            <p:ph type="title"/>
          </p:nvPr>
        </p:nvSpPr>
        <p:spPr>
          <a:xfrm>
            <a:off x="1574800" y="459581"/>
            <a:ext cx="9448800" cy="487363"/>
          </a:xfrm>
        </p:spPr>
        <p:txBody>
          <a:bodyPr/>
          <a:lstStyle/>
          <a:p>
            <a:r>
              <a:rPr lang="zh-TW" altLang="en-US" dirty="0"/>
              <a:t>下載及</a:t>
            </a:r>
            <a:r>
              <a:rPr lang="zh-TW" altLang="en-US" dirty="0">
                <a:hlinkClick r:id="rId2"/>
              </a:rPr>
              <a:t>安裝</a:t>
            </a:r>
            <a:r>
              <a:rPr lang="en-US" altLang="zh-TW" dirty="0"/>
              <a:t>Power Bl Desktop</a:t>
            </a:r>
          </a:p>
        </p:txBody>
      </p:sp>
      <p:sp>
        <p:nvSpPr>
          <p:cNvPr id="8" name="內容版面配置區 7">
            <a:extLst>
              <a:ext uri="{FF2B5EF4-FFF2-40B4-BE49-F238E27FC236}">
                <a16:creationId xmlns:a16="http://schemas.microsoft.com/office/drawing/2014/main" id="{82CFA68D-654D-447E-8BB3-E565969E289B}"/>
              </a:ext>
            </a:extLst>
          </p:cNvPr>
          <p:cNvSpPr>
            <a:spLocks noGrp="1"/>
          </p:cNvSpPr>
          <p:nvPr>
            <p:ph idx="1"/>
          </p:nvPr>
        </p:nvSpPr>
        <p:spPr/>
        <p:txBody>
          <a:bodyPr/>
          <a:lstStyle/>
          <a:p>
            <a:endParaRPr lang="zh-TW" altLang="en-US"/>
          </a:p>
        </p:txBody>
      </p:sp>
      <p:pic>
        <p:nvPicPr>
          <p:cNvPr id="7" name="圖片 6">
            <a:hlinkClick r:id="rId2"/>
            <a:extLst>
              <a:ext uri="{FF2B5EF4-FFF2-40B4-BE49-F238E27FC236}">
                <a16:creationId xmlns:a16="http://schemas.microsoft.com/office/drawing/2014/main" id="{3AAF7AC2-CCD4-4200-B10C-454E4D348ED2}"/>
              </a:ext>
            </a:extLst>
          </p:cNvPr>
          <p:cNvPicPr>
            <a:picLocks noChangeAspect="1"/>
          </p:cNvPicPr>
          <p:nvPr/>
        </p:nvPicPr>
        <p:blipFill>
          <a:blip r:embed="rId3"/>
          <a:stretch>
            <a:fillRect/>
          </a:stretch>
        </p:blipFill>
        <p:spPr>
          <a:xfrm>
            <a:off x="1714500" y="1265918"/>
            <a:ext cx="8763000" cy="5268232"/>
          </a:xfrm>
          <a:prstGeom prst="rect">
            <a:avLst/>
          </a:prstGeom>
        </p:spPr>
      </p:pic>
      <p:sp>
        <p:nvSpPr>
          <p:cNvPr id="9" name="投影片編號版面配置區 8">
            <a:extLst>
              <a:ext uri="{FF2B5EF4-FFF2-40B4-BE49-F238E27FC236}">
                <a16:creationId xmlns:a16="http://schemas.microsoft.com/office/drawing/2014/main" id="{66E5CCB0-E83A-4A3F-87C1-FE18BAC91936}"/>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17068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58C50B-4B9A-4696-AB75-9910CBF1E22F}"/>
              </a:ext>
            </a:extLst>
          </p:cNvPr>
          <p:cNvSpPr>
            <a:spLocks noGrp="1"/>
          </p:cNvSpPr>
          <p:nvPr>
            <p:ph type="title"/>
          </p:nvPr>
        </p:nvSpPr>
        <p:spPr>
          <a:xfrm>
            <a:off x="831851" y="1709739"/>
            <a:ext cx="10515600" cy="2852737"/>
          </a:xfrm>
        </p:spPr>
        <p:txBody>
          <a:bodyPr>
            <a:normAutofit/>
          </a:bodyPr>
          <a:lstStyle/>
          <a:p>
            <a:r>
              <a:rPr lang="en-US" altLang="zh-TW" dirty="0"/>
              <a:t>Power BI </a:t>
            </a:r>
            <a:r>
              <a:rPr lang="zh-TW" altLang="en-US" dirty="0"/>
              <a:t>實用工具</a:t>
            </a:r>
            <a:br>
              <a:rPr lang="en-US" altLang="zh-TW" dirty="0"/>
            </a:br>
            <a:r>
              <a:rPr lang="en-US" altLang="zh-TW" sz="3200" dirty="0"/>
              <a:t>Power View </a:t>
            </a:r>
            <a:r>
              <a:rPr lang="en-US" altLang="zh-TW" sz="3200" dirty="0">
                <a:solidFill>
                  <a:schemeClr val="bg1">
                    <a:lumMod val="85000"/>
                  </a:schemeClr>
                </a:solidFill>
              </a:rPr>
              <a:t>&amp;</a:t>
            </a:r>
            <a:r>
              <a:rPr lang="en-US" altLang="zh-TW" sz="3200" dirty="0"/>
              <a:t> Power Query </a:t>
            </a:r>
            <a:r>
              <a:rPr lang="en-US" altLang="zh-TW" sz="3200" dirty="0">
                <a:solidFill>
                  <a:schemeClr val="bg1">
                    <a:lumMod val="85000"/>
                  </a:schemeClr>
                </a:solidFill>
              </a:rPr>
              <a:t>&amp;</a:t>
            </a:r>
            <a:r>
              <a:rPr lang="en-US" altLang="zh-TW" sz="3200" dirty="0"/>
              <a:t> Power Pivot</a:t>
            </a:r>
            <a:endParaRPr lang="zh-TW" altLang="en-US" sz="3200" dirty="0"/>
          </a:p>
        </p:txBody>
      </p:sp>
      <p:sp>
        <p:nvSpPr>
          <p:cNvPr id="9" name="文字版面配置區 8">
            <a:extLst>
              <a:ext uri="{FF2B5EF4-FFF2-40B4-BE49-F238E27FC236}">
                <a16:creationId xmlns:a16="http://schemas.microsoft.com/office/drawing/2014/main" id="{304C2E58-906E-4E19-85C7-A18F68E3FFBB}"/>
              </a:ext>
            </a:extLst>
          </p:cNvPr>
          <p:cNvSpPr>
            <a:spLocks noGrp="1"/>
          </p:cNvSpPr>
          <p:nvPr>
            <p:ph type="body" idx="1"/>
          </p:nvPr>
        </p:nvSpPr>
        <p:spPr/>
        <p:txBody>
          <a:bodyPr/>
          <a:lstStyle/>
          <a:p>
            <a:endParaRPr lang="zh-TW" altLang="en-US"/>
          </a:p>
        </p:txBody>
      </p:sp>
      <p:sp>
        <p:nvSpPr>
          <p:cNvPr id="10" name="投影片編號版面配置區 9">
            <a:extLst>
              <a:ext uri="{FF2B5EF4-FFF2-40B4-BE49-F238E27FC236}">
                <a16:creationId xmlns:a16="http://schemas.microsoft.com/office/drawing/2014/main" id="{2A7BC5BB-620D-4879-B959-B3E3953A1571}"/>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D5F70B-847F-404D-8B3F-873BE2E51CED}"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zh-TW" altLang="en-US" sz="1200" b="1"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322764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6E09E7-6D59-4F4E-9F44-BB49C43B5BC5}"/>
              </a:ext>
            </a:extLst>
          </p:cNvPr>
          <p:cNvSpPr>
            <a:spLocks noGrp="1"/>
          </p:cNvSpPr>
          <p:nvPr>
            <p:ph type="title"/>
          </p:nvPr>
        </p:nvSpPr>
        <p:spPr>
          <a:xfrm>
            <a:off x="812800" y="457201"/>
            <a:ext cx="9448800" cy="487363"/>
          </a:xfrm>
        </p:spPr>
        <p:txBody>
          <a:bodyPr/>
          <a:lstStyle/>
          <a:p>
            <a:r>
              <a:rPr lang="zh-TW" altLang="en-US" dirty="0"/>
              <a:t>建構 </a:t>
            </a:r>
            <a:r>
              <a:rPr lang="en-US" altLang="zh-TW" dirty="0"/>
              <a:t>Power BI  </a:t>
            </a:r>
            <a:r>
              <a:rPr lang="en-US" altLang="zh-TW" dirty="0" err="1"/>
              <a:t>Dsektop</a:t>
            </a:r>
            <a:r>
              <a:rPr lang="en-US" altLang="zh-TW" dirty="0"/>
              <a:t> </a:t>
            </a:r>
            <a:r>
              <a:rPr lang="zh-TW" altLang="en-US" dirty="0"/>
              <a:t>的元素</a:t>
            </a:r>
          </a:p>
        </p:txBody>
      </p:sp>
      <p:sp>
        <p:nvSpPr>
          <p:cNvPr id="3" name="文字版面配置區 2">
            <a:extLst>
              <a:ext uri="{FF2B5EF4-FFF2-40B4-BE49-F238E27FC236}">
                <a16:creationId xmlns:a16="http://schemas.microsoft.com/office/drawing/2014/main" id="{11E58E8B-27E3-4DEE-A9D3-7F2EB8BC4D86}"/>
              </a:ext>
            </a:extLst>
          </p:cNvPr>
          <p:cNvSpPr>
            <a:spLocks noGrp="1"/>
          </p:cNvSpPr>
          <p:nvPr>
            <p:ph type="body" idx="1"/>
          </p:nvPr>
        </p:nvSpPr>
        <p:spPr>
          <a:xfrm>
            <a:off x="2235200" y="1295400"/>
            <a:ext cx="9398000" cy="5029200"/>
          </a:xfrm>
        </p:spPr>
        <p:txBody>
          <a:bodyPr/>
          <a:lstStyle/>
          <a:p>
            <a:pPr>
              <a:spcBef>
                <a:spcPts val="1800"/>
              </a:spcBef>
            </a:pPr>
            <a:r>
              <a:rPr lang="en-US" altLang="zh-TW" dirty="0"/>
              <a:t>Power Query(</a:t>
            </a:r>
            <a:r>
              <a:rPr lang="zh-TW" altLang="en-US" dirty="0"/>
              <a:t>數據獲取與清理</a:t>
            </a:r>
            <a:r>
              <a:rPr lang="en-US" altLang="zh-TW" dirty="0"/>
              <a:t>)</a:t>
            </a:r>
            <a:r>
              <a:rPr lang="zh-TW" altLang="en-US" dirty="0"/>
              <a:t>：從資料庫、檔案、網頁上獲取資料並進行資料清理、重塑、資料轉換與載入。</a:t>
            </a:r>
            <a:endParaRPr lang="en-US" altLang="zh-TW" dirty="0"/>
          </a:p>
          <a:p>
            <a:pPr>
              <a:spcBef>
                <a:spcPts val="1800"/>
              </a:spcBef>
            </a:pPr>
            <a:r>
              <a:rPr lang="en-US" altLang="zh-TW" dirty="0"/>
              <a:t>Power Pivot(</a:t>
            </a:r>
            <a:r>
              <a:rPr lang="zh-TW" altLang="en-US" dirty="0"/>
              <a:t>數據建模</a:t>
            </a:r>
            <a:r>
              <a:rPr lang="en-US" altLang="zh-TW" dirty="0"/>
              <a:t>)</a:t>
            </a:r>
            <a:r>
              <a:rPr lang="zh-TW" altLang="en-US" dirty="0"/>
              <a:t>：在不同資料來源的表格中建立關係</a:t>
            </a:r>
            <a:r>
              <a:rPr lang="en-US" altLang="zh-TW" dirty="0"/>
              <a:t>(</a:t>
            </a:r>
            <a:r>
              <a:rPr lang="zh-TW" altLang="en-US" dirty="0"/>
              <a:t>資料建模</a:t>
            </a:r>
            <a:r>
              <a:rPr lang="en-US" altLang="zh-TW" dirty="0"/>
              <a:t>)</a:t>
            </a:r>
            <a:r>
              <a:rPr lang="zh-TW" altLang="en-US" dirty="0"/>
              <a:t>，方便使用及功能強大的資料分析。</a:t>
            </a:r>
            <a:endParaRPr lang="en-US" altLang="zh-TW" dirty="0"/>
          </a:p>
          <a:p>
            <a:pPr>
              <a:spcBef>
                <a:spcPts val="1800"/>
              </a:spcBef>
            </a:pPr>
            <a:r>
              <a:rPr lang="en-US" altLang="zh-TW" dirty="0"/>
              <a:t>Power View(</a:t>
            </a:r>
            <a:r>
              <a:rPr lang="zh-TW" altLang="en-US" dirty="0"/>
              <a:t>數據視覺化</a:t>
            </a:r>
            <a:r>
              <a:rPr lang="en-US" altLang="zh-TW" dirty="0"/>
              <a:t>)</a:t>
            </a:r>
            <a:r>
              <a:rPr lang="zh-TW" altLang="en-US" dirty="0"/>
              <a:t>：製作專業的數據儀表板，透過圖表提供互動式資料探索分析及生動的視覺效果，找出商業的洞見觀瞻。</a:t>
            </a:r>
            <a:endParaRPr lang="en-US" altLang="zh-TW" dirty="0"/>
          </a:p>
          <a:p>
            <a:pPr>
              <a:spcBef>
                <a:spcPts val="1800"/>
              </a:spcBef>
            </a:pPr>
            <a:endParaRPr lang="zh-TW" altLang="en-US" dirty="0"/>
          </a:p>
        </p:txBody>
      </p:sp>
      <p:sp>
        <p:nvSpPr>
          <p:cNvPr id="9" name="投影片編號版面配置區 8">
            <a:extLst>
              <a:ext uri="{FF2B5EF4-FFF2-40B4-BE49-F238E27FC236}">
                <a16:creationId xmlns:a16="http://schemas.microsoft.com/office/drawing/2014/main" id="{E48B1DB2-E384-41EF-A6C1-123DD639C797}"/>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71147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TW" altLang="en-US" dirty="0"/>
              <a:t>設定格式化的條件</a:t>
            </a:r>
          </a:p>
        </p:txBody>
      </p:sp>
      <p:sp>
        <p:nvSpPr>
          <p:cNvPr id="29699" name="Rectangle 3"/>
          <p:cNvSpPr>
            <a:spLocks noGrp="1" noChangeArrowheads="1"/>
          </p:cNvSpPr>
          <p:nvPr>
            <p:ph sz="quarter" idx="1"/>
          </p:nvPr>
        </p:nvSpPr>
        <p:spPr/>
        <p:txBody>
          <a:bodyPr/>
          <a:lstStyle/>
          <a:p>
            <a:pPr marL="0" indent="0">
              <a:lnSpc>
                <a:spcPct val="150000"/>
              </a:lnSpc>
              <a:buNone/>
            </a:pPr>
            <a:r>
              <a:rPr lang="zh-TW" altLang="en-US" sz="3200" dirty="0"/>
              <a:t>若要醒目提示您想監控的公式結果或其它儲存格數值，您可以套用格式化條件來識別該儲存格。</a:t>
            </a:r>
            <a:endParaRPr lang="en-US" altLang="zh-TW" sz="3200" dirty="0"/>
          </a:p>
          <a:p>
            <a:pPr marL="0" indent="0">
              <a:lnSpc>
                <a:spcPct val="150000"/>
              </a:lnSpc>
              <a:buNone/>
            </a:pPr>
            <a:r>
              <a:rPr lang="zh-TW" altLang="en-US" sz="3200" dirty="0"/>
              <a:t>例如：</a:t>
            </a:r>
            <a:endParaRPr lang="en-US" altLang="zh-TW" sz="3200" dirty="0"/>
          </a:p>
          <a:p>
            <a:pPr marL="400050" lvl="1" indent="0">
              <a:lnSpc>
                <a:spcPct val="150000"/>
              </a:lnSpc>
              <a:buNone/>
            </a:pPr>
            <a:r>
              <a:rPr lang="zh-TW" altLang="en-US" sz="3000" dirty="0"/>
              <a:t>您可以對銷售超過預測值的儲存格加上綠色網底，並對銷售落後預測值的儲存格加上紅色網底。</a:t>
            </a:r>
          </a:p>
        </p:txBody>
      </p:sp>
      <p:sp>
        <p:nvSpPr>
          <p:cNvPr id="2" name="投影片編號版面配置區 1">
            <a:extLst>
              <a:ext uri="{FF2B5EF4-FFF2-40B4-BE49-F238E27FC236}">
                <a16:creationId xmlns:a16="http://schemas.microsoft.com/office/drawing/2014/main" id="{09E540D7-48B4-46BE-BD50-5172936EDFE5}"/>
              </a:ext>
            </a:extLst>
          </p:cNvPr>
          <p:cNvSpPr>
            <a:spLocks noGrp="1"/>
          </p:cNvSpPr>
          <p:nvPr>
            <p:ph type="sldNum" sz="quarter" idx="4"/>
          </p:nvPr>
        </p:nvSpPr>
        <p:spPr/>
        <p:txBody>
          <a:bodyPr/>
          <a:lstStyle/>
          <a:p>
            <a:fld id="{7F173E31-B280-470D-8E33-DE21E2EE0EAF}" type="slidenum">
              <a:rPr lang="zh-TW" altLang="en-US" smtClean="0"/>
              <a:t>12</a:t>
            </a:fld>
            <a:endParaRPr lang="zh-TW" altLang="en-US" dirty="0"/>
          </a:p>
        </p:txBody>
      </p:sp>
    </p:spTree>
    <p:extLst>
      <p:ext uri="{BB962C8B-B14F-4D97-AF65-F5344CB8AC3E}">
        <p14:creationId xmlns:p14="http://schemas.microsoft.com/office/powerpoint/2010/main" val="1786650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85E25A-BB2A-4094-BF77-AAB43E96454F}"/>
              </a:ext>
            </a:extLst>
          </p:cNvPr>
          <p:cNvSpPr>
            <a:spLocks noGrp="1"/>
          </p:cNvSpPr>
          <p:nvPr>
            <p:ph type="title"/>
          </p:nvPr>
        </p:nvSpPr>
        <p:spPr>
          <a:xfrm>
            <a:off x="831851" y="1709739"/>
            <a:ext cx="10515600" cy="2852737"/>
          </a:xfrm>
        </p:spPr>
        <p:txBody>
          <a:bodyPr/>
          <a:lstStyle/>
          <a:p>
            <a:r>
              <a:rPr lang="en-US" altLang="zh-TW" dirty="0"/>
              <a:t>Power View</a:t>
            </a:r>
            <a:endParaRPr lang="zh-TW" altLang="en-US" dirty="0"/>
          </a:p>
        </p:txBody>
      </p:sp>
      <p:sp>
        <p:nvSpPr>
          <p:cNvPr id="3" name="文字版面配置區 2">
            <a:extLst>
              <a:ext uri="{FF2B5EF4-FFF2-40B4-BE49-F238E27FC236}">
                <a16:creationId xmlns:a16="http://schemas.microsoft.com/office/drawing/2014/main" id="{7FBBBDB0-D391-4AB2-9A1D-817D68EF4BCF}"/>
              </a:ext>
            </a:extLst>
          </p:cNvPr>
          <p:cNvSpPr>
            <a:spLocks noGrp="1"/>
          </p:cNvSpPr>
          <p:nvPr>
            <p:ph type="body" idx="1"/>
          </p:nvPr>
        </p:nvSpPr>
        <p:spPr>
          <a:xfrm>
            <a:off x="831851" y="4589464"/>
            <a:ext cx="10515600" cy="1500187"/>
          </a:xfrm>
        </p:spPr>
        <p:txBody>
          <a:bodyPr/>
          <a:lstStyle/>
          <a:p>
            <a:r>
              <a:rPr lang="zh-TW" altLang="en-US" dirty="0"/>
              <a:t>是一種數據視覺化技術，可讓您建立互動式圖表、圖形、地圖以及其他視覺效果，讓資料更加生動。 </a:t>
            </a:r>
            <a:r>
              <a:rPr lang="en-US" altLang="zh-TW" dirty="0"/>
              <a:t>Excel</a:t>
            </a:r>
            <a:r>
              <a:rPr lang="zh-TW" altLang="en-US" dirty="0"/>
              <a:t>、</a:t>
            </a:r>
            <a:r>
              <a:rPr lang="en-US" altLang="zh-TW" dirty="0"/>
              <a:t>SharePoint</a:t>
            </a:r>
            <a:r>
              <a:rPr lang="zh-TW" altLang="en-US" dirty="0"/>
              <a:t>、</a:t>
            </a:r>
            <a:r>
              <a:rPr lang="en-US" altLang="zh-TW" dirty="0"/>
              <a:t>SQL Server </a:t>
            </a:r>
            <a:r>
              <a:rPr lang="zh-TW" altLang="en-US" dirty="0"/>
              <a:t>和 </a:t>
            </a:r>
            <a:r>
              <a:rPr lang="en-US" altLang="zh-TW" dirty="0"/>
              <a:t>Power BI </a:t>
            </a:r>
            <a:r>
              <a:rPr lang="zh-TW" altLang="en-US" dirty="0"/>
              <a:t>都有提供 </a:t>
            </a:r>
            <a:r>
              <a:rPr lang="en-US" altLang="zh-TW" dirty="0"/>
              <a:t>Power View</a:t>
            </a:r>
            <a:r>
              <a:rPr lang="zh-TW" altLang="en-US" dirty="0"/>
              <a:t>。</a:t>
            </a:r>
          </a:p>
        </p:txBody>
      </p:sp>
      <p:sp>
        <p:nvSpPr>
          <p:cNvPr id="10" name="投影片編號版面配置區 9">
            <a:extLst>
              <a:ext uri="{FF2B5EF4-FFF2-40B4-BE49-F238E27FC236}">
                <a16:creationId xmlns:a16="http://schemas.microsoft.com/office/drawing/2014/main" id="{56161383-6E66-4A33-A2A4-08E9AA5EAA02}"/>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D5F70B-847F-404D-8B3F-873BE2E51CED}"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zh-TW" altLang="en-US" sz="1200" b="1"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751359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5046142-B03A-4D42-84AC-8D51A7D49D84}"/>
              </a:ext>
            </a:extLst>
          </p:cNvPr>
          <p:cNvSpPr>
            <a:spLocks noGrp="1"/>
          </p:cNvSpPr>
          <p:nvPr>
            <p:ph type="title"/>
          </p:nvPr>
        </p:nvSpPr>
        <p:spPr>
          <a:xfrm>
            <a:off x="1574800" y="459581"/>
            <a:ext cx="9448800" cy="487363"/>
          </a:xfrm>
        </p:spPr>
        <p:txBody>
          <a:bodyPr>
            <a:normAutofit fontScale="90000"/>
          </a:bodyPr>
          <a:lstStyle/>
          <a:p>
            <a:r>
              <a:rPr lang="en-US" altLang="zh-TW" dirty="0"/>
              <a:t>Power View-</a:t>
            </a:r>
            <a:r>
              <a:rPr lang="zh-TW" altLang="en-US" dirty="0">
                <a:hlinkClick r:id="rId3"/>
              </a:rPr>
              <a:t>快速展示</a:t>
            </a:r>
            <a:endParaRPr lang="zh-TW" altLang="en-US" dirty="0"/>
          </a:p>
        </p:txBody>
      </p:sp>
      <p:sp>
        <p:nvSpPr>
          <p:cNvPr id="6" name="內容版面配置區 5">
            <a:extLst>
              <a:ext uri="{FF2B5EF4-FFF2-40B4-BE49-F238E27FC236}">
                <a16:creationId xmlns:a16="http://schemas.microsoft.com/office/drawing/2014/main" id="{D0697DA8-83AF-414E-8B23-C9B7ECC5BC2A}"/>
              </a:ext>
            </a:extLst>
          </p:cNvPr>
          <p:cNvSpPr>
            <a:spLocks noGrp="1"/>
          </p:cNvSpPr>
          <p:nvPr>
            <p:ph idx="1"/>
          </p:nvPr>
        </p:nvSpPr>
        <p:spPr>
          <a:xfrm>
            <a:off x="2235200" y="1295400"/>
            <a:ext cx="9398000" cy="3238500"/>
          </a:xfrm>
        </p:spPr>
        <p:txBody>
          <a:bodyPr>
            <a:normAutofit/>
          </a:bodyPr>
          <a:lstStyle/>
          <a:p>
            <a:pPr>
              <a:spcBef>
                <a:spcPts val="1800"/>
              </a:spcBef>
            </a:pPr>
            <a:r>
              <a:rPr lang="en-US" altLang="zh-TW" dirty="0"/>
              <a:t>Power View </a:t>
            </a:r>
            <a:r>
              <a:rPr lang="zh-TW" altLang="en-US" dirty="0"/>
              <a:t>是一種互動式資料探索、視覺效果和簡報體驗，可讓您以直觀的方式進行隨選報表。</a:t>
            </a:r>
            <a:endParaRPr lang="en-US" altLang="zh-TW" dirty="0"/>
          </a:p>
          <a:p>
            <a:pPr>
              <a:spcBef>
                <a:spcPts val="1800"/>
              </a:spcBef>
            </a:pPr>
            <a:r>
              <a:rPr lang="en-US" altLang="zh-TW" dirty="0"/>
              <a:t>Power View </a:t>
            </a:r>
            <a:r>
              <a:rPr lang="zh-TW" altLang="en-US" dirty="0"/>
              <a:t>是 </a:t>
            </a:r>
            <a:r>
              <a:rPr lang="en-US" altLang="zh-TW" dirty="0"/>
              <a:t>Microsoft Excel 2013 </a:t>
            </a:r>
            <a:r>
              <a:rPr lang="zh-TW" altLang="en-US" dirty="0"/>
              <a:t>的一項功能，這是內建於 </a:t>
            </a:r>
            <a:r>
              <a:rPr lang="en-US" altLang="zh-TW" dirty="0"/>
              <a:t>Excel</a:t>
            </a:r>
            <a:r>
              <a:rPr lang="zh-TW" altLang="en-US" dirty="0"/>
              <a:t>。</a:t>
            </a:r>
            <a:r>
              <a:rPr lang="en-US" altLang="zh-TW" dirty="0"/>
              <a:t>Excel 2016</a:t>
            </a:r>
            <a:r>
              <a:rPr lang="zh-TW" altLang="en-US" dirty="0"/>
              <a:t>移除了允許客戶從功能區新增 </a:t>
            </a:r>
            <a:r>
              <a:rPr lang="en-US" altLang="zh-TW" dirty="0"/>
              <a:t>Power View </a:t>
            </a:r>
            <a:r>
              <a:rPr lang="zh-TW" altLang="en-US" dirty="0"/>
              <a:t>工作表的預設功能。</a:t>
            </a:r>
            <a:endParaRPr lang="en-US" altLang="zh-TW" dirty="0"/>
          </a:p>
          <a:p>
            <a:pPr>
              <a:spcBef>
                <a:spcPts val="1800"/>
              </a:spcBef>
            </a:pPr>
            <a:r>
              <a:rPr lang="zh-TW" altLang="en-US" dirty="0"/>
              <a:t>目前，微軟根據使用者的意見回饋，是以</a:t>
            </a:r>
            <a:r>
              <a:rPr lang="en-US" altLang="zh-TW" dirty="0"/>
              <a:t>Power BI Desktop </a:t>
            </a:r>
            <a:r>
              <a:rPr lang="zh-TW" altLang="en-US" dirty="0"/>
              <a:t>為視覺化資料探索和互動式報表的專用工具。</a:t>
            </a:r>
            <a:endParaRPr lang="en-US" altLang="zh-TW" dirty="0"/>
          </a:p>
        </p:txBody>
      </p:sp>
      <p:sp>
        <p:nvSpPr>
          <p:cNvPr id="9" name="投影片編號版面配置區 8">
            <a:extLst>
              <a:ext uri="{FF2B5EF4-FFF2-40B4-BE49-F238E27FC236}">
                <a16:creationId xmlns:a16="http://schemas.microsoft.com/office/drawing/2014/main" id="{A306E254-393F-4EC1-98BE-D03BC8FB63CC}"/>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811297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AD0C8E-E4E4-4D02-8638-F274B0E4574C}"/>
              </a:ext>
            </a:extLst>
          </p:cNvPr>
          <p:cNvSpPr>
            <a:spLocks noGrp="1"/>
          </p:cNvSpPr>
          <p:nvPr>
            <p:ph type="title"/>
          </p:nvPr>
        </p:nvSpPr>
        <p:spPr>
          <a:xfrm>
            <a:off x="812800" y="457201"/>
            <a:ext cx="9448800" cy="487363"/>
          </a:xfrm>
        </p:spPr>
        <p:txBody>
          <a:bodyPr/>
          <a:lstStyle/>
          <a:p>
            <a:r>
              <a:rPr lang="en-US" altLang="zh-TW" dirty="0"/>
              <a:t>Power BI </a:t>
            </a:r>
            <a:r>
              <a:rPr lang="zh-TW" altLang="en-US" dirty="0"/>
              <a:t>之 </a:t>
            </a:r>
            <a:r>
              <a:rPr lang="en-US" altLang="zh-TW" dirty="0"/>
              <a:t>Power View-</a:t>
            </a:r>
            <a:r>
              <a:rPr lang="zh-TW" altLang="en-US" dirty="0"/>
              <a:t>快速體驗</a:t>
            </a:r>
          </a:p>
        </p:txBody>
      </p:sp>
      <p:pic>
        <p:nvPicPr>
          <p:cNvPr id="6" name="圖片 5">
            <a:extLst>
              <a:ext uri="{FF2B5EF4-FFF2-40B4-BE49-F238E27FC236}">
                <a16:creationId xmlns:a16="http://schemas.microsoft.com/office/drawing/2014/main" id="{52B827DD-7994-403B-93F2-42709B9B7412}"/>
              </a:ext>
            </a:extLst>
          </p:cNvPr>
          <p:cNvPicPr>
            <a:picLocks noChangeAspect="1"/>
          </p:cNvPicPr>
          <p:nvPr/>
        </p:nvPicPr>
        <p:blipFill>
          <a:blip r:embed="rId2"/>
          <a:stretch>
            <a:fillRect/>
          </a:stretch>
        </p:blipFill>
        <p:spPr>
          <a:xfrm>
            <a:off x="2135004" y="1705792"/>
            <a:ext cx="7961496" cy="4114800"/>
          </a:xfrm>
          <a:prstGeom prst="rect">
            <a:avLst/>
          </a:prstGeom>
        </p:spPr>
      </p:pic>
      <p:sp>
        <p:nvSpPr>
          <p:cNvPr id="7" name="文字方塊 6">
            <a:extLst>
              <a:ext uri="{FF2B5EF4-FFF2-40B4-BE49-F238E27FC236}">
                <a16:creationId xmlns:a16="http://schemas.microsoft.com/office/drawing/2014/main" id="{97E62C25-9F4B-4E09-A675-2D3FDF32AA62}"/>
              </a:ext>
            </a:extLst>
          </p:cNvPr>
          <p:cNvSpPr txBox="1"/>
          <p:nvPr/>
        </p:nvSpPr>
        <p:spPr>
          <a:xfrm>
            <a:off x="4294497" y="1150706"/>
            <a:ext cx="346653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a:ea typeface="+mn-ea"/>
                <a:cs typeface="+mn-cs"/>
              </a:rPr>
              <a:t>取得外部資料</a:t>
            </a:r>
          </a:p>
        </p:txBody>
      </p:sp>
      <p:sp>
        <p:nvSpPr>
          <p:cNvPr id="9" name="投影片編號版面配置區 8">
            <a:extLst>
              <a:ext uri="{FF2B5EF4-FFF2-40B4-BE49-F238E27FC236}">
                <a16:creationId xmlns:a16="http://schemas.microsoft.com/office/drawing/2014/main" id="{2E53A985-BC00-408A-B628-DC88115CB58F}"/>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604169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AD0C8E-E4E4-4D02-8638-F274B0E4574C}"/>
              </a:ext>
            </a:extLst>
          </p:cNvPr>
          <p:cNvSpPr>
            <a:spLocks noGrp="1"/>
          </p:cNvSpPr>
          <p:nvPr>
            <p:ph type="title"/>
          </p:nvPr>
        </p:nvSpPr>
        <p:spPr>
          <a:xfrm>
            <a:off x="1574800" y="459581"/>
            <a:ext cx="9448800" cy="487363"/>
          </a:xfrm>
        </p:spPr>
        <p:txBody>
          <a:bodyPr/>
          <a:lstStyle/>
          <a:p>
            <a:r>
              <a:rPr lang="en-US" altLang="zh-TW" dirty="0"/>
              <a:t>Power View-</a:t>
            </a:r>
            <a:r>
              <a:rPr lang="zh-TW" altLang="en-US" dirty="0"/>
              <a:t>快速體驗</a:t>
            </a:r>
          </a:p>
        </p:txBody>
      </p:sp>
      <p:pic>
        <p:nvPicPr>
          <p:cNvPr id="6" name="圖片 5">
            <a:extLst>
              <a:ext uri="{FF2B5EF4-FFF2-40B4-BE49-F238E27FC236}">
                <a16:creationId xmlns:a16="http://schemas.microsoft.com/office/drawing/2014/main" id="{E538B9D7-087F-4E57-A92B-154A8D483B43}"/>
              </a:ext>
            </a:extLst>
          </p:cNvPr>
          <p:cNvPicPr>
            <a:picLocks noChangeAspect="1"/>
          </p:cNvPicPr>
          <p:nvPr/>
        </p:nvPicPr>
        <p:blipFill>
          <a:blip r:embed="rId2"/>
          <a:stretch>
            <a:fillRect/>
          </a:stretch>
        </p:blipFill>
        <p:spPr>
          <a:xfrm>
            <a:off x="2271712" y="1780761"/>
            <a:ext cx="3824288" cy="2653843"/>
          </a:xfrm>
          <a:prstGeom prst="rect">
            <a:avLst/>
          </a:prstGeom>
        </p:spPr>
      </p:pic>
      <p:pic>
        <p:nvPicPr>
          <p:cNvPr id="5" name="圖片 4">
            <a:extLst>
              <a:ext uri="{FF2B5EF4-FFF2-40B4-BE49-F238E27FC236}">
                <a16:creationId xmlns:a16="http://schemas.microsoft.com/office/drawing/2014/main" id="{CED7FF14-52D8-4A41-9FC4-7659A54CC574}"/>
              </a:ext>
            </a:extLst>
          </p:cNvPr>
          <p:cNvPicPr>
            <a:picLocks noChangeAspect="1"/>
          </p:cNvPicPr>
          <p:nvPr/>
        </p:nvPicPr>
        <p:blipFill>
          <a:blip r:embed="rId3"/>
          <a:stretch>
            <a:fillRect/>
          </a:stretch>
        </p:blipFill>
        <p:spPr>
          <a:xfrm>
            <a:off x="5281209" y="2948305"/>
            <a:ext cx="5191765" cy="3773170"/>
          </a:xfrm>
          <a:prstGeom prst="rect">
            <a:avLst/>
          </a:prstGeom>
          <a:ln>
            <a:noFill/>
          </a:ln>
          <a:effectLst>
            <a:outerShdw blurRad="292100" dist="139700" dir="2700000" algn="tl" rotWithShape="0">
              <a:srgbClr val="333333">
                <a:alpha val="65000"/>
              </a:srgbClr>
            </a:outerShdw>
          </a:effectLst>
        </p:spPr>
      </p:pic>
      <p:sp>
        <p:nvSpPr>
          <p:cNvPr id="8" name="文字方塊 7">
            <a:extLst>
              <a:ext uri="{FF2B5EF4-FFF2-40B4-BE49-F238E27FC236}">
                <a16:creationId xmlns:a16="http://schemas.microsoft.com/office/drawing/2014/main" id="{83CF81C2-8D2E-41BA-96F6-B98E0F2638B2}"/>
              </a:ext>
            </a:extLst>
          </p:cNvPr>
          <p:cNvSpPr txBox="1"/>
          <p:nvPr/>
        </p:nvSpPr>
        <p:spPr>
          <a:xfrm>
            <a:off x="3825926" y="1150706"/>
            <a:ext cx="440367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a:ea typeface="+mn-ea"/>
                <a:cs typeface="+mn-cs"/>
              </a:rPr>
              <a:t>匯入</a:t>
            </a:r>
            <a:r>
              <a:rPr kumimoji="0" lang="zh-TW" altLang="en-US" sz="1800" b="1" i="0" u="none" strike="noStrike" kern="1200" cap="none" spc="0" normalizeH="0" baseline="0" noProof="0" dirty="0">
                <a:ln>
                  <a:noFill/>
                </a:ln>
                <a:solidFill>
                  <a:srgbClr val="000000"/>
                </a:solidFill>
                <a:effectLst/>
                <a:uLnTx/>
                <a:uFillTx/>
                <a:latin typeface="Arial"/>
                <a:ea typeface="+mn-ea"/>
                <a:cs typeface="+mn-cs"/>
                <a:hlinkClick r:id="rId4" action="ppaction://hlinkfile"/>
              </a:rPr>
              <a:t>北風公司</a:t>
            </a:r>
            <a:r>
              <a:rPr kumimoji="0" lang="en-US" altLang="zh-TW" sz="1800" b="1" i="0" u="none" strike="noStrike" kern="1200" cap="none" spc="0" normalizeH="0" baseline="0" noProof="0" dirty="0">
                <a:ln>
                  <a:noFill/>
                </a:ln>
                <a:solidFill>
                  <a:srgbClr val="000000"/>
                </a:solidFill>
                <a:effectLst/>
                <a:uLnTx/>
                <a:uFillTx/>
                <a:latin typeface="Arial"/>
                <a:ea typeface="+mn-ea"/>
                <a:cs typeface="+mn-cs"/>
                <a:hlinkClick r:id="rId4" action="ppaction://hlinkfile"/>
              </a:rPr>
              <a:t>09-12</a:t>
            </a:r>
            <a:r>
              <a:rPr kumimoji="0" lang="zh-TW" altLang="en-US" sz="1800" b="1" i="0" u="none" strike="noStrike" kern="1200" cap="none" spc="0" normalizeH="0" baseline="0" noProof="0" dirty="0">
                <a:ln>
                  <a:noFill/>
                </a:ln>
                <a:solidFill>
                  <a:srgbClr val="000000"/>
                </a:solidFill>
                <a:effectLst/>
                <a:uLnTx/>
                <a:uFillTx/>
                <a:latin typeface="Arial"/>
                <a:ea typeface="+mn-ea"/>
                <a:cs typeface="+mn-cs"/>
                <a:hlinkClick r:id="rId4" action="ppaction://hlinkfile"/>
              </a:rPr>
              <a:t>交易資料</a:t>
            </a:r>
            <a:r>
              <a:rPr kumimoji="0" lang="en-US" altLang="zh-TW" sz="1800" b="1" i="0" u="none" strike="noStrike" kern="1200" cap="none" spc="0" normalizeH="0" baseline="0" noProof="0" dirty="0">
                <a:ln>
                  <a:noFill/>
                </a:ln>
                <a:solidFill>
                  <a:srgbClr val="000000"/>
                </a:solidFill>
                <a:effectLst/>
                <a:uLnTx/>
                <a:uFillTx/>
                <a:latin typeface="Arial"/>
                <a:ea typeface="+mn-ea"/>
                <a:cs typeface="+mn-cs"/>
                <a:hlinkClick r:id="rId4" action="ppaction://hlinkfile"/>
              </a:rPr>
              <a:t>(13</a:t>
            </a:r>
            <a:r>
              <a:rPr kumimoji="0" lang="zh-TW" altLang="en-US" sz="1800" b="1" i="0" u="none" strike="noStrike" kern="1200" cap="none" spc="0" normalizeH="0" baseline="0" noProof="0" dirty="0">
                <a:ln>
                  <a:noFill/>
                </a:ln>
                <a:solidFill>
                  <a:srgbClr val="000000"/>
                </a:solidFill>
                <a:effectLst/>
                <a:uLnTx/>
                <a:uFillTx/>
                <a:latin typeface="Arial"/>
                <a:ea typeface="+mn-ea"/>
                <a:cs typeface="+mn-cs"/>
                <a:hlinkClick r:id="rId4" action="ppaction://hlinkfile"/>
              </a:rPr>
              <a:t>萬筆</a:t>
            </a:r>
            <a:r>
              <a:rPr kumimoji="0" lang="en-US" altLang="zh-TW" sz="1800" b="1" i="0" u="none" strike="noStrike" kern="1200" cap="none" spc="0" normalizeH="0" baseline="0" noProof="0" dirty="0">
                <a:ln>
                  <a:noFill/>
                </a:ln>
                <a:solidFill>
                  <a:srgbClr val="000000"/>
                </a:solidFill>
                <a:effectLst/>
                <a:uLnTx/>
                <a:uFillTx/>
                <a:latin typeface="Arial"/>
                <a:ea typeface="+mn-ea"/>
                <a:cs typeface="+mn-cs"/>
                <a:hlinkClick r:id="rId4" action="ppaction://hlinkfile"/>
              </a:rPr>
              <a:t>)</a:t>
            </a:r>
            <a:endParaRPr kumimoji="0" lang="zh-TW" altLang="en-US" sz="1800" b="1" i="0" u="none" strike="noStrike" kern="1200" cap="none" spc="0" normalizeH="0" baseline="0" noProof="0" dirty="0">
              <a:ln>
                <a:noFill/>
              </a:ln>
              <a:solidFill>
                <a:srgbClr val="000000"/>
              </a:solidFill>
              <a:effectLst/>
              <a:uLnTx/>
              <a:uFillTx/>
              <a:latin typeface="Arial"/>
              <a:ea typeface="+mn-ea"/>
              <a:cs typeface="+mn-cs"/>
            </a:endParaRPr>
          </a:p>
        </p:txBody>
      </p:sp>
      <p:sp>
        <p:nvSpPr>
          <p:cNvPr id="11" name="投影片編號版面配置區 10">
            <a:extLst>
              <a:ext uri="{FF2B5EF4-FFF2-40B4-BE49-F238E27FC236}">
                <a16:creationId xmlns:a16="http://schemas.microsoft.com/office/drawing/2014/main" id="{9E834722-3C2C-46A2-9259-2711367B5386}"/>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210381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AD0C8E-E4E4-4D02-8638-F274B0E4574C}"/>
              </a:ext>
            </a:extLst>
          </p:cNvPr>
          <p:cNvSpPr>
            <a:spLocks noGrp="1"/>
          </p:cNvSpPr>
          <p:nvPr>
            <p:ph type="title"/>
          </p:nvPr>
        </p:nvSpPr>
        <p:spPr>
          <a:xfrm>
            <a:off x="1574800" y="459581"/>
            <a:ext cx="9448800" cy="487363"/>
          </a:xfrm>
        </p:spPr>
        <p:txBody>
          <a:bodyPr/>
          <a:lstStyle/>
          <a:p>
            <a:r>
              <a:rPr lang="en-US" altLang="zh-TW" dirty="0"/>
              <a:t>Power View-</a:t>
            </a:r>
            <a:r>
              <a:rPr lang="zh-TW" altLang="en-US" dirty="0"/>
              <a:t>快速體驗</a:t>
            </a:r>
          </a:p>
        </p:txBody>
      </p:sp>
      <p:pic>
        <p:nvPicPr>
          <p:cNvPr id="6" name="圖片 5">
            <a:extLst>
              <a:ext uri="{FF2B5EF4-FFF2-40B4-BE49-F238E27FC236}">
                <a16:creationId xmlns:a16="http://schemas.microsoft.com/office/drawing/2014/main" id="{72095374-3F2C-4CC6-80D1-D18ED58A74F6}"/>
              </a:ext>
            </a:extLst>
          </p:cNvPr>
          <p:cNvPicPr>
            <a:picLocks noChangeAspect="1"/>
          </p:cNvPicPr>
          <p:nvPr/>
        </p:nvPicPr>
        <p:blipFill>
          <a:blip r:embed="rId3"/>
          <a:stretch>
            <a:fillRect/>
          </a:stretch>
        </p:blipFill>
        <p:spPr>
          <a:xfrm>
            <a:off x="2076791" y="1685914"/>
            <a:ext cx="8038418" cy="4154556"/>
          </a:xfrm>
          <a:prstGeom prst="rect">
            <a:avLst/>
          </a:prstGeom>
        </p:spPr>
      </p:pic>
      <p:sp>
        <p:nvSpPr>
          <p:cNvPr id="8" name="文字方塊 7">
            <a:hlinkClick r:id="rId4" action="ppaction://hlinkfile"/>
            <a:extLst>
              <a:ext uri="{FF2B5EF4-FFF2-40B4-BE49-F238E27FC236}">
                <a16:creationId xmlns:a16="http://schemas.microsoft.com/office/drawing/2014/main" id="{9AF6422E-D16E-4344-A39E-805E89AB499E}"/>
              </a:ext>
            </a:extLst>
          </p:cNvPr>
          <p:cNvSpPr txBox="1"/>
          <p:nvPr/>
        </p:nvSpPr>
        <p:spPr>
          <a:xfrm>
            <a:off x="4294497" y="1150706"/>
            <a:ext cx="346653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a:ea typeface="+mn-ea"/>
                <a:cs typeface="+mn-cs"/>
              </a:rPr>
              <a:t>新增視覺效果</a:t>
            </a:r>
          </a:p>
        </p:txBody>
      </p:sp>
      <p:sp>
        <p:nvSpPr>
          <p:cNvPr id="10" name="投影片編號版面配置區 9">
            <a:extLst>
              <a:ext uri="{FF2B5EF4-FFF2-40B4-BE49-F238E27FC236}">
                <a16:creationId xmlns:a16="http://schemas.microsoft.com/office/drawing/2014/main" id="{58DF1094-5AE1-417D-8210-291905E770F4}"/>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164404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9E642-1547-4233-98D3-9CE01E0D0FAA}"/>
              </a:ext>
            </a:extLst>
          </p:cNvPr>
          <p:cNvSpPr>
            <a:spLocks noGrp="1"/>
          </p:cNvSpPr>
          <p:nvPr>
            <p:ph type="title"/>
          </p:nvPr>
        </p:nvSpPr>
        <p:spPr>
          <a:xfrm>
            <a:off x="812800" y="457201"/>
            <a:ext cx="9448800" cy="487363"/>
          </a:xfrm>
        </p:spPr>
        <p:txBody>
          <a:bodyPr>
            <a:normAutofit fontScale="90000"/>
          </a:bodyPr>
          <a:lstStyle/>
          <a:p>
            <a:r>
              <a:rPr lang="en-US" altLang="zh-TW" dirty="0"/>
              <a:t>Power View </a:t>
            </a:r>
            <a:r>
              <a:rPr lang="zh-TW" altLang="en-US" dirty="0"/>
              <a:t>中的折線圖</a:t>
            </a:r>
          </a:p>
        </p:txBody>
      </p:sp>
      <p:pic>
        <p:nvPicPr>
          <p:cNvPr id="5" name="圖片 4">
            <a:extLst>
              <a:ext uri="{FF2B5EF4-FFF2-40B4-BE49-F238E27FC236}">
                <a16:creationId xmlns:a16="http://schemas.microsoft.com/office/drawing/2014/main" id="{BA1F33D6-88F8-42B8-9DDD-382522B0162E}"/>
              </a:ext>
            </a:extLst>
          </p:cNvPr>
          <p:cNvPicPr>
            <a:picLocks noChangeAspect="1"/>
          </p:cNvPicPr>
          <p:nvPr/>
        </p:nvPicPr>
        <p:blipFill>
          <a:blip r:embed="rId2"/>
          <a:stretch>
            <a:fillRect/>
          </a:stretch>
        </p:blipFill>
        <p:spPr>
          <a:xfrm>
            <a:off x="2194470" y="1412543"/>
            <a:ext cx="7803060" cy="4032914"/>
          </a:xfrm>
          <a:prstGeom prst="rect">
            <a:avLst/>
          </a:prstGeom>
        </p:spPr>
      </p:pic>
      <p:sp>
        <p:nvSpPr>
          <p:cNvPr id="8" name="投影片編號版面配置區 7">
            <a:extLst>
              <a:ext uri="{FF2B5EF4-FFF2-40B4-BE49-F238E27FC236}">
                <a16:creationId xmlns:a16="http://schemas.microsoft.com/office/drawing/2014/main" id="{2D492E0C-7AE6-438C-99D8-98DE0871BA21}"/>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38905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F23356-CADE-4A5A-8A47-D991F057B0D5}"/>
              </a:ext>
            </a:extLst>
          </p:cNvPr>
          <p:cNvSpPr>
            <a:spLocks noGrp="1"/>
          </p:cNvSpPr>
          <p:nvPr>
            <p:ph type="title"/>
          </p:nvPr>
        </p:nvSpPr>
        <p:spPr>
          <a:xfrm>
            <a:off x="812800" y="457201"/>
            <a:ext cx="9448800" cy="487363"/>
          </a:xfrm>
        </p:spPr>
        <p:txBody>
          <a:bodyPr/>
          <a:lstStyle/>
          <a:p>
            <a:r>
              <a:rPr lang="en-US" altLang="zh-TW" dirty="0"/>
              <a:t>Power View </a:t>
            </a:r>
            <a:r>
              <a:rPr lang="zh-TW" altLang="en-US" dirty="0"/>
              <a:t>中的長條圖</a:t>
            </a:r>
          </a:p>
        </p:txBody>
      </p:sp>
      <p:pic>
        <p:nvPicPr>
          <p:cNvPr id="4" name="圖片 3">
            <a:extLst>
              <a:ext uri="{FF2B5EF4-FFF2-40B4-BE49-F238E27FC236}">
                <a16:creationId xmlns:a16="http://schemas.microsoft.com/office/drawing/2014/main" id="{6264C8DD-D11F-4F3E-9F05-358D2B1AE28D}"/>
              </a:ext>
            </a:extLst>
          </p:cNvPr>
          <p:cNvPicPr>
            <a:picLocks noChangeAspect="1"/>
          </p:cNvPicPr>
          <p:nvPr/>
        </p:nvPicPr>
        <p:blipFill>
          <a:blip r:embed="rId3"/>
          <a:stretch>
            <a:fillRect/>
          </a:stretch>
        </p:blipFill>
        <p:spPr>
          <a:xfrm>
            <a:off x="2332383" y="1483821"/>
            <a:ext cx="7527234" cy="3890358"/>
          </a:xfrm>
          <a:prstGeom prst="rect">
            <a:avLst/>
          </a:prstGeom>
        </p:spPr>
      </p:pic>
      <p:sp>
        <p:nvSpPr>
          <p:cNvPr id="8" name="投影片編號版面配置區 7">
            <a:extLst>
              <a:ext uri="{FF2B5EF4-FFF2-40B4-BE49-F238E27FC236}">
                <a16:creationId xmlns:a16="http://schemas.microsoft.com/office/drawing/2014/main" id="{904E2CA4-4E59-4EDD-AABC-6BCEC0B4D702}"/>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6238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F23356-CADE-4A5A-8A47-D991F057B0D5}"/>
              </a:ext>
            </a:extLst>
          </p:cNvPr>
          <p:cNvSpPr>
            <a:spLocks noGrp="1"/>
          </p:cNvSpPr>
          <p:nvPr>
            <p:ph type="title"/>
          </p:nvPr>
        </p:nvSpPr>
        <p:spPr>
          <a:xfrm>
            <a:off x="812800" y="457201"/>
            <a:ext cx="9448800" cy="487363"/>
          </a:xfrm>
        </p:spPr>
        <p:txBody>
          <a:bodyPr/>
          <a:lstStyle/>
          <a:p>
            <a:r>
              <a:rPr lang="en-US" altLang="zh-TW" dirty="0"/>
              <a:t>Power View </a:t>
            </a:r>
            <a:r>
              <a:rPr lang="zh-TW" altLang="en-US" dirty="0"/>
              <a:t>中的圓形圖</a:t>
            </a:r>
          </a:p>
        </p:txBody>
      </p:sp>
      <p:pic>
        <p:nvPicPr>
          <p:cNvPr id="5" name="圖片 4">
            <a:extLst>
              <a:ext uri="{FF2B5EF4-FFF2-40B4-BE49-F238E27FC236}">
                <a16:creationId xmlns:a16="http://schemas.microsoft.com/office/drawing/2014/main" id="{4F4C17BF-AF19-4DFA-8816-58B216B9DBFF}"/>
              </a:ext>
            </a:extLst>
          </p:cNvPr>
          <p:cNvPicPr>
            <a:picLocks noChangeAspect="1"/>
          </p:cNvPicPr>
          <p:nvPr/>
        </p:nvPicPr>
        <p:blipFill>
          <a:blip r:embed="rId2"/>
          <a:stretch>
            <a:fillRect/>
          </a:stretch>
        </p:blipFill>
        <p:spPr>
          <a:xfrm>
            <a:off x="2332383" y="1483821"/>
            <a:ext cx="7527234" cy="3890358"/>
          </a:xfrm>
          <a:prstGeom prst="rect">
            <a:avLst/>
          </a:prstGeom>
        </p:spPr>
      </p:pic>
      <p:sp>
        <p:nvSpPr>
          <p:cNvPr id="8" name="投影片編號版面配置區 7">
            <a:extLst>
              <a:ext uri="{FF2B5EF4-FFF2-40B4-BE49-F238E27FC236}">
                <a16:creationId xmlns:a16="http://schemas.microsoft.com/office/drawing/2014/main" id="{3127003D-5165-4A25-B541-41EC8E23FCC9}"/>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21778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9E642-1547-4233-98D3-9CE01E0D0FAA}"/>
              </a:ext>
            </a:extLst>
          </p:cNvPr>
          <p:cNvSpPr>
            <a:spLocks noGrp="1"/>
          </p:cNvSpPr>
          <p:nvPr>
            <p:ph type="title"/>
          </p:nvPr>
        </p:nvSpPr>
        <p:spPr>
          <a:xfrm>
            <a:off x="812800" y="457201"/>
            <a:ext cx="9448800" cy="487363"/>
          </a:xfrm>
        </p:spPr>
        <p:txBody>
          <a:bodyPr>
            <a:normAutofit fontScale="90000"/>
          </a:bodyPr>
          <a:lstStyle/>
          <a:p>
            <a:r>
              <a:rPr lang="en-US" altLang="zh-TW" dirty="0"/>
              <a:t>Power View </a:t>
            </a:r>
            <a:r>
              <a:rPr lang="zh-TW" altLang="en-US" dirty="0"/>
              <a:t>中的長條互動圓形圖</a:t>
            </a:r>
          </a:p>
        </p:txBody>
      </p:sp>
      <p:pic>
        <p:nvPicPr>
          <p:cNvPr id="3" name="圖片 2">
            <a:extLst>
              <a:ext uri="{FF2B5EF4-FFF2-40B4-BE49-F238E27FC236}">
                <a16:creationId xmlns:a16="http://schemas.microsoft.com/office/drawing/2014/main" id="{7BCD071A-453A-4D15-9E3D-F55F76200BE6}"/>
              </a:ext>
            </a:extLst>
          </p:cNvPr>
          <p:cNvPicPr>
            <a:picLocks noChangeAspect="1"/>
          </p:cNvPicPr>
          <p:nvPr/>
        </p:nvPicPr>
        <p:blipFill>
          <a:blip r:embed="rId3"/>
          <a:stretch>
            <a:fillRect/>
          </a:stretch>
        </p:blipFill>
        <p:spPr>
          <a:xfrm>
            <a:off x="2194470" y="1412543"/>
            <a:ext cx="7803060" cy="4032914"/>
          </a:xfrm>
          <a:prstGeom prst="rect">
            <a:avLst/>
          </a:prstGeom>
        </p:spPr>
      </p:pic>
      <p:pic>
        <p:nvPicPr>
          <p:cNvPr id="6" name="圖片 5">
            <a:extLst>
              <a:ext uri="{FF2B5EF4-FFF2-40B4-BE49-F238E27FC236}">
                <a16:creationId xmlns:a16="http://schemas.microsoft.com/office/drawing/2014/main" id="{8FAD31C6-1DEC-4635-9978-C8595786B504}"/>
              </a:ext>
            </a:extLst>
          </p:cNvPr>
          <p:cNvPicPr>
            <a:picLocks noChangeAspect="1"/>
          </p:cNvPicPr>
          <p:nvPr/>
        </p:nvPicPr>
        <p:blipFill>
          <a:blip r:embed="rId4"/>
          <a:stretch>
            <a:fillRect/>
          </a:stretch>
        </p:blipFill>
        <p:spPr>
          <a:xfrm>
            <a:off x="2462758" y="5108241"/>
            <a:ext cx="2160000" cy="1296000"/>
          </a:xfrm>
          <a:prstGeom prst="rect">
            <a:avLst/>
          </a:prstGeom>
          <a:ln>
            <a:noFill/>
          </a:ln>
          <a:effectLst>
            <a:outerShdw blurRad="292100" dist="139700" dir="2700000" algn="tl" rotWithShape="0">
              <a:srgbClr val="333333">
                <a:alpha val="65000"/>
              </a:srgbClr>
            </a:outerShdw>
          </a:effectLst>
        </p:spPr>
      </p:pic>
      <p:pic>
        <p:nvPicPr>
          <p:cNvPr id="7" name="圖片 6">
            <a:extLst>
              <a:ext uri="{FF2B5EF4-FFF2-40B4-BE49-F238E27FC236}">
                <a16:creationId xmlns:a16="http://schemas.microsoft.com/office/drawing/2014/main" id="{3E700E28-0D2C-447E-92D1-FC102E46FE82}"/>
              </a:ext>
            </a:extLst>
          </p:cNvPr>
          <p:cNvPicPr>
            <a:picLocks noChangeAspect="1"/>
          </p:cNvPicPr>
          <p:nvPr/>
        </p:nvPicPr>
        <p:blipFill>
          <a:blip r:embed="rId5"/>
          <a:stretch>
            <a:fillRect/>
          </a:stretch>
        </p:blipFill>
        <p:spPr>
          <a:xfrm>
            <a:off x="5105827" y="5108241"/>
            <a:ext cx="2160000" cy="1296000"/>
          </a:xfrm>
          <a:prstGeom prst="rect">
            <a:avLst/>
          </a:prstGeom>
          <a:ln>
            <a:noFill/>
          </a:ln>
          <a:effectLst>
            <a:outerShdw blurRad="292100" dist="139700" dir="2700000" algn="tl" rotWithShape="0">
              <a:srgbClr val="333333">
                <a:alpha val="65000"/>
              </a:srgbClr>
            </a:outerShdw>
          </a:effectLst>
        </p:spPr>
      </p:pic>
      <p:pic>
        <p:nvPicPr>
          <p:cNvPr id="8" name="圖片 7">
            <a:extLst>
              <a:ext uri="{FF2B5EF4-FFF2-40B4-BE49-F238E27FC236}">
                <a16:creationId xmlns:a16="http://schemas.microsoft.com/office/drawing/2014/main" id="{08DD8305-AA1A-4EC0-AC6B-1DCE18F0BB49}"/>
              </a:ext>
            </a:extLst>
          </p:cNvPr>
          <p:cNvPicPr>
            <a:picLocks noChangeAspect="1"/>
          </p:cNvPicPr>
          <p:nvPr/>
        </p:nvPicPr>
        <p:blipFill>
          <a:blip r:embed="rId6"/>
          <a:stretch>
            <a:fillRect/>
          </a:stretch>
        </p:blipFill>
        <p:spPr>
          <a:xfrm>
            <a:off x="7748895" y="5108241"/>
            <a:ext cx="2160000" cy="1296000"/>
          </a:xfrm>
          <a:prstGeom prst="rect">
            <a:avLst/>
          </a:prstGeom>
          <a:ln>
            <a:noFill/>
          </a:ln>
          <a:effectLst>
            <a:outerShdw blurRad="292100" dist="139700" dir="2700000" algn="tl" rotWithShape="0">
              <a:srgbClr val="333333">
                <a:alpha val="65000"/>
              </a:srgbClr>
            </a:outerShdw>
          </a:effectLst>
        </p:spPr>
      </p:pic>
      <p:sp>
        <p:nvSpPr>
          <p:cNvPr id="11" name="投影片編號版面配置區 10">
            <a:extLst>
              <a:ext uri="{FF2B5EF4-FFF2-40B4-BE49-F238E27FC236}">
                <a16:creationId xmlns:a16="http://schemas.microsoft.com/office/drawing/2014/main" id="{46297A0D-13D7-4995-8C1D-C7BACEA8EBAB}"/>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624244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1D6BDB2-841A-A997-07EB-165927181F1C}"/>
              </a:ext>
            </a:extLst>
          </p:cNvPr>
          <p:cNvSpPr>
            <a:spLocks noGrp="1"/>
          </p:cNvSpPr>
          <p:nvPr>
            <p:ph type="title"/>
          </p:nvPr>
        </p:nvSpPr>
        <p:spPr/>
        <p:txBody>
          <a:bodyPr/>
          <a:lstStyle/>
          <a:p>
            <a:pPr algn="l"/>
            <a:r>
              <a:rPr lang="zh-TW" altLang="en-US" dirty="0"/>
              <a:t>問題：</a:t>
            </a:r>
            <a:br>
              <a:rPr lang="en-US" altLang="zh-TW" dirty="0"/>
            </a:br>
            <a:r>
              <a:rPr lang="zh-TW" altLang="en-US" dirty="0"/>
              <a:t>一旦圖形建立後，原始資料若有異動，圖形會自動更新嗎？</a:t>
            </a:r>
          </a:p>
        </p:txBody>
      </p:sp>
      <p:sp>
        <p:nvSpPr>
          <p:cNvPr id="5" name="文字版面配置區 4">
            <a:extLst>
              <a:ext uri="{FF2B5EF4-FFF2-40B4-BE49-F238E27FC236}">
                <a16:creationId xmlns:a16="http://schemas.microsoft.com/office/drawing/2014/main" id="{6E7423DA-6C67-340D-A531-CE5AC731D347}"/>
              </a:ext>
            </a:extLst>
          </p:cNvPr>
          <p:cNvSpPr>
            <a:spLocks noGrp="1"/>
          </p:cNvSpPr>
          <p:nvPr>
            <p:ph type="body" idx="1"/>
          </p:nvPr>
        </p:nvSpPr>
        <p:spPr/>
        <p:txBody>
          <a:bodyPr/>
          <a:lstStyle/>
          <a:p>
            <a:endParaRPr lang="zh-TW" altLang="en-US"/>
          </a:p>
        </p:txBody>
      </p:sp>
      <p:sp>
        <p:nvSpPr>
          <p:cNvPr id="3" name="投影片編號版面配置區 2">
            <a:extLst>
              <a:ext uri="{FF2B5EF4-FFF2-40B4-BE49-F238E27FC236}">
                <a16:creationId xmlns:a16="http://schemas.microsoft.com/office/drawing/2014/main" id="{B07A0429-CC22-4347-0CBD-DBE1C749A877}"/>
              </a:ext>
            </a:extLst>
          </p:cNvPr>
          <p:cNvSpPr>
            <a:spLocks noGrp="1"/>
          </p:cNvSpPr>
          <p:nvPr>
            <p:ph type="sldNum" sz="quarter" idx="11"/>
          </p:nvPr>
        </p:nvSpPr>
        <p:spPr/>
        <p:txBody>
          <a:bodyPr/>
          <a:lstStyle/>
          <a:p>
            <a:fld id="{7F173E31-B280-470D-8E33-DE21E2EE0EAF}" type="slidenum">
              <a:rPr lang="zh-TW" altLang="en-US" smtClean="0"/>
              <a:t>129</a:t>
            </a:fld>
            <a:endParaRPr lang="zh-TW" altLang="en-US" dirty="0"/>
          </a:p>
        </p:txBody>
      </p:sp>
    </p:spTree>
    <p:extLst>
      <p:ext uri="{BB962C8B-B14F-4D97-AF65-F5344CB8AC3E}">
        <p14:creationId xmlns:p14="http://schemas.microsoft.com/office/powerpoint/2010/main" val="3840825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zh-TW" altLang="en-US" dirty="0"/>
              <a:t>練習範例</a:t>
            </a:r>
          </a:p>
        </p:txBody>
      </p:sp>
      <p:pic>
        <p:nvPicPr>
          <p:cNvPr id="3" name="圖片 2">
            <a:hlinkClick r:id="rId3" action="ppaction://hlinkfile"/>
          </p:cNvPr>
          <p:cNvPicPr>
            <a:picLocks noChangeAspect="1"/>
          </p:cNvPicPr>
          <p:nvPr/>
        </p:nvPicPr>
        <p:blipFill>
          <a:blip r:embed="rId4"/>
          <a:stretch>
            <a:fillRect/>
          </a:stretch>
        </p:blipFill>
        <p:spPr>
          <a:xfrm>
            <a:off x="1981200" y="1599092"/>
            <a:ext cx="8229600" cy="4278180"/>
          </a:xfrm>
          <a:prstGeom prst="rect">
            <a:avLst/>
          </a:prstGeom>
        </p:spPr>
      </p:pic>
      <p:pic>
        <p:nvPicPr>
          <p:cNvPr id="6" name="圖片 5">
            <a:hlinkClick r:id="rId3"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09D8C080-1FC3-4A73-A5A5-3DF098E84898}"/>
              </a:ext>
            </a:extLst>
          </p:cNvPr>
          <p:cNvSpPr>
            <a:spLocks noGrp="1"/>
          </p:cNvSpPr>
          <p:nvPr>
            <p:ph type="sldNum" sz="quarter" idx="4"/>
          </p:nvPr>
        </p:nvSpPr>
        <p:spPr/>
        <p:txBody>
          <a:bodyPr/>
          <a:lstStyle/>
          <a:p>
            <a:fld id="{7F173E31-B280-470D-8E33-DE21E2EE0EAF}" type="slidenum">
              <a:rPr lang="zh-TW" altLang="en-US" smtClean="0"/>
              <a:t>13</a:t>
            </a:fld>
            <a:endParaRPr lang="zh-TW" altLang="en-US" dirty="0"/>
          </a:p>
        </p:txBody>
      </p:sp>
    </p:spTree>
    <p:extLst>
      <p:ext uri="{BB962C8B-B14F-4D97-AF65-F5344CB8AC3E}">
        <p14:creationId xmlns:p14="http://schemas.microsoft.com/office/powerpoint/2010/main" val="29297400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468E4B1-C638-58D9-AF47-5A5657B03777}"/>
              </a:ext>
            </a:extLst>
          </p:cNvPr>
          <p:cNvSpPr>
            <a:spLocks noGrp="1"/>
          </p:cNvSpPr>
          <p:nvPr>
            <p:ph type="sldNum" sz="quarter" idx="4"/>
          </p:nvPr>
        </p:nvSpPr>
        <p:spPr/>
        <p:txBody>
          <a:bodyPr/>
          <a:lstStyle/>
          <a:p>
            <a:fld id="{2CD5F70B-847F-404D-8B3F-873BE2E51CED}" type="slidenum">
              <a:rPr lang="zh-TW" altLang="en-US" smtClean="0"/>
              <a:t>130</a:t>
            </a:fld>
            <a:endParaRPr lang="zh-TW" altLang="en-US"/>
          </a:p>
        </p:txBody>
      </p:sp>
      <p:pic>
        <p:nvPicPr>
          <p:cNvPr id="6" name="圖片 5">
            <a:hlinkClick r:id="rId2" action="ppaction://hlinkfile"/>
            <a:extLst>
              <a:ext uri="{FF2B5EF4-FFF2-40B4-BE49-F238E27FC236}">
                <a16:creationId xmlns:a16="http://schemas.microsoft.com/office/drawing/2014/main" id="{C1C38A91-28B7-DE33-0484-064E2366EA4A}"/>
              </a:ext>
            </a:extLst>
          </p:cNvPr>
          <p:cNvPicPr>
            <a:picLocks noChangeAspect="1"/>
          </p:cNvPicPr>
          <p:nvPr/>
        </p:nvPicPr>
        <p:blipFill>
          <a:blip r:embed="rId3"/>
          <a:stretch>
            <a:fillRect/>
          </a:stretch>
        </p:blipFill>
        <p:spPr>
          <a:xfrm>
            <a:off x="1537854" y="790170"/>
            <a:ext cx="9116290" cy="3029146"/>
          </a:xfrm>
          <a:prstGeom prst="rect">
            <a:avLst/>
          </a:prstGeom>
        </p:spPr>
      </p:pic>
      <p:pic>
        <p:nvPicPr>
          <p:cNvPr id="8" name="圖片 7">
            <a:hlinkClick r:id="rId4" action="ppaction://hlinkfile"/>
            <a:extLst>
              <a:ext uri="{FF2B5EF4-FFF2-40B4-BE49-F238E27FC236}">
                <a16:creationId xmlns:a16="http://schemas.microsoft.com/office/drawing/2014/main" id="{BE716686-CE6B-189D-46A1-046E00E25E91}"/>
              </a:ext>
            </a:extLst>
          </p:cNvPr>
          <p:cNvPicPr>
            <a:picLocks noChangeAspect="1"/>
          </p:cNvPicPr>
          <p:nvPr/>
        </p:nvPicPr>
        <p:blipFill>
          <a:blip r:embed="rId5"/>
          <a:stretch>
            <a:fillRect/>
          </a:stretch>
        </p:blipFill>
        <p:spPr>
          <a:xfrm>
            <a:off x="1537856" y="3481168"/>
            <a:ext cx="8129622" cy="3208654"/>
          </a:xfrm>
          <a:prstGeom prst="rect">
            <a:avLst/>
          </a:prstGeom>
          <a:ln>
            <a:noFill/>
          </a:ln>
          <a:effectLst>
            <a:outerShdw blurRad="292100" dist="139700" dir="2700000" algn="tl" rotWithShape="0">
              <a:srgbClr val="333333">
                <a:alpha val="65000"/>
              </a:srgbClr>
            </a:outerShdw>
          </a:effectLst>
        </p:spPr>
      </p:pic>
      <p:sp>
        <p:nvSpPr>
          <p:cNvPr id="9" name="圖說文字: 直線 8">
            <a:extLst>
              <a:ext uri="{FF2B5EF4-FFF2-40B4-BE49-F238E27FC236}">
                <a16:creationId xmlns:a16="http://schemas.microsoft.com/office/drawing/2014/main" id="{A8824B0A-9125-0369-3953-195206ED8147}"/>
              </a:ext>
            </a:extLst>
          </p:cNvPr>
          <p:cNvSpPr/>
          <p:nvPr/>
        </p:nvSpPr>
        <p:spPr bwMode="auto">
          <a:xfrm>
            <a:off x="8687830" y="5344050"/>
            <a:ext cx="2895600" cy="1345772"/>
          </a:xfrm>
          <a:prstGeom prst="borderCallout1">
            <a:avLst>
              <a:gd name="adj1" fmla="val 3438"/>
              <a:gd name="adj2" fmla="val -1661"/>
              <a:gd name="adj3" fmla="val 79005"/>
              <a:gd name="adj4" fmla="val -36999"/>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chemeClr val="tx1"/>
                </a:solidFill>
                <a:effectLst/>
                <a:latin typeface="Arial" panose="020B0604020202020204" pitchFamily="34" charset="0"/>
              </a:rPr>
              <a:t>若將</a:t>
            </a:r>
            <a:r>
              <a:rPr kumimoji="0" lang="en-US" altLang="zh-TW" sz="1800" b="1" i="0" u="none" strike="noStrike" cap="none" normalizeH="0" baseline="0" dirty="0">
                <a:ln>
                  <a:noFill/>
                </a:ln>
                <a:solidFill>
                  <a:schemeClr val="tx1"/>
                </a:solidFill>
                <a:effectLst/>
                <a:latin typeface="Arial" panose="020B0604020202020204" pitchFamily="34" charset="0"/>
              </a:rPr>
              <a:t>[</a:t>
            </a:r>
            <a:r>
              <a:rPr kumimoji="0" lang="zh-TW" altLang="en-US" sz="1800" b="1" i="0" u="none" strike="noStrike" cap="none" normalizeH="0" baseline="0" dirty="0">
                <a:ln>
                  <a:noFill/>
                </a:ln>
                <a:solidFill>
                  <a:schemeClr val="tx1"/>
                </a:solidFill>
                <a:effectLst/>
                <a:latin typeface="Arial" panose="020B0604020202020204" pitchFamily="34" charset="0"/>
              </a:rPr>
              <a:t>一詮精密工業</a:t>
            </a:r>
            <a:r>
              <a:rPr kumimoji="0" lang="en-US" altLang="zh-TW" sz="1800" b="1" i="0" u="none" strike="noStrike" cap="none" normalizeH="0" baseline="0" dirty="0">
                <a:ln>
                  <a:noFill/>
                </a:ln>
                <a:solidFill>
                  <a:schemeClr val="tx1"/>
                </a:solidFill>
                <a:effectLst/>
                <a:latin typeface="Arial" panose="020B0604020202020204" pitchFamily="34" charset="0"/>
              </a:rPr>
              <a:t>]2011</a:t>
            </a:r>
            <a:r>
              <a:rPr kumimoji="0" lang="zh-TW" altLang="en-US" sz="1800" b="1" i="0" u="none" strike="noStrike" cap="none" normalizeH="0" baseline="0" dirty="0">
                <a:ln>
                  <a:noFill/>
                </a:ln>
                <a:solidFill>
                  <a:schemeClr val="tx1"/>
                </a:solidFill>
                <a:effectLst/>
                <a:latin typeface="Arial" panose="020B0604020202020204" pitchFamily="34" charset="0"/>
              </a:rPr>
              <a:t>年</a:t>
            </a:r>
            <a:r>
              <a:rPr kumimoji="0" lang="en-US" altLang="zh-TW" sz="1800" b="1" i="0" u="none" strike="noStrike" cap="none" normalizeH="0" baseline="0" dirty="0">
                <a:ln>
                  <a:noFill/>
                </a:ln>
                <a:solidFill>
                  <a:schemeClr val="tx1"/>
                </a:solidFill>
                <a:effectLst/>
                <a:latin typeface="Arial" panose="020B0604020202020204" pitchFamily="34" charset="0"/>
              </a:rPr>
              <a:t>1</a:t>
            </a:r>
            <a:r>
              <a:rPr kumimoji="0" lang="zh-TW" altLang="en-US" sz="1800" b="1" i="0" u="none" strike="noStrike" cap="none" normalizeH="0" baseline="0" dirty="0">
                <a:ln>
                  <a:noFill/>
                </a:ln>
                <a:solidFill>
                  <a:schemeClr val="tx1"/>
                </a:solidFill>
                <a:effectLst/>
                <a:latin typeface="Arial" panose="020B0604020202020204" pitchFamily="34" charset="0"/>
              </a:rPr>
              <a:t>月的某一筆交易數據更新，在</a:t>
            </a:r>
            <a:r>
              <a:rPr kumimoji="0" lang="en-US" altLang="zh-TW" sz="1800" b="1" i="0" u="none" strike="noStrike" cap="none" normalizeH="0" baseline="0" dirty="0">
                <a:ln>
                  <a:noFill/>
                </a:ln>
                <a:solidFill>
                  <a:schemeClr val="tx1"/>
                </a:solidFill>
                <a:effectLst/>
                <a:latin typeface="Arial" panose="020B0604020202020204" pitchFamily="34" charset="0"/>
              </a:rPr>
              <a:t>Power BI</a:t>
            </a:r>
            <a:r>
              <a:rPr kumimoji="0" lang="zh-TW" altLang="en-US" sz="1800" b="1" i="0" u="none" strike="noStrike" cap="none" normalizeH="0" baseline="0" dirty="0">
                <a:ln>
                  <a:noFill/>
                </a:ln>
                <a:solidFill>
                  <a:schemeClr val="tx1"/>
                </a:solidFill>
                <a:effectLst/>
                <a:latin typeface="Arial" panose="020B0604020202020204" pitchFamily="34" charset="0"/>
              </a:rPr>
              <a:t>上的圖表會受連動嗎？</a:t>
            </a:r>
          </a:p>
        </p:txBody>
      </p:sp>
      <p:sp>
        <p:nvSpPr>
          <p:cNvPr id="10" name="矩形 9">
            <a:extLst>
              <a:ext uri="{FF2B5EF4-FFF2-40B4-BE49-F238E27FC236}">
                <a16:creationId xmlns:a16="http://schemas.microsoft.com/office/drawing/2014/main" id="{B7555DE7-6514-541A-33CE-9D7DD2A1CF0D}"/>
              </a:ext>
            </a:extLst>
          </p:cNvPr>
          <p:cNvSpPr/>
          <p:nvPr/>
        </p:nvSpPr>
        <p:spPr bwMode="auto">
          <a:xfrm>
            <a:off x="6490950" y="2412155"/>
            <a:ext cx="502276" cy="244699"/>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sp>
        <p:nvSpPr>
          <p:cNvPr id="11" name="矩形 10">
            <a:extLst>
              <a:ext uri="{FF2B5EF4-FFF2-40B4-BE49-F238E27FC236}">
                <a16:creationId xmlns:a16="http://schemas.microsoft.com/office/drawing/2014/main" id="{EEE79193-05DE-F353-8D18-46F6931A6F64}"/>
              </a:ext>
            </a:extLst>
          </p:cNvPr>
          <p:cNvSpPr/>
          <p:nvPr/>
        </p:nvSpPr>
        <p:spPr bwMode="auto">
          <a:xfrm>
            <a:off x="7199289" y="6432244"/>
            <a:ext cx="540913" cy="257578"/>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22041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DCD01BF-28C9-46AF-9FE3-93C64893E416}"/>
              </a:ext>
            </a:extLst>
          </p:cNvPr>
          <p:cNvSpPr>
            <a:spLocks noGrp="1"/>
          </p:cNvSpPr>
          <p:nvPr>
            <p:ph type="title"/>
          </p:nvPr>
        </p:nvSpPr>
        <p:spPr>
          <a:xfrm>
            <a:off x="831851" y="1709739"/>
            <a:ext cx="10515600" cy="2852737"/>
          </a:xfrm>
        </p:spPr>
        <p:txBody>
          <a:bodyPr/>
          <a:lstStyle/>
          <a:p>
            <a:r>
              <a:rPr lang="en-US" altLang="zh-TW" dirty="0"/>
              <a:t>Power BI </a:t>
            </a:r>
            <a:r>
              <a:rPr lang="zh-TW" altLang="en-US" dirty="0"/>
              <a:t>中的</a:t>
            </a:r>
            <a:r>
              <a:rPr lang="zh-TW" altLang="en-US" dirty="0">
                <a:hlinkClick r:id="rId2"/>
              </a:rPr>
              <a:t>視覺效果類型</a:t>
            </a:r>
            <a:endParaRPr lang="zh-TW" altLang="en-US" dirty="0"/>
          </a:p>
        </p:txBody>
      </p:sp>
      <p:sp>
        <p:nvSpPr>
          <p:cNvPr id="10" name="投影片編號版面配置區 9">
            <a:extLst>
              <a:ext uri="{FF2B5EF4-FFF2-40B4-BE49-F238E27FC236}">
                <a16:creationId xmlns:a16="http://schemas.microsoft.com/office/drawing/2014/main" id="{DD9D74B2-909F-4B7E-BA5A-6F72FB7E4B97}"/>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D5F70B-847F-404D-8B3F-873BE2E51CED}"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zh-TW" altLang="en-US" sz="1200" b="1"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
        <p:nvSpPr>
          <p:cNvPr id="2" name="文字版面配置區 1">
            <a:extLst>
              <a:ext uri="{FF2B5EF4-FFF2-40B4-BE49-F238E27FC236}">
                <a16:creationId xmlns:a16="http://schemas.microsoft.com/office/drawing/2014/main" id="{89DEC3BD-C19C-CF13-AFE9-1D5356BFB394}"/>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5346875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70577BE-907B-489E-A9C4-A0F76272ECA5}"/>
              </a:ext>
            </a:extLst>
          </p:cNvPr>
          <p:cNvSpPr>
            <a:spLocks noGrp="1"/>
          </p:cNvSpPr>
          <p:nvPr>
            <p:ph type="title"/>
          </p:nvPr>
        </p:nvSpPr>
        <p:spPr>
          <a:xfrm>
            <a:off x="831851" y="1709739"/>
            <a:ext cx="10515600" cy="2852737"/>
          </a:xfrm>
        </p:spPr>
        <p:txBody>
          <a:bodyPr>
            <a:normAutofit/>
          </a:bodyPr>
          <a:lstStyle/>
          <a:p>
            <a:r>
              <a:rPr lang="en-US" altLang="zh-TW" dirty="0"/>
              <a:t>Power Query</a:t>
            </a:r>
            <a:endParaRPr lang="zh-TW" altLang="en-US" dirty="0"/>
          </a:p>
        </p:txBody>
      </p:sp>
      <p:sp>
        <p:nvSpPr>
          <p:cNvPr id="8" name="文字版面配置區 7">
            <a:extLst>
              <a:ext uri="{FF2B5EF4-FFF2-40B4-BE49-F238E27FC236}">
                <a16:creationId xmlns:a16="http://schemas.microsoft.com/office/drawing/2014/main" id="{9F5E6846-A211-4DE4-A5BE-23AD88986BE4}"/>
              </a:ext>
            </a:extLst>
          </p:cNvPr>
          <p:cNvSpPr>
            <a:spLocks noGrp="1"/>
          </p:cNvSpPr>
          <p:nvPr>
            <p:ph type="body" idx="1"/>
          </p:nvPr>
        </p:nvSpPr>
        <p:spPr>
          <a:xfrm>
            <a:off x="831851" y="4589464"/>
            <a:ext cx="10515600" cy="1500187"/>
          </a:xfrm>
        </p:spPr>
        <p:txBody>
          <a:bodyPr/>
          <a:lstStyle/>
          <a:p>
            <a:r>
              <a:rPr lang="en-US" altLang="zh-TW" dirty="0"/>
              <a:t>Power Query (</a:t>
            </a:r>
            <a:r>
              <a:rPr lang="zh-TW" altLang="en-US" dirty="0"/>
              <a:t>在先前的 </a:t>
            </a:r>
            <a:r>
              <a:rPr lang="en-US" altLang="zh-TW" dirty="0"/>
              <a:t>Excel </a:t>
            </a:r>
            <a:r>
              <a:rPr lang="zh-TW" altLang="en-US" dirty="0"/>
              <a:t>版本稱為</a:t>
            </a:r>
            <a:r>
              <a:rPr lang="en-US" altLang="zh-TW" dirty="0"/>
              <a:t>”</a:t>
            </a:r>
            <a:r>
              <a:rPr lang="zh-TW" altLang="en-US" dirty="0"/>
              <a:t>取得 </a:t>
            </a:r>
            <a:r>
              <a:rPr lang="en-US" altLang="zh-TW" dirty="0"/>
              <a:t>&amp; </a:t>
            </a:r>
            <a:r>
              <a:rPr lang="zh-TW" altLang="en-US" dirty="0"/>
              <a:t>轉換資料</a:t>
            </a:r>
            <a:r>
              <a:rPr lang="en-US" altLang="zh-TW" dirty="0"/>
              <a:t>”) </a:t>
            </a:r>
            <a:r>
              <a:rPr lang="zh-TW" altLang="en-US" dirty="0"/>
              <a:t>，可以匯入或連結至外部資料，然後以符合您需求的方式來圖形化該資料，例如移除欄、變更資料類型或合併資料表。 接著，您可以將查詢載入至 </a:t>
            </a:r>
            <a:r>
              <a:rPr lang="en-US" altLang="zh-TW" dirty="0"/>
              <a:t>Excel </a:t>
            </a:r>
            <a:r>
              <a:rPr lang="zh-TW" altLang="en-US" dirty="0"/>
              <a:t>以建立圖表和報表。 您可以定期重新更新資料，使其為最新狀態。</a:t>
            </a:r>
          </a:p>
        </p:txBody>
      </p:sp>
      <p:sp>
        <p:nvSpPr>
          <p:cNvPr id="10" name="文字方塊 9">
            <a:extLst>
              <a:ext uri="{FF2B5EF4-FFF2-40B4-BE49-F238E27FC236}">
                <a16:creationId xmlns:a16="http://schemas.microsoft.com/office/drawing/2014/main" id="{F4B942DF-A368-4797-8E13-22E09CE32AA8}"/>
              </a:ext>
            </a:extLst>
          </p:cNvPr>
          <p:cNvSpPr txBox="1"/>
          <p:nvPr/>
        </p:nvSpPr>
        <p:spPr>
          <a:xfrm>
            <a:off x="2800350" y="6265009"/>
            <a:ext cx="6953250"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3"/>
              </a:rPr>
              <a:t>https://support.microsoft.com/zh-tw/office/%E9%97%9C%E6%96%BC-excel-%E4%B8%AD%E7%9A%84-power-query-7104fbee-9e62-4cb9-a02e-5bfb1a6c536a</a:t>
            </a:r>
            <a:r>
              <a:rPr kumimoji="0" lang="zh-TW" altLang="en-US" sz="1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11" name="投影片編號版面配置區 10">
            <a:extLst>
              <a:ext uri="{FF2B5EF4-FFF2-40B4-BE49-F238E27FC236}">
                <a16:creationId xmlns:a16="http://schemas.microsoft.com/office/drawing/2014/main" id="{F4F066EB-30D6-43F6-8254-156705AF15E7}"/>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D5F70B-847F-404D-8B3F-873BE2E51CED}"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zh-TW" altLang="en-US" sz="1200" b="1"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507286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225BB44-AE09-43E1-A7D1-33937281C87D}"/>
              </a:ext>
            </a:extLst>
          </p:cNvPr>
          <p:cNvSpPr>
            <a:spLocks noGrp="1"/>
          </p:cNvSpPr>
          <p:nvPr>
            <p:ph type="title"/>
          </p:nvPr>
        </p:nvSpPr>
        <p:spPr>
          <a:xfrm>
            <a:off x="1574800" y="459581"/>
            <a:ext cx="9448800" cy="487363"/>
          </a:xfrm>
        </p:spPr>
        <p:txBody>
          <a:bodyPr/>
          <a:lstStyle/>
          <a:p>
            <a:r>
              <a:rPr lang="en-US" altLang="zh-TW" dirty="0"/>
              <a:t>Power Query</a:t>
            </a:r>
            <a:r>
              <a:rPr lang="zh-TW" altLang="en-US" dirty="0"/>
              <a:t>取得及執行</a:t>
            </a:r>
            <a:r>
              <a:rPr lang="en-US" altLang="zh-TW" dirty="0"/>
              <a:t> </a:t>
            </a:r>
            <a:endParaRPr lang="zh-TW" altLang="en-US" dirty="0"/>
          </a:p>
        </p:txBody>
      </p:sp>
      <p:sp>
        <p:nvSpPr>
          <p:cNvPr id="5" name="內容版面配置區 4">
            <a:extLst>
              <a:ext uri="{FF2B5EF4-FFF2-40B4-BE49-F238E27FC236}">
                <a16:creationId xmlns:a16="http://schemas.microsoft.com/office/drawing/2014/main" id="{9A1116EB-238B-49B3-BDBD-275272A30223}"/>
              </a:ext>
            </a:extLst>
          </p:cNvPr>
          <p:cNvSpPr>
            <a:spLocks noGrp="1"/>
          </p:cNvSpPr>
          <p:nvPr>
            <p:ph idx="1"/>
          </p:nvPr>
        </p:nvSpPr>
        <p:spPr>
          <a:xfrm>
            <a:off x="2235200" y="1295400"/>
            <a:ext cx="9398000" cy="5029200"/>
          </a:xfrm>
        </p:spPr>
        <p:txBody>
          <a:bodyPr/>
          <a:lstStyle/>
          <a:p>
            <a:r>
              <a:rPr lang="zh-TW" altLang="en-US" dirty="0"/>
              <a:t>在</a:t>
            </a:r>
            <a:r>
              <a:rPr lang="en-US" altLang="zh-TW" dirty="0"/>
              <a:t>Excel 2013</a:t>
            </a:r>
            <a:r>
              <a:rPr lang="zh-TW" altLang="en-US" dirty="0"/>
              <a:t>以前較舊的版本必</a:t>
            </a:r>
            <a:r>
              <a:rPr lang="zh-TW" altLang="en-US" dirty="0">
                <a:hlinkClick r:id="rId2"/>
              </a:rPr>
              <a:t>下載安裝</a:t>
            </a:r>
            <a:endParaRPr lang="en-US" altLang="zh-TW" dirty="0"/>
          </a:p>
          <a:p>
            <a:r>
              <a:rPr lang="zh-TW" altLang="en-US" dirty="0"/>
              <a:t>在</a:t>
            </a:r>
            <a:r>
              <a:rPr lang="en-US" altLang="zh-TW" dirty="0"/>
              <a:t>Excel 2013</a:t>
            </a:r>
            <a:r>
              <a:rPr lang="zh-TW" altLang="en-US" dirty="0">
                <a:hlinkClick r:id="rId3"/>
              </a:rPr>
              <a:t>啟用 </a:t>
            </a:r>
            <a:r>
              <a:rPr lang="en-US" altLang="zh-TW" dirty="0">
                <a:hlinkClick r:id="rId3"/>
              </a:rPr>
              <a:t>Power Query</a:t>
            </a:r>
            <a:endParaRPr lang="en-US" altLang="zh-TW" dirty="0"/>
          </a:p>
          <a:p>
            <a:r>
              <a:rPr lang="zh-TW" altLang="en-US" dirty="0"/>
              <a:t>在</a:t>
            </a:r>
            <a:r>
              <a:rPr lang="en-US" altLang="zh-TW" dirty="0"/>
              <a:t>Excel 2016 </a:t>
            </a:r>
            <a:r>
              <a:rPr lang="zh-TW" altLang="en-US" dirty="0"/>
              <a:t>中稱為「</a:t>
            </a:r>
            <a:r>
              <a:rPr lang="zh-TW" altLang="en-US" dirty="0">
                <a:hlinkClick r:id="rId4"/>
              </a:rPr>
              <a:t>取得及轉換</a:t>
            </a:r>
            <a:r>
              <a:rPr lang="zh-TW" altLang="en-US" dirty="0"/>
              <a:t>」</a:t>
            </a:r>
            <a:endParaRPr lang="en-US" altLang="zh-TW" dirty="0"/>
          </a:p>
          <a:p>
            <a:r>
              <a:rPr lang="zh-TW" altLang="en-US" dirty="0"/>
              <a:t>在</a:t>
            </a:r>
            <a:r>
              <a:rPr lang="en-US" altLang="zh-TW" dirty="0"/>
              <a:t>Excel 2019 </a:t>
            </a:r>
            <a:endParaRPr lang="zh-TW" altLang="en-US" dirty="0"/>
          </a:p>
        </p:txBody>
      </p:sp>
      <p:pic>
        <p:nvPicPr>
          <p:cNvPr id="1026" name="Picture 2" descr="[資料] 索引標籤上的 [取得 &amp; 轉換] 選項">
            <a:hlinkClick r:id="rId5"/>
            <a:extLst>
              <a:ext uri="{FF2B5EF4-FFF2-40B4-BE49-F238E27FC236}">
                <a16:creationId xmlns:a16="http://schemas.microsoft.com/office/drawing/2014/main" id="{28DA223E-1889-40D2-A769-912E5D5DA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0416" y="2923870"/>
            <a:ext cx="4767497"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738C51A3-47FF-48AF-A07B-909B458B1F3A}"/>
              </a:ext>
            </a:extLst>
          </p:cNvPr>
          <p:cNvPicPr>
            <a:picLocks noChangeAspect="1"/>
          </p:cNvPicPr>
          <p:nvPr/>
        </p:nvPicPr>
        <p:blipFill>
          <a:blip r:embed="rId7"/>
          <a:stretch>
            <a:fillRect/>
          </a:stretch>
        </p:blipFill>
        <p:spPr>
          <a:xfrm>
            <a:off x="4540416" y="3920026"/>
            <a:ext cx="1587285" cy="2723076"/>
          </a:xfrm>
          <a:prstGeom prst="rect">
            <a:avLst/>
          </a:prstGeom>
          <a:ln>
            <a:noFill/>
          </a:ln>
          <a:effectLst>
            <a:outerShdw blurRad="292100" dist="139700" dir="2700000" algn="tl" rotWithShape="0">
              <a:srgbClr val="333333">
                <a:alpha val="65000"/>
              </a:srgbClr>
            </a:outerShdw>
          </a:effectLst>
        </p:spPr>
      </p:pic>
      <p:sp>
        <p:nvSpPr>
          <p:cNvPr id="10" name="投影片編號版面配置區 9">
            <a:extLst>
              <a:ext uri="{FF2B5EF4-FFF2-40B4-BE49-F238E27FC236}">
                <a16:creationId xmlns:a16="http://schemas.microsoft.com/office/drawing/2014/main" id="{D3F40562-FFDA-4F50-95DE-3423926059A9}"/>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290111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225BB44-AE09-43E1-A7D1-33937281C87D}"/>
              </a:ext>
            </a:extLst>
          </p:cNvPr>
          <p:cNvSpPr>
            <a:spLocks noGrp="1"/>
          </p:cNvSpPr>
          <p:nvPr>
            <p:ph type="title"/>
          </p:nvPr>
        </p:nvSpPr>
        <p:spPr/>
        <p:txBody>
          <a:bodyPr/>
          <a:lstStyle/>
          <a:p>
            <a:r>
              <a:rPr lang="en-US" altLang="zh-TW" dirty="0"/>
              <a:t>Excel 2019 </a:t>
            </a:r>
            <a:r>
              <a:rPr lang="zh-TW" altLang="en-US" dirty="0"/>
              <a:t>提供全新的連接器</a:t>
            </a:r>
          </a:p>
        </p:txBody>
      </p:sp>
      <p:sp>
        <p:nvSpPr>
          <p:cNvPr id="11" name="投影片編號版面配置區 10">
            <a:extLst>
              <a:ext uri="{FF2B5EF4-FFF2-40B4-BE49-F238E27FC236}">
                <a16:creationId xmlns:a16="http://schemas.microsoft.com/office/drawing/2014/main" id="{41949B80-74E5-4BE9-9E9E-5704E3BEC228}"/>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pic>
        <p:nvPicPr>
          <p:cNvPr id="1026" name="Picture 2" descr="[資料] 索引標籤上的 [取得 &amp; 轉換] 選項">
            <a:hlinkClick r:id="rId2"/>
            <a:extLst>
              <a:ext uri="{FF2B5EF4-FFF2-40B4-BE49-F238E27FC236}">
                <a16:creationId xmlns:a16="http://schemas.microsoft.com/office/drawing/2014/main" id="{28DA223E-1889-40D2-A769-912E5D5DA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803" y="1445473"/>
            <a:ext cx="5750395" cy="1562468"/>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738C51A3-47FF-48AF-A07B-909B458B1F3A}"/>
              </a:ext>
            </a:extLst>
          </p:cNvPr>
          <p:cNvPicPr>
            <a:picLocks noChangeAspect="1"/>
          </p:cNvPicPr>
          <p:nvPr/>
        </p:nvPicPr>
        <p:blipFill>
          <a:blip r:embed="rId4"/>
          <a:stretch>
            <a:fillRect/>
          </a:stretch>
        </p:blipFill>
        <p:spPr>
          <a:xfrm>
            <a:off x="3220803" y="2816224"/>
            <a:ext cx="2143125" cy="3676650"/>
          </a:xfrm>
          <a:prstGeom prst="rect">
            <a:avLst/>
          </a:prstGeom>
        </p:spPr>
      </p:pic>
      <p:sp>
        <p:nvSpPr>
          <p:cNvPr id="2" name="矩形 1">
            <a:extLst>
              <a:ext uri="{FF2B5EF4-FFF2-40B4-BE49-F238E27FC236}">
                <a16:creationId xmlns:a16="http://schemas.microsoft.com/office/drawing/2014/main" id="{D722AFA0-2A40-4CA1-8747-F67FCF69514A}"/>
              </a:ext>
            </a:extLst>
          </p:cNvPr>
          <p:cNvSpPr/>
          <p:nvPr/>
        </p:nvSpPr>
        <p:spPr>
          <a:xfrm>
            <a:off x="3220802" y="1896178"/>
            <a:ext cx="555510" cy="8748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FFFFFF"/>
              </a:solidFill>
              <a:effectLst/>
              <a:uLnTx/>
              <a:uFillTx/>
              <a:latin typeface="Arial"/>
              <a:ea typeface="+mn-ea"/>
              <a:cs typeface="+mn-cs"/>
            </a:endParaRPr>
          </a:p>
        </p:txBody>
      </p:sp>
      <p:sp>
        <p:nvSpPr>
          <p:cNvPr id="7" name="矩形 6">
            <a:extLst>
              <a:ext uri="{FF2B5EF4-FFF2-40B4-BE49-F238E27FC236}">
                <a16:creationId xmlns:a16="http://schemas.microsoft.com/office/drawing/2014/main" id="{58187847-5301-4FD7-8E7F-F94DCD454CA4}"/>
              </a:ext>
            </a:extLst>
          </p:cNvPr>
          <p:cNvSpPr/>
          <p:nvPr/>
        </p:nvSpPr>
        <p:spPr bwMode="auto">
          <a:xfrm>
            <a:off x="3220802" y="2831932"/>
            <a:ext cx="2143125" cy="371959"/>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7913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3.33333E-6 3.7037E-6 L -3.33333E-6 0.39884 " pathEditMode="relative" rAng="0" ptsTypes="AA">
                                      <p:cBhvr>
                                        <p:cTn id="10" dur="2000" fill="hold"/>
                                        <p:tgtEl>
                                          <p:spTgt spid="7"/>
                                        </p:tgtEl>
                                        <p:attrNameLst>
                                          <p:attrName>ppt_x</p:attrName>
                                          <p:attrName>ppt_y</p:attrName>
                                        </p:attrNameLst>
                                      </p:cBhvr>
                                      <p:rCtr x="0" y="19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C4365-4AA1-4B45-A65A-97A2B3EE0D62}"/>
              </a:ext>
            </a:extLst>
          </p:cNvPr>
          <p:cNvSpPr>
            <a:spLocks noGrp="1"/>
          </p:cNvSpPr>
          <p:nvPr>
            <p:ph type="title"/>
          </p:nvPr>
        </p:nvSpPr>
        <p:spPr>
          <a:xfrm>
            <a:off x="1574800" y="459581"/>
            <a:ext cx="9448800" cy="487363"/>
          </a:xfrm>
        </p:spPr>
        <p:txBody>
          <a:bodyPr/>
          <a:lstStyle/>
          <a:p>
            <a:r>
              <a:rPr lang="zh-TW" altLang="en-US" dirty="0"/>
              <a:t>資料的取得及建置</a:t>
            </a:r>
          </a:p>
        </p:txBody>
      </p:sp>
      <p:sp>
        <p:nvSpPr>
          <p:cNvPr id="3" name="內容版面配置區 2">
            <a:extLst>
              <a:ext uri="{FF2B5EF4-FFF2-40B4-BE49-F238E27FC236}">
                <a16:creationId xmlns:a16="http://schemas.microsoft.com/office/drawing/2014/main" id="{39B7E3B5-DE91-4B48-9594-6E71A0446DCE}"/>
              </a:ext>
            </a:extLst>
          </p:cNvPr>
          <p:cNvSpPr>
            <a:spLocks noGrp="1"/>
          </p:cNvSpPr>
          <p:nvPr>
            <p:ph idx="1"/>
          </p:nvPr>
        </p:nvSpPr>
        <p:spPr>
          <a:xfrm>
            <a:off x="2235200" y="1295400"/>
            <a:ext cx="9398000" cy="5029200"/>
          </a:xfrm>
        </p:spPr>
        <p:txBody>
          <a:bodyPr>
            <a:normAutofit/>
          </a:bodyPr>
          <a:lstStyle/>
          <a:p>
            <a:r>
              <a:rPr lang="zh-TW" altLang="en-US" dirty="0"/>
              <a:t>有了 </a:t>
            </a:r>
            <a:r>
              <a:rPr lang="en-US" altLang="zh-TW" dirty="0"/>
              <a:t>Power Query</a:t>
            </a:r>
            <a:r>
              <a:rPr lang="zh-TW" altLang="en-US" dirty="0"/>
              <a:t>，您就可以搜尋資料來源、建立連線，然後以圖形形式（例如移除欄、變更資料類型或合併表格）以符合您的需求的方式進行。 重塑資料之後，您就可以共用這些資訊，或使用查詢來建立報表。</a:t>
            </a:r>
          </a:p>
        </p:txBody>
      </p:sp>
      <p:pic>
        <p:nvPicPr>
          <p:cNvPr id="3074" name="Picture 2" descr="Power Query 常見步驟">
            <a:extLst>
              <a:ext uri="{FF2B5EF4-FFF2-40B4-BE49-F238E27FC236}">
                <a16:creationId xmlns:a16="http://schemas.microsoft.com/office/drawing/2014/main" id="{D5ECC581-E98A-4897-9594-432E663BA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943" y="3032389"/>
            <a:ext cx="3380400" cy="142745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F80A2D8-4ED9-402F-B562-CDC23461F976}"/>
              </a:ext>
            </a:extLst>
          </p:cNvPr>
          <p:cNvSpPr txBox="1"/>
          <p:nvPr/>
        </p:nvSpPr>
        <p:spPr>
          <a:xfrm>
            <a:off x="2274468" y="4578700"/>
            <a:ext cx="8130338" cy="1709507"/>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連線</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a:t>
            </a:r>
            <a:r>
              <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連線至雲端上、服務中或本機內的資料。</a:t>
            </a: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轉換</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a:t>
            </a:r>
            <a:r>
              <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重塑資料以符合您的需求；原始來源則維持不變</a:t>
            </a: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合併</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a:t>
            </a:r>
            <a:r>
              <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從多重資料來源建立資料模型，並以獨一無二的檢視方式檢視資料</a:t>
            </a: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共用</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a:t>
            </a:r>
            <a:r>
              <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查詢完成之後，您可以儲存、共用或是用於報告</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0" name="投影片編號版面配置區 9">
            <a:extLst>
              <a:ext uri="{FF2B5EF4-FFF2-40B4-BE49-F238E27FC236}">
                <a16:creationId xmlns:a16="http://schemas.microsoft.com/office/drawing/2014/main" id="{E26450F5-1BFA-4476-89E8-56FFA0EF1F35}"/>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411759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BD5DFC7-BA8B-4AE0-A2B1-E2FE50FD2506}"/>
              </a:ext>
            </a:extLst>
          </p:cNvPr>
          <p:cNvSpPr>
            <a:spLocks noGrp="1"/>
          </p:cNvSpPr>
          <p:nvPr>
            <p:ph type="title"/>
          </p:nvPr>
        </p:nvSpPr>
        <p:spPr>
          <a:xfrm>
            <a:off x="1574800" y="459581"/>
            <a:ext cx="9448800" cy="487363"/>
          </a:xfrm>
        </p:spPr>
        <p:txBody>
          <a:bodyPr/>
          <a:lstStyle/>
          <a:p>
            <a:r>
              <a:rPr lang="zh-TW" altLang="en-US" dirty="0"/>
              <a:t>連線</a:t>
            </a:r>
          </a:p>
        </p:txBody>
      </p:sp>
      <p:sp>
        <p:nvSpPr>
          <p:cNvPr id="5" name="內容版面配置區 4">
            <a:extLst>
              <a:ext uri="{FF2B5EF4-FFF2-40B4-BE49-F238E27FC236}">
                <a16:creationId xmlns:a16="http://schemas.microsoft.com/office/drawing/2014/main" id="{7F2D1A30-B70C-46FE-9B63-0E5DB1C43513}"/>
              </a:ext>
            </a:extLst>
          </p:cNvPr>
          <p:cNvSpPr>
            <a:spLocks noGrp="1"/>
          </p:cNvSpPr>
          <p:nvPr>
            <p:ph idx="1"/>
          </p:nvPr>
        </p:nvSpPr>
        <p:spPr>
          <a:xfrm>
            <a:off x="2235200" y="1295400"/>
            <a:ext cx="9398000" cy="5029200"/>
          </a:xfrm>
        </p:spPr>
        <p:txBody>
          <a:bodyPr>
            <a:normAutofit/>
          </a:bodyPr>
          <a:lstStyle/>
          <a:p>
            <a:pPr>
              <a:lnSpc>
                <a:spcPct val="150000"/>
              </a:lnSpc>
            </a:pPr>
            <a:r>
              <a:rPr lang="zh-TW" altLang="en-US" dirty="0"/>
              <a:t>您可以使用 </a:t>
            </a:r>
            <a:r>
              <a:rPr lang="en-US" altLang="zh-TW" dirty="0"/>
              <a:t>Power Query</a:t>
            </a:r>
            <a:r>
              <a:rPr lang="zh-TW" altLang="en-US" dirty="0"/>
              <a:t> 連線至單一資料來源 </a:t>
            </a:r>
            <a:r>
              <a:rPr lang="en-US" altLang="zh-TW" dirty="0"/>
              <a:t>(</a:t>
            </a:r>
            <a:r>
              <a:rPr lang="zh-TW" altLang="en-US" dirty="0"/>
              <a:t>例如 </a:t>
            </a:r>
            <a:r>
              <a:rPr lang="en-US" altLang="zh-TW" dirty="0"/>
              <a:t>Excel </a:t>
            </a:r>
            <a:r>
              <a:rPr lang="zh-TW" altLang="en-US" dirty="0"/>
              <a:t>活頁簿</a:t>
            </a:r>
            <a:r>
              <a:rPr lang="en-US" altLang="zh-TW" dirty="0"/>
              <a:t>)</a:t>
            </a:r>
            <a:r>
              <a:rPr lang="zh-TW" altLang="en-US" dirty="0"/>
              <a:t>，或您可以連線到多個資料庫、摘要或散落在雲端上的服務。 使用 </a:t>
            </a:r>
            <a:r>
              <a:rPr lang="en-US" altLang="zh-TW" dirty="0"/>
              <a:t>Power Query</a:t>
            </a:r>
            <a:r>
              <a:rPr lang="zh-TW" altLang="en-US" dirty="0"/>
              <a:t>，您可以使用自己的唯一密碼一起帶出所有這些來源，並發現其他從沒看過的深入分析。</a:t>
            </a:r>
          </a:p>
          <a:p>
            <a:pPr>
              <a:lnSpc>
                <a:spcPct val="150000"/>
              </a:lnSpc>
            </a:pPr>
            <a:r>
              <a:rPr lang="zh-TW" altLang="en-US" dirty="0"/>
              <a:t>您從功能區</a:t>
            </a:r>
            <a:r>
              <a:rPr lang="en-US" altLang="zh-TW" dirty="0"/>
              <a:t>[</a:t>
            </a:r>
            <a:r>
              <a:rPr lang="zh-TW" altLang="en-US" dirty="0"/>
              <a:t>資料</a:t>
            </a:r>
            <a:r>
              <a:rPr lang="en-US" altLang="zh-TW" dirty="0"/>
              <a:t>]\</a:t>
            </a:r>
            <a:r>
              <a:rPr lang="zh-TW" altLang="en-US" dirty="0"/>
              <a:t> </a:t>
            </a:r>
            <a:r>
              <a:rPr lang="en-US" altLang="zh-TW" dirty="0"/>
              <a:t>[</a:t>
            </a:r>
            <a:r>
              <a:rPr lang="zh-TW" altLang="en-US" dirty="0"/>
              <a:t>取得及轉換資料</a:t>
            </a:r>
            <a:r>
              <a:rPr lang="en-US" altLang="zh-TW" dirty="0"/>
              <a:t>]</a:t>
            </a:r>
            <a:r>
              <a:rPr lang="zh-TW" altLang="en-US" dirty="0"/>
              <a:t> 群組中的 </a:t>
            </a:r>
            <a:r>
              <a:rPr lang="en-US" altLang="zh-TW" dirty="0"/>
              <a:t>[</a:t>
            </a:r>
            <a:r>
              <a:rPr lang="zh-TW" altLang="en-US" dirty="0"/>
              <a:t>取得資料</a:t>
            </a:r>
            <a:r>
              <a:rPr lang="en-US" altLang="zh-TW" dirty="0"/>
              <a:t>]</a:t>
            </a:r>
            <a:r>
              <a:rPr lang="zh-TW" altLang="en-US" dirty="0"/>
              <a:t> 連線到資料來源。 資料來源包括來自 </a:t>
            </a:r>
            <a:r>
              <a:rPr lang="en-US" altLang="zh-TW" dirty="0"/>
              <a:t>Web</a:t>
            </a:r>
            <a:r>
              <a:rPr lang="zh-TW" altLang="en-US" dirty="0"/>
              <a:t>、檔案、資料庫、</a:t>
            </a:r>
            <a:r>
              <a:rPr lang="en-US" altLang="zh-TW" dirty="0">
                <a:hlinkClick r:id="rId3"/>
              </a:rPr>
              <a:t>Azure</a:t>
            </a:r>
            <a:r>
              <a:rPr lang="zh-TW" altLang="en-US" dirty="0"/>
              <a:t>、其他來源或甚至是 </a:t>
            </a:r>
            <a:r>
              <a:rPr lang="en-US" altLang="zh-TW" dirty="0"/>
              <a:t>Excel </a:t>
            </a:r>
            <a:r>
              <a:rPr lang="zh-TW" altLang="en-US" dirty="0"/>
              <a:t>活頁簿中資料表的資料。</a:t>
            </a:r>
          </a:p>
        </p:txBody>
      </p:sp>
      <p:sp>
        <p:nvSpPr>
          <p:cNvPr id="9" name="投影片編號版面配置區 8">
            <a:extLst>
              <a:ext uri="{FF2B5EF4-FFF2-40B4-BE49-F238E27FC236}">
                <a16:creationId xmlns:a16="http://schemas.microsoft.com/office/drawing/2014/main" id="{22A8405D-8183-4EAD-BEEF-E63B3F728102}"/>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96013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225BB44-AE09-43E1-A7D1-33937281C87D}"/>
              </a:ext>
            </a:extLst>
          </p:cNvPr>
          <p:cNvSpPr>
            <a:spLocks noGrp="1"/>
          </p:cNvSpPr>
          <p:nvPr>
            <p:ph type="title"/>
          </p:nvPr>
        </p:nvSpPr>
        <p:spPr>
          <a:xfrm>
            <a:off x="1574800" y="459581"/>
            <a:ext cx="9448800" cy="487363"/>
          </a:xfrm>
        </p:spPr>
        <p:txBody>
          <a:bodyPr/>
          <a:lstStyle/>
          <a:p>
            <a:r>
              <a:rPr lang="zh-TW" altLang="en-US" dirty="0"/>
              <a:t>連線</a:t>
            </a:r>
            <a:r>
              <a:rPr lang="en-US" altLang="zh-TW" dirty="0"/>
              <a:t>-</a:t>
            </a:r>
            <a:r>
              <a:rPr lang="zh-TW" altLang="en-US" dirty="0"/>
              <a:t>取得來源資料</a:t>
            </a:r>
          </a:p>
        </p:txBody>
      </p:sp>
      <p:sp>
        <p:nvSpPr>
          <p:cNvPr id="5" name="內容版面配置區 4">
            <a:extLst>
              <a:ext uri="{FF2B5EF4-FFF2-40B4-BE49-F238E27FC236}">
                <a16:creationId xmlns:a16="http://schemas.microsoft.com/office/drawing/2014/main" id="{9A1116EB-238B-49B3-BDBD-275272A30223}"/>
              </a:ext>
            </a:extLst>
          </p:cNvPr>
          <p:cNvSpPr>
            <a:spLocks noGrp="1"/>
          </p:cNvSpPr>
          <p:nvPr>
            <p:ph idx="1"/>
          </p:nvPr>
        </p:nvSpPr>
        <p:spPr>
          <a:xfrm>
            <a:off x="2235200" y="1295400"/>
            <a:ext cx="2794000" cy="5029200"/>
          </a:xfrm>
        </p:spPr>
        <p:txBody>
          <a:bodyPr>
            <a:normAutofit/>
          </a:bodyPr>
          <a:lstStyle/>
          <a:p>
            <a:r>
              <a:rPr lang="zh-TW" altLang="en-US" dirty="0"/>
              <a:t>若要在</a:t>
            </a:r>
            <a:r>
              <a:rPr lang="en-US" altLang="zh-TW" dirty="0"/>
              <a:t>Excel 2016(</a:t>
            </a:r>
            <a:r>
              <a:rPr lang="zh-TW" altLang="en-US" dirty="0"/>
              <a:t>含之後的版本</a:t>
            </a:r>
            <a:r>
              <a:rPr lang="en-US" altLang="zh-TW" dirty="0"/>
              <a:t>)</a:t>
            </a:r>
            <a:r>
              <a:rPr lang="zh-TW" altLang="en-US" dirty="0"/>
              <a:t>中建立查詢，請使用功能區中的 </a:t>
            </a:r>
            <a:r>
              <a:rPr lang="en-US" altLang="zh-TW" dirty="0"/>
              <a:t>[</a:t>
            </a:r>
            <a:r>
              <a:rPr lang="zh-TW" altLang="en-US" dirty="0"/>
              <a:t>資料</a:t>
            </a:r>
            <a:r>
              <a:rPr lang="en-US" altLang="zh-TW" dirty="0"/>
              <a:t>] </a:t>
            </a:r>
            <a:r>
              <a:rPr lang="zh-TW" altLang="en-US" dirty="0"/>
              <a:t>索引標籤，然後從 </a:t>
            </a:r>
            <a:r>
              <a:rPr lang="en-US" altLang="zh-TW" dirty="0"/>
              <a:t>[</a:t>
            </a:r>
            <a:r>
              <a:rPr lang="zh-TW" altLang="en-US" dirty="0"/>
              <a:t>取得 </a:t>
            </a:r>
            <a:r>
              <a:rPr lang="en-US" altLang="zh-TW" dirty="0"/>
              <a:t>&amp; </a:t>
            </a:r>
            <a:r>
              <a:rPr lang="zh-TW" altLang="en-US" dirty="0"/>
              <a:t>轉換資料</a:t>
            </a:r>
            <a:r>
              <a:rPr lang="en-US" altLang="zh-TW" dirty="0"/>
              <a:t>] </a:t>
            </a:r>
            <a:r>
              <a:rPr lang="zh-TW" altLang="en-US" dirty="0"/>
              <a:t>功能區群組中選取 </a:t>
            </a:r>
            <a:r>
              <a:rPr lang="en-US" altLang="zh-TW" dirty="0"/>
              <a:t>[</a:t>
            </a:r>
            <a:r>
              <a:rPr lang="zh-TW" altLang="en-US" dirty="0"/>
              <a:t>取得資料</a:t>
            </a:r>
            <a:r>
              <a:rPr lang="en-US" altLang="zh-TW" dirty="0"/>
              <a:t>] </a:t>
            </a:r>
            <a:r>
              <a:rPr lang="zh-TW" altLang="en-US" dirty="0"/>
              <a:t>按鈕。</a:t>
            </a:r>
            <a:endParaRPr lang="en-US" altLang="zh-TW" dirty="0"/>
          </a:p>
          <a:p>
            <a:r>
              <a:rPr lang="zh-TW" altLang="en-US" dirty="0"/>
              <a:t>從該處選擇您的資料來源。</a:t>
            </a:r>
          </a:p>
        </p:txBody>
      </p:sp>
      <p:pic>
        <p:nvPicPr>
          <p:cNvPr id="2050" name="Picture 2" descr="從資料庫選項取得 &amp; 轉換">
            <a:extLst>
              <a:ext uri="{FF2B5EF4-FFF2-40B4-BE49-F238E27FC236}">
                <a16:creationId xmlns:a16="http://schemas.microsoft.com/office/drawing/2014/main" id="{1E4AF449-403B-47B7-8F93-D1A2F6F86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4612" y="1309521"/>
            <a:ext cx="4730092" cy="5156996"/>
          </a:xfrm>
          <a:prstGeom prst="rect">
            <a:avLst/>
          </a:prstGeom>
          <a:noFill/>
          <a:extLst>
            <a:ext uri="{909E8E84-426E-40DD-AFC4-6F175D3DCCD1}">
              <a14:hiddenFill xmlns:a14="http://schemas.microsoft.com/office/drawing/2010/main">
                <a:solidFill>
                  <a:srgbClr val="FFFFFF"/>
                </a:solidFill>
              </a14:hiddenFill>
            </a:ext>
          </a:extLst>
        </p:spPr>
      </p:pic>
      <p:sp>
        <p:nvSpPr>
          <p:cNvPr id="9" name="投影片編號版面配置區 8">
            <a:extLst>
              <a:ext uri="{FF2B5EF4-FFF2-40B4-BE49-F238E27FC236}">
                <a16:creationId xmlns:a16="http://schemas.microsoft.com/office/drawing/2014/main" id="{E54EC059-F938-4C10-9F39-4150C1EAAD06}"/>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190122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225BB44-AE09-43E1-A7D1-33937281C87D}"/>
              </a:ext>
            </a:extLst>
          </p:cNvPr>
          <p:cNvSpPr>
            <a:spLocks noGrp="1"/>
          </p:cNvSpPr>
          <p:nvPr>
            <p:ph type="title"/>
          </p:nvPr>
        </p:nvSpPr>
        <p:spPr>
          <a:xfrm>
            <a:off x="1574800" y="459581"/>
            <a:ext cx="9448800" cy="487363"/>
          </a:xfrm>
        </p:spPr>
        <p:txBody>
          <a:bodyPr/>
          <a:lstStyle/>
          <a:p>
            <a:r>
              <a:rPr lang="zh-TW" altLang="en-US" dirty="0"/>
              <a:t>連線</a:t>
            </a:r>
            <a:r>
              <a:rPr lang="en-US" altLang="zh-TW" dirty="0"/>
              <a:t>-</a:t>
            </a:r>
            <a:r>
              <a:rPr lang="zh-TW" altLang="en-US" dirty="0"/>
              <a:t>取得來源資料</a:t>
            </a:r>
          </a:p>
        </p:txBody>
      </p:sp>
      <p:sp>
        <p:nvSpPr>
          <p:cNvPr id="5" name="內容版面配置區 4">
            <a:extLst>
              <a:ext uri="{FF2B5EF4-FFF2-40B4-BE49-F238E27FC236}">
                <a16:creationId xmlns:a16="http://schemas.microsoft.com/office/drawing/2014/main" id="{9A1116EB-238B-49B3-BDBD-275272A30223}"/>
              </a:ext>
            </a:extLst>
          </p:cNvPr>
          <p:cNvSpPr>
            <a:spLocks noGrp="1"/>
          </p:cNvSpPr>
          <p:nvPr>
            <p:ph idx="1"/>
          </p:nvPr>
        </p:nvSpPr>
        <p:spPr>
          <a:xfrm>
            <a:off x="2235200" y="1295400"/>
            <a:ext cx="9398000" cy="5029200"/>
          </a:xfrm>
        </p:spPr>
        <p:txBody>
          <a:bodyPr>
            <a:normAutofit/>
          </a:bodyPr>
          <a:lstStyle/>
          <a:p>
            <a:pPr marL="0" indent="0">
              <a:buNone/>
            </a:pPr>
            <a:r>
              <a:rPr lang="zh-TW" altLang="en-US" dirty="0"/>
              <a:t>若要在</a:t>
            </a:r>
            <a:r>
              <a:rPr lang="en-US" altLang="zh-TW" dirty="0"/>
              <a:t>Excel 2013-</a:t>
            </a:r>
            <a:r>
              <a:rPr lang="zh-TW" altLang="en-US" dirty="0"/>
              <a:t>及之前的版本中建立查詢，請使用功能區中的 </a:t>
            </a:r>
            <a:r>
              <a:rPr lang="en-US" altLang="zh-TW" dirty="0"/>
              <a:t>[PPOWER QUERY] </a:t>
            </a:r>
            <a:r>
              <a:rPr lang="zh-TW" altLang="en-US" dirty="0"/>
              <a:t>索引標籤，然後從 </a:t>
            </a:r>
            <a:r>
              <a:rPr lang="en-US" altLang="zh-TW" dirty="0"/>
              <a:t>[</a:t>
            </a:r>
            <a:r>
              <a:rPr lang="zh-TW" altLang="en-US" dirty="0"/>
              <a:t>取得外部資料</a:t>
            </a:r>
            <a:r>
              <a:rPr lang="en-US" altLang="zh-TW" dirty="0"/>
              <a:t>] </a:t>
            </a:r>
            <a:r>
              <a:rPr lang="zh-TW" altLang="en-US" dirty="0"/>
              <a:t>群組中資料來源。</a:t>
            </a:r>
          </a:p>
        </p:txBody>
      </p:sp>
      <p:pic>
        <p:nvPicPr>
          <p:cNvPr id="4098" name="Picture 2" descr="[Power Query] 功能區">
            <a:hlinkClick r:id="rId3"/>
            <a:extLst>
              <a:ext uri="{FF2B5EF4-FFF2-40B4-BE49-F238E27FC236}">
                <a16:creationId xmlns:a16="http://schemas.microsoft.com/office/drawing/2014/main" id="{F8A65373-C8DB-4AC4-8339-2808D986F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931" y="2828925"/>
            <a:ext cx="6962775" cy="2733675"/>
          </a:xfrm>
          <a:prstGeom prst="rect">
            <a:avLst/>
          </a:prstGeom>
          <a:noFill/>
          <a:extLst>
            <a:ext uri="{909E8E84-426E-40DD-AFC4-6F175D3DCCD1}">
              <a14:hiddenFill xmlns:a14="http://schemas.microsoft.com/office/drawing/2010/main">
                <a:solidFill>
                  <a:srgbClr val="FFFFFF"/>
                </a:solidFill>
              </a14:hiddenFill>
            </a:ext>
          </a:extLst>
        </p:spPr>
      </p:pic>
      <p:sp>
        <p:nvSpPr>
          <p:cNvPr id="9" name="投影片編號版面配置區 8">
            <a:extLst>
              <a:ext uri="{FF2B5EF4-FFF2-40B4-BE49-F238E27FC236}">
                <a16:creationId xmlns:a16="http://schemas.microsoft.com/office/drawing/2014/main" id="{2FCB0149-519C-48D4-8F8A-0A6A0AA1B7AA}"/>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44736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a:xfrm>
            <a:off x="1574800" y="459581"/>
            <a:ext cx="9448800" cy="487363"/>
          </a:xfrm>
        </p:spPr>
        <p:txBody>
          <a:bodyPr/>
          <a:lstStyle/>
          <a:p>
            <a:r>
              <a:rPr lang="zh-TW" altLang="en-US" dirty="0">
                <a:hlinkClick r:id="rId3"/>
              </a:rPr>
              <a:t>實作練習</a:t>
            </a:r>
            <a:r>
              <a:rPr lang="en-US" altLang="zh-TW" dirty="0"/>
              <a:t>-</a:t>
            </a:r>
            <a:r>
              <a:rPr lang="zh-TW" altLang="en-US" dirty="0"/>
              <a:t>連接到</a:t>
            </a:r>
            <a:r>
              <a:rPr lang="en-US" altLang="zh-TW" dirty="0"/>
              <a:t>CSV</a:t>
            </a:r>
            <a:r>
              <a:rPr lang="zh-TW" altLang="en-US" dirty="0"/>
              <a:t>或文字檔</a:t>
            </a:r>
          </a:p>
        </p:txBody>
      </p:sp>
      <p:sp>
        <p:nvSpPr>
          <p:cNvPr id="3" name="內容版面配置區 2">
            <a:extLst>
              <a:ext uri="{FF2B5EF4-FFF2-40B4-BE49-F238E27FC236}">
                <a16:creationId xmlns:a16="http://schemas.microsoft.com/office/drawing/2014/main" id="{1057E05B-C643-49DB-8B97-6785DF0B6EB9}"/>
              </a:ext>
            </a:extLst>
          </p:cNvPr>
          <p:cNvSpPr>
            <a:spLocks noGrp="1"/>
          </p:cNvSpPr>
          <p:nvPr>
            <p:ph idx="1"/>
          </p:nvPr>
        </p:nvSpPr>
        <p:spPr>
          <a:xfrm>
            <a:off x="2235200" y="1295400"/>
            <a:ext cx="9398000" cy="5029200"/>
          </a:xfrm>
        </p:spPr>
        <p:txBody>
          <a:bodyPr>
            <a:normAutofit/>
          </a:bodyPr>
          <a:lstStyle/>
          <a:p>
            <a:r>
              <a:rPr lang="zh-TW" altLang="en-US" dirty="0"/>
              <a:t>按一下 </a:t>
            </a:r>
            <a:r>
              <a:rPr lang="en-US" altLang="zh-TW" dirty="0"/>
              <a:t>[</a:t>
            </a:r>
            <a:r>
              <a:rPr lang="zh-TW" altLang="en-US" dirty="0"/>
              <a:t>資料</a:t>
            </a:r>
            <a:r>
              <a:rPr lang="en-US" altLang="zh-TW" dirty="0"/>
              <a:t>] </a:t>
            </a:r>
            <a:r>
              <a:rPr lang="zh-TW" altLang="en-US" dirty="0"/>
              <a:t>索引標籤，然後從 </a:t>
            </a:r>
            <a:r>
              <a:rPr lang="en-US" altLang="zh-TW" dirty="0"/>
              <a:t>[</a:t>
            </a:r>
            <a:r>
              <a:rPr lang="zh-TW" altLang="en-US" dirty="0"/>
              <a:t>檔</a:t>
            </a:r>
            <a:r>
              <a:rPr lang="en-US" altLang="zh-TW" dirty="0"/>
              <a:t>] </a:t>
            </a:r>
            <a:r>
              <a:rPr lang="zh-TW" altLang="en-US" dirty="0"/>
              <a:t>中取得資料</a:t>
            </a:r>
            <a:r>
              <a:rPr lang="en-US" altLang="zh-TW" dirty="0"/>
              <a:t>&gt; &gt;</a:t>
            </a:r>
            <a:r>
              <a:rPr lang="zh-TW" altLang="en-US" dirty="0"/>
              <a:t>從文字</a:t>
            </a:r>
            <a:r>
              <a:rPr lang="en-US" altLang="zh-TW" dirty="0"/>
              <a:t>/CSV</a:t>
            </a:r>
            <a:r>
              <a:rPr lang="zh-TW" altLang="en-US" dirty="0"/>
              <a:t>選取</a:t>
            </a:r>
            <a:r>
              <a:rPr lang="en-US" altLang="zh-TW" dirty="0"/>
              <a:t>]</a:t>
            </a:r>
            <a:r>
              <a:rPr lang="zh-TW" altLang="en-US" dirty="0"/>
              <a:t>。 如果您沒有看到 </a:t>
            </a:r>
            <a:r>
              <a:rPr lang="en-US" altLang="zh-TW" dirty="0"/>
              <a:t>[ </a:t>
            </a:r>
            <a:r>
              <a:rPr lang="zh-TW" altLang="en-US" dirty="0"/>
              <a:t>取得資料 </a:t>
            </a:r>
            <a:r>
              <a:rPr lang="en-US" altLang="zh-TW" dirty="0"/>
              <a:t>] </a:t>
            </a:r>
            <a:r>
              <a:rPr lang="zh-TW" altLang="en-US" dirty="0"/>
              <a:t>按鈕，請按一下 </a:t>
            </a:r>
            <a:r>
              <a:rPr lang="en-US" altLang="zh-TW" dirty="0"/>
              <a:t>[</a:t>
            </a:r>
            <a:r>
              <a:rPr lang="zh-TW" altLang="en-US" dirty="0"/>
              <a:t>從檔案建立 新的查詢</a:t>
            </a:r>
            <a:r>
              <a:rPr lang="en-US" altLang="zh-TW" dirty="0"/>
              <a:t>&gt;] &gt; </a:t>
            </a:r>
            <a:r>
              <a:rPr lang="zh-TW" altLang="en-US" dirty="0"/>
              <a:t>從</a:t>
            </a:r>
            <a:r>
              <a:rPr lang="en-US" altLang="zh-TW" dirty="0"/>
              <a:t>CSV</a:t>
            </a:r>
            <a:r>
              <a:rPr lang="zh-TW" altLang="en-US" dirty="0"/>
              <a:t>或 從文字選取。</a:t>
            </a:r>
          </a:p>
          <a:p>
            <a:r>
              <a:rPr lang="zh-TW" altLang="en-US" dirty="0"/>
              <a:t>在 </a:t>
            </a:r>
            <a:r>
              <a:rPr lang="en-US" altLang="zh-TW" dirty="0"/>
              <a:t>[ </a:t>
            </a:r>
            <a:r>
              <a:rPr lang="zh-TW" altLang="en-US" dirty="0"/>
              <a:t>逗號分隔值</a:t>
            </a:r>
            <a:r>
              <a:rPr lang="en-US" altLang="zh-TW" dirty="0"/>
              <a:t>] </a:t>
            </a:r>
            <a:r>
              <a:rPr lang="zh-TW" altLang="en-US" dirty="0"/>
              <a:t>的 </a:t>
            </a:r>
            <a:r>
              <a:rPr lang="en-US" altLang="zh-TW" dirty="0"/>
              <a:t>[</a:t>
            </a:r>
            <a:r>
              <a:rPr lang="zh-TW" altLang="en-US" dirty="0"/>
              <a:t>瀏覽 </a:t>
            </a:r>
            <a:r>
              <a:rPr lang="en-US" altLang="zh-TW" dirty="0"/>
              <a:t>] </a:t>
            </a:r>
            <a:r>
              <a:rPr lang="zh-TW" altLang="en-US" dirty="0"/>
              <a:t>對話方塊中，瀏覽或輸入您要查詢之檔案的路徑。</a:t>
            </a:r>
          </a:p>
          <a:p>
            <a:r>
              <a:rPr lang="zh-TW" altLang="en-US" dirty="0"/>
              <a:t>按一下 </a:t>
            </a:r>
            <a:r>
              <a:rPr lang="en-US" altLang="zh-TW" dirty="0"/>
              <a:t>[</a:t>
            </a:r>
            <a:r>
              <a:rPr lang="zh-TW" altLang="en-US" dirty="0"/>
              <a:t>開啟</a:t>
            </a:r>
            <a:r>
              <a:rPr lang="en-US" altLang="zh-TW" dirty="0"/>
              <a:t>]</a:t>
            </a:r>
            <a:r>
              <a:rPr lang="zh-TW" altLang="en-US" dirty="0"/>
              <a:t>。</a:t>
            </a:r>
          </a:p>
        </p:txBody>
      </p:sp>
      <p:sp>
        <p:nvSpPr>
          <p:cNvPr id="5" name="文字方塊 4">
            <a:extLst>
              <a:ext uri="{FF2B5EF4-FFF2-40B4-BE49-F238E27FC236}">
                <a16:creationId xmlns:a16="http://schemas.microsoft.com/office/drawing/2014/main" id="{D2A1A05C-FB0C-48DD-9783-DA97CCDB8DCB}"/>
              </a:ext>
            </a:extLst>
          </p:cNvPr>
          <p:cNvSpPr txBox="1"/>
          <p:nvPr/>
        </p:nvSpPr>
        <p:spPr>
          <a:xfrm>
            <a:off x="2327190" y="5569544"/>
            <a:ext cx="939800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附註</a:t>
            </a:r>
            <a:r>
              <a:rPr kumimoji="0" lang="en-US" altLang="zh-TW"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a:t>
            </a:r>
            <a:endPar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如果您要從 </a:t>
            </a:r>
            <a:r>
              <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CSV </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檔案匯入資料，</a:t>
            </a:r>
            <a:r>
              <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Power Query </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會自動偵測欄分隔符號號，包括欄名與類型。 例如，如果您匯入下面的範例 </a:t>
            </a:r>
            <a:r>
              <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CSV </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檔案，</a:t>
            </a:r>
            <a:r>
              <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Power Query </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會自動使用第一列做為欄名稱，並變更每個資料行的資料類型。</a:t>
            </a:r>
          </a:p>
        </p:txBody>
      </p:sp>
      <p:sp>
        <p:nvSpPr>
          <p:cNvPr id="10" name="投影片編號版面配置區 9">
            <a:extLst>
              <a:ext uri="{FF2B5EF4-FFF2-40B4-BE49-F238E27FC236}">
                <a16:creationId xmlns:a16="http://schemas.microsoft.com/office/drawing/2014/main" id="{30643ED7-31EC-48E8-B165-586A8F87EFE9}"/>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7592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zh-TW" altLang="en-US" dirty="0"/>
              <a:t>應用練習</a:t>
            </a:r>
            <a:r>
              <a:rPr lang="en-US" altLang="zh-TW" dirty="0"/>
              <a:t>-</a:t>
            </a:r>
            <a:r>
              <a:rPr lang="zh-TW" altLang="en-US" dirty="0"/>
              <a:t>七彩瀑布</a:t>
            </a:r>
          </a:p>
        </p:txBody>
      </p:sp>
      <p:pic>
        <p:nvPicPr>
          <p:cNvPr id="31748" name="Picture 2">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70113" y="1770760"/>
            <a:ext cx="7851775" cy="413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ACFD1300-4071-4931-AEAD-F75292F9117B}"/>
              </a:ext>
            </a:extLst>
          </p:cNvPr>
          <p:cNvSpPr>
            <a:spLocks noGrp="1"/>
          </p:cNvSpPr>
          <p:nvPr>
            <p:ph type="sldNum" sz="quarter" idx="4"/>
          </p:nvPr>
        </p:nvSpPr>
        <p:spPr/>
        <p:txBody>
          <a:bodyPr/>
          <a:lstStyle/>
          <a:p>
            <a:fld id="{7F173E31-B280-470D-8E33-DE21E2EE0EAF}" type="slidenum">
              <a:rPr lang="zh-TW" altLang="en-US" smtClean="0"/>
              <a:t>14</a:t>
            </a:fld>
            <a:endParaRPr lang="zh-TW" altLang="en-US" dirty="0"/>
          </a:p>
        </p:txBody>
      </p:sp>
    </p:spTree>
    <p:extLst>
      <p:ext uri="{BB962C8B-B14F-4D97-AF65-F5344CB8AC3E}">
        <p14:creationId xmlns:p14="http://schemas.microsoft.com/office/powerpoint/2010/main" val="32550765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p:txBody>
          <a:bodyPr/>
          <a:lstStyle/>
          <a:p>
            <a:r>
              <a:rPr lang="zh-TW" altLang="en-US" dirty="0">
                <a:hlinkClick r:id="rId3"/>
              </a:rPr>
              <a:t>實作練習</a:t>
            </a:r>
            <a:r>
              <a:rPr lang="en-US" altLang="zh-TW" dirty="0"/>
              <a:t>-</a:t>
            </a:r>
            <a:r>
              <a:rPr lang="zh-TW" altLang="en-US" dirty="0">
                <a:hlinkClick r:id="rId4" action="ppaction://hlinkfile"/>
              </a:rPr>
              <a:t>連接到</a:t>
            </a:r>
            <a:r>
              <a:rPr lang="en-US" altLang="zh-TW" dirty="0">
                <a:hlinkClick r:id="rId4" action="ppaction://hlinkfile"/>
              </a:rPr>
              <a:t>CSV</a:t>
            </a:r>
            <a:r>
              <a:rPr lang="zh-TW" altLang="en-US" dirty="0">
                <a:hlinkClick r:id="rId4" action="ppaction://hlinkfile"/>
              </a:rPr>
              <a:t>或文字檔</a:t>
            </a:r>
            <a:endParaRPr lang="zh-TW" altLang="en-US" dirty="0"/>
          </a:p>
        </p:txBody>
      </p:sp>
      <p:sp>
        <p:nvSpPr>
          <p:cNvPr id="16" name="投影片編號版面配置區 15">
            <a:extLst>
              <a:ext uri="{FF2B5EF4-FFF2-40B4-BE49-F238E27FC236}">
                <a16:creationId xmlns:a16="http://schemas.microsoft.com/office/drawing/2014/main" id="{8EA76306-23ED-42A7-BF05-98F03E586ACB}"/>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pic>
        <p:nvPicPr>
          <p:cNvPr id="6" name="圖片 5">
            <a:extLst>
              <a:ext uri="{FF2B5EF4-FFF2-40B4-BE49-F238E27FC236}">
                <a16:creationId xmlns:a16="http://schemas.microsoft.com/office/drawing/2014/main" id="{11F60E0D-003E-42CE-9CCB-EB623304E617}"/>
              </a:ext>
            </a:extLst>
          </p:cNvPr>
          <p:cNvPicPr>
            <a:picLocks noChangeAspect="1"/>
          </p:cNvPicPr>
          <p:nvPr/>
        </p:nvPicPr>
        <p:blipFill>
          <a:blip r:embed="rId5"/>
          <a:stretch>
            <a:fillRect/>
          </a:stretch>
        </p:blipFill>
        <p:spPr>
          <a:xfrm>
            <a:off x="2152651" y="1478545"/>
            <a:ext cx="3612967" cy="1325563"/>
          </a:xfrm>
          <a:prstGeom prst="rect">
            <a:avLst/>
          </a:prstGeom>
        </p:spPr>
      </p:pic>
      <p:pic>
        <p:nvPicPr>
          <p:cNvPr id="7" name="圖片 6">
            <a:extLst>
              <a:ext uri="{FF2B5EF4-FFF2-40B4-BE49-F238E27FC236}">
                <a16:creationId xmlns:a16="http://schemas.microsoft.com/office/drawing/2014/main" id="{0E840EE5-B299-4D8B-9679-7964B476BDBE}"/>
              </a:ext>
            </a:extLst>
          </p:cNvPr>
          <p:cNvPicPr>
            <a:picLocks noChangeAspect="1"/>
          </p:cNvPicPr>
          <p:nvPr/>
        </p:nvPicPr>
        <p:blipFill>
          <a:blip r:embed="rId6"/>
          <a:stretch>
            <a:fillRect/>
          </a:stretch>
        </p:blipFill>
        <p:spPr>
          <a:xfrm>
            <a:off x="3959134" y="2069417"/>
            <a:ext cx="3313231" cy="2136519"/>
          </a:xfrm>
          <a:prstGeom prst="rect">
            <a:avLst/>
          </a:prstGeom>
        </p:spPr>
      </p:pic>
      <p:pic>
        <p:nvPicPr>
          <p:cNvPr id="9" name="圖片 8">
            <a:extLst>
              <a:ext uri="{FF2B5EF4-FFF2-40B4-BE49-F238E27FC236}">
                <a16:creationId xmlns:a16="http://schemas.microsoft.com/office/drawing/2014/main" id="{FED6D44A-2CEC-4EF6-B9CC-572CBF31F394}"/>
              </a:ext>
            </a:extLst>
          </p:cNvPr>
          <p:cNvPicPr>
            <a:picLocks noChangeAspect="1"/>
          </p:cNvPicPr>
          <p:nvPr/>
        </p:nvPicPr>
        <p:blipFill>
          <a:blip r:embed="rId7"/>
          <a:stretch>
            <a:fillRect/>
          </a:stretch>
        </p:blipFill>
        <p:spPr>
          <a:xfrm>
            <a:off x="5765617" y="3137675"/>
            <a:ext cx="4783658" cy="3585020"/>
          </a:xfrm>
          <a:prstGeom prst="rect">
            <a:avLst/>
          </a:prstGeom>
        </p:spPr>
      </p:pic>
      <p:sp>
        <p:nvSpPr>
          <p:cNvPr id="11" name="橢圓 10">
            <a:extLst>
              <a:ext uri="{FF2B5EF4-FFF2-40B4-BE49-F238E27FC236}">
                <a16:creationId xmlns:a16="http://schemas.microsoft.com/office/drawing/2014/main" id="{5F24659F-C0C9-4A80-BD2C-0524BFFEF37A}"/>
              </a:ext>
            </a:extLst>
          </p:cNvPr>
          <p:cNvSpPr/>
          <p:nvPr/>
        </p:nvSpPr>
        <p:spPr>
          <a:xfrm>
            <a:off x="1673110" y="1827421"/>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1</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3" name="橢圓 12">
            <a:extLst>
              <a:ext uri="{FF2B5EF4-FFF2-40B4-BE49-F238E27FC236}">
                <a16:creationId xmlns:a16="http://schemas.microsoft.com/office/drawing/2014/main" id="{30F31E6F-8BA9-4815-8AFC-27F7E22A8021}"/>
              </a:ext>
            </a:extLst>
          </p:cNvPr>
          <p:cNvSpPr/>
          <p:nvPr/>
        </p:nvSpPr>
        <p:spPr>
          <a:xfrm>
            <a:off x="4127105" y="2693730"/>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2</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5" name="橢圓 14">
            <a:extLst>
              <a:ext uri="{FF2B5EF4-FFF2-40B4-BE49-F238E27FC236}">
                <a16:creationId xmlns:a16="http://schemas.microsoft.com/office/drawing/2014/main" id="{429F9FC6-0D2D-4F4E-B8FD-4C1123FF2426}"/>
              </a:ext>
            </a:extLst>
          </p:cNvPr>
          <p:cNvSpPr/>
          <p:nvPr/>
        </p:nvSpPr>
        <p:spPr>
          <a:xfrm>
            <a:off x="7422176" y="4421146"/>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3</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8" name="圖片 7" descr="一張含有 文字 的圖片&#10;&#10;自動產生的描述">
            <a:extLst>
              <a:ext uri="{FF2B5EF4-FFF2-40B4-BE49-F238E27FC236}">
                <a16:creationId xmlns:a16="http://schemas.microsoft.com/office/drawing/2014/main" id="{2C03A975-D6B6-41B3-BBE1-E0EEA3AF1164}"/>
              </a:ext>
            </a:extLst>
          </p:cNvPr>
          <p:cNvPicPr>
            <a:picLocks noChangeAspect="1"/>
          </p:cNvPicPr>
          <p:nvPr/>
        </p:nvPicPr>
        <p:blipFill>
          <a:blip r:embed="rId8"/>
          <a:stretch>
            <a:fillRect/>
          </a:stretch>
        </p:blipFill>
        <p:spPr>
          <a:xfrm>
            <a:off x="8280733" y="1131621"/>
            <a:ext cx="3517232" cy="1391600"/>
          </a:xfrm>
          <a:prstGeom prst="rect">
            <a:avLst/>
          </a:prstGeom>
        </p:spPr>
      </p:pic>
    </p:spTree>
    <p:extLst>
      <p:ext uri="{BB962C8B-B14F-4D97-AF65-F5344CB8AC3E}">
        <p14:creationId xmlns:p14="http://schemas.microsoft.com/office/powerpoint/2010/main" val="38011419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a:xfrm>
            <a:off x="1574800" y="459581"/>
            <a:ext cx="9448800" cy="487363"/>
          </a:xfrm>
        </p:spPr>
        <p:txBody>
          <a:bodyPr/>
          <a:lstStyle/>
          <a:p>
            <a:r>
              <a:rPr lang="zh-TW" altLang="en-US" dirty="0">
                <a:hlinkClick r:id="rId3"/>
              </a:rPr>
              <a:t>實作練習</a:t>
            </a:r>
            <a:r>
              <a:rPr lang="en-US" altLang="zh-TW" dirty="0"/>
              <a:t>-</a:t>
            </a:r>
            <a:r>
              <a:rPr lang="zh-TW" altLang="en-US" dirty="0">
                <a:hlinkClick r:id="rId4" action="ppaction://hlinkfile"/>
              </a:rPr>
              <a:t>連接到</a:t>
            </a:r>
            <a:r>
              <a:rPr lang="en-US" altLang="zh-TW" dirty="0">
                <a:hlinkClick r:id="rId4" action="ppaction://hlinkfile"/>
              </a:rPr>
              <a:t>CSV</a:t>
            </a:r>
            <a:r>
              <a:rPr lang="zh-TW" altLang="en-US" dirty="0">
                <a:hlinkClick r:id="rId4" action="ppaction://hlinkfile"/>
              </a:rPr>
              <a:t>或文字檔</a:t>
            </a:r>
            <a:endParaRPr lang="zh-TW" altLang="en-US" dirty="0"/>
          </a:p>
        </p:txBody>
      </p:sp>
      <p:sp>
        <p:nvSpPr>
          <p:cNvPr id="34" name="內容版面配置區 33">
            <a:extLst>
              <a:ext uri="{FF2B5EF4-FFF2-40B4-BE49-F238E27FC236}">
                <a16:creationId xmlns:a16="http://schemas.microsoft.com/office/drawing/2014/main" id="{84ABC8E7-B59E-4EB6-A20B-C51C9926656C}"/>
              </a:ext>
            </a:extLst>
          </p:cNvPr>
          <p:cNvSpPr>
            <a:spLocks noGrp="1"/>
          </p:cNvSpPr>
          <p:nvPr>
            <p:ph idx="1"/>
          </p:nvPr>
        </p:nvSpPr>
        <p:spPr/>
        <p:txBody>
          <a:bodyPr/>
          <a:lstStyle/>
          <a:p>
            <a:endParaRPr lang="zh-TW" altLang="en-US"/>
          </a:p>
        </p:txBody>
      </p:sp>
      <p:pic>
        <p:nvPicPr>
          <p:cNvPr id="9" name="圖片 8">
            <a:extLst>
              <a:ext uri="{FF2B5EF4-FFF2-40B4-BE49-F238E27FC236}">
                <a16:creationId xmlns:a16="http://schemas.microsoft.com/office/drawing/2014/main" id="{FED6D44A-2CEC-4EF6-B9CC-572CBF31F394}"/>
              </a:ext>
            </a:extLst>
          </p:cNvPr>
          <p:cNvPicPr>
            <a:picLocks noChangeAspect="1"/>
          </p:cNvPicPr>
          <p:nvPr/>
        </p:nvPicPr>
        <p:blipFill rotWithShape="1">
          <a:blip r:embed="rId5"/>
          <a:srcRect r="38259"/>
          <a:stretch/>
        </p:blipFill>
        <p:spPr>
          <a:xfrm>
            <a:off x="947746" y="2129062"/>
            <a:ext cx="3517232" cy="4269357"/>
          </a:xfrm>
          <a:prstGeom prst="rect">
            <a:avLst/>
          </a:prstGeom>
        </p:spPr>
      </p:pic>
      <p:pic>
        <p:nvPicPr>
          <p:cNvPr id="8" name="圖片 7" descr="一張含有 文字 的圖片&#10;&#10;自動產生的描述">
            <a:extLst>
              <a:ext uri="{FF2B5EF4-FFF2-40B4-BE49-F238E27FC236}">
                <a16:creationId xmlns:a16="http://schemas.microsoft.com/office/drawing/2014/main" id="{2C03A975-D6B6-41B3-BBE1-E0EEA3AF1164}"/>
              </a:ext>
            </a:extLst>
          </p:cNvPr>
          <p:cNvPicPr>
            <a:picLocks noChangeAspect="1"/>
          </p:cNvPicPr>
          <p:nvPr/>
        </p:nvPicPr>
        <p:blipFill>
          <a:blip r:embed="rId6"/>
          <a:stretch>
            <a:fillRect/>
          </a:stretch>
        </p:blipFill>
        <p:spPr>
          <a:xfrm>
            <a:off x="6967322" y="1167806"/>
            <a:ext cx="3517232" cy="1391600"/>
          </a:xfrm>
          <a:prstGeom prst="rect">
            <a:avLst/>
          </a:prstGeom>
        </p:spPr>
      </p:pic>
      <p:cxnSp>
        <p:nvCxnSpPr>
          <p:cNvPr id="10" name="接點: 肘形 9">
            <a:extLst>
              <a:ext uri="{FF2B5EF4-FFF2-40B4-BE49-F238E27FC236}">
                <a16:creationId xmlns:a16="http://schemas.microsoft.com/office/drawing/2014/main" id="{CE8372FD-0580-4069-B77F-3031944F948C}"/>
              </a:ext>
            </a:extLst>
          </p:cNvPr>
          <p:cNvCxnSpPr>
            <a:endCxn id="8" idx="1"/>
          </p:cNvCxnSpPr>
          <p:nvPr/>
        </p:nvCxnSpPr>
        <p:spPr bwMode="auto">
          <a:xfrm flipV="1">
            <a:off x="1413164" y="1863606"/>
            <a:ext cx="5554158" cy="979347"/>
          </a:xfrm>
          <a:prstGeom prst="bentConnector3">
            <a:avLst>
              <a:gd name="adj1" fmla="val 61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a:extLst>
              <a:ext uri="{FF2B5EF4-FFF2-40B4-BE49-F238E27FC236}">
                <a16:creationId xmlns:a16="http://schemas.microsoft.com/office/drawing/2014/main" id="{2C89ADA7-E648-493B-8322-33CF9C59EDC3}"/>
              </a:ext>
            </a:extLst>
          </p:cNvPr>
          <p:cNvSpPr/>
          <p:nvPr/>
        </p:nvSpPr>
        <p:spPr bwMode="auto">
          <a:xfrm>
            <a:off x="2876204" y="1435793"/>
            <a:ext cx="2211185" cy="39300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轉換為</a:t>
            </a: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日期</a:t>
            </a: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類型</a:t>
            </a:r>
          </a:p>
        </p:txBody>
      </p:sp>
      <p:sp>
        <p:nvSpPr>
          <p:cNvPr id="16" name="圖說文字: 折線 15">
            <a:extLst>
              <a:ext uri="{FF2B5EF4-FFF2-40B4-BE49-F238E27FC236}">
                <a16:creationId xmlns:a16="http://schemas.microsoft.com/office/drawing/2014/main" id="{383E16AA-9CA6-4C2B-947A-986676AD183D}"/>
              </a:ext>
            </a:extLst>
          </p:cNvPr>
          <p:cNvSpPr/>
          <p:nvPr/>
        </p:nvSpPr>
        <p:spPr bwMode="auto">
          <a:xfrm>
            <a:off x="2527698" y="2809702"/>
            <a:ext cx="1662545" cy="203787"/>
          </a:xfrm>
          <a:prstGeom prst="borderCallout2">
            <a:avLst>
              <a:gd name="adj1" fmla="val 67745"/>
              <a:gd name="adj2" fmla="val 102667"/>
              <a:gd name="adj3" fmla="val 71814"/>
              <a:gd name="adj4" fmla="val 197333"/>
              <a:gd name="adj5" fmla="val 157634"/>
              <a:gd name="adj6" fmla="val 267333"/>
            </a:avLst>
          </a:pr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 name="矩形 16">
            <a:extLst>
              <a:ext uri="{FF2B5EF4-FFF2-40B4-BE49-F238E27FC236}">
                <a16:creationId xmlns:a16="http://schemas.microsoft.com/office/drawing/2014/main" id="{A8223A24-C39A-4E15-B6D5-D309171A9A35}"/>
              </a:ext>
            </a:extLst>
          </p:cNvPr>
          <p:cNvSpPr/>
          <p:nvPr/>
        </p:nvSpPr>
        <p:spPr bwMode="auto">
          <a:xfrm>
            <a:off x="4433361" y="2484750"/>
            <a:ext cx="2211185" cy="39300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轉換為</a:t>
            </a: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整數</a:t>
            </a: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類型</a:t>
            </a:r>
          </a:p>
        </p:txBody>
      </p:sp>
      <p:sp>
        <p:nvSpPr>
          <p:cNvPr id="18" name="文字方塊 17">
            <a:extLst>
              <a:ext uri="{FF2B5EF4-FFF2-40B4-BE49-F238E27FC236}">
                <a16:creationId xmlns:a16="http://schemas.microsoft.com/office/drawing/2014/main" id="{546AE9F9-8598-498A-8B96-E005FDB865A6}"/>
              </a:ext>
            </a:extLst>
          </p:cNvPr>
          <p:cNvSpPr txBox="1"/>
          <p:nvPr/>
        </p:nvSpPr>
        <p:spPr>
          <a:xfrm>
            <a:off x="6963510" y="2941481"/>
            <a:ext cx="2111433"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多資料行同時轉換</a:t>
            </a:r>
          </a:p>
        </p:txBody>
      </p:sp>
      <p:pic>
        <p:nvPicPr>
          <p:cNvPr id="20" name="圖片 19" descr="一張含有 文字 的圖片&#10;&#10;自動產生的描述">
            <a:extLst>
              <a:ext uri="{FF2B5EF4-FFF2-40B4-BE49-F238E27FC236}">
                <a16:creationId xmlns:a16="http://schemas.microsoft.com/office/drawing/2014/main" id="{434A48E5-82C0-4F0A-B844-9DA481612253}"/>
              </a:ext>
            </a:extLst>
          </p:cNvPr>
          <p:cNvPicPr>
            <a:picLocks noChangeAspect="1"/>
          </p:cNvPicPr>
          <p:nvPr/>
        </p:nvPicPr>
        <p:blipFill>
          <a:blip r:embed="rId7"/>
          <a:stretch>
            <a:fillRect/>
          </a:stretch>
        </p:blipFill>
        <p:spPr>
          <a:xfrm>
            <a:off x="4781118" y="4111629"/>
            <a:ext cx="6747334" cy="2762028"/>
          </a:xfrm>
          <a:prstGeom prst="rect">
            <a:avLst/>
          </a:prstGeom>
        </p:spPr>
      </p:pic>
      <p:sp>
        <p:nvSpPr>
          <p:cNvPr id="21" name="圖說文字: 折線 20">
            <a:extLst>
              <a:ext uri="{FF2B5EF4-FFF2-40B4-BE49-F238E27FC236}">
                <a16:creationId xmlns:a16="http://schemas.microsoft.com/office/drawing/2014/main" id="{A7BEB666-E285-4EB4-AC39-A741E488410C}"/>
              </a:ext>
            </a:extLst>
          </p:cNvPr>
          <p:cNvSpPr/>
          <p:nvPr/>
        </p:nvSpPr>
        <p:spPr bwMode="auto">
          <a:xfrm>
            <a:off x="9865907" y="5659671"/>
            <a:ext cx="1662545" cy="203787"/>
          </a:xfrm>
          <a:prstGeom prst="borderCallout2">
            <a:avLst>
              <a:gd name="adj1" fmla="val 43270"/>
              <a:gd name="adj2" fmla="val -333"/>
              <a:gd name="adj3" fmla="val 47340"/>
              <a:gd name="adj4" fmla="val -43667"/>
              <a:gd name="adj5" fmla="val -805040"/>
              <a:gd name="adj6" fmla="val -43667"/>
            </a:avLst>
          </a:prstGeom>
          <a:noFill/>
          <a:ln w="9525"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文字方塊 21">
            <a:extLst>
              <a:ext uri="{FF2B5EF4-FFF2-40B4-BE49-F238E27FC236}">
                <a16:creationId xmlns:a16="http://schemas.microsoft.com/office/drawing/2014/main" id="{E9535CFA-65AF-400B-B925-167EFA9993F9}"/>
              </a:ext>
            </a:extLst>
          </p:cNvPr>
          <p:cNvSpPr txBox="1"/>
          <p:nvPr/>
        </p:nvSpPr>
        <p:spPr>
          <a:xfrm>
            <a:off x="6963510" y="3547973"/>
            <a:ext cx="2111433" cy="36933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marR="0" indent="0" defTabSz="914400" eaLnBrk="1" latinLnBrk="0" hangingPunct="1">
              <a:lnSpc>
                <a:spcPct val="100000"/>
              </a:lnSpc>
              <a:buClrTx/>
              <a:buSzTx/>
              <a:buFontTx/>
              <a:buNone/>
              <a:tabLst/>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重新命名查詢名稱</a:t>
            </a:r>
          </a:p>
        </p:txBody>
      </p:sp>
      <p:sp>
        <p:nvSpPr>
          <p:cNvPr id="24" name="矩形 23">
            <a:extLst>
              <a:ext uri="{FF2B5EF4-FFF2-40B4-BE49-F238E27FC236}">
                <a16:creationId xmlns:a16="http://schemas.microsoft.com/office/drawing/2014/main" id="{6980E701-5DFB-431C-8085-A638F8B19974}"/>
              </a:ext>
            </a:extLst>
          </p:cNvPr>
          <p:cNvSpPr/>
          <p:nvPr/>
        </p:nvSpPr>
        <p:spPr bwMode="auto">
          <a:xfrm>
            <a:off x="4781118" y="5237018"/>
            <a:ext cx="1137544" cy="249382"/>
          </a:xfrm>
          <a:prstGeom prst="rect">
            <a:avLst/>
          </a:prstGeom>
          <a:noFill/>
          <a:ln w="9525" cap="flat" cmpd="sng" algn="ctr">
            <a:solidFill>
              <a:schemeClr val="tx1"/>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1" name="手繪多邊形: 圖案 30">
            <a:extLst>
              <a:ext uri="{FF2B5EF4-FFF2-40B4-BE49-F238E27FC236}">
                <a16:creationId xmlns:a16="http://schemas.microsoft.com/office/drawing/2014/main" id="{7F9035F7-C962-40C1-9A44-69DCAC8F414D}"/>
              </a:ext>
            </a:extLst>
          </p:cNvPr>
          <p:cNvSpPr/>
          <p:nvPr/>
        </p:nvSpPr>
        <p:spPr bwMode="auto">
          <a:xfrm>
            <a:off x="5403273" y="5503025"/>
            <a:ext cx="5203767" cy="914400"/>
          </a:xfrm>
          <a:custGeom>
            <a:avLst/>
            <a:gdLst>
              <a:gd name="connsiteX0" fmla="*/ 5203767 w 5203767"/>
              <a:gd name="connsiteY0" fmla="*/ 382386 h 914400"/>
              <a:gd name="connsiteX1" fmla="*/ 5203767 w 5203767"/>
              <a:gd name="connsiteY1" fmla="*/ 914400 h 914400"/>
              <a:gd name="connsiteX2" fmla="*/ 0 w 5203767"/>
              <a:gd name="connsiteY2" fmla="*/ 914400 h 914400"/>
              <a:gd name="connsiteX3" fmla="*/ 0 w 5203767"/>
              <a:gd name="connsiteY3" fmla="*/ 698270 h 914400"/>
              <a:gd name="connsiteX4" fmla="*/ 0 w 5203767"/>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3767" h="914400">
                <a:moveTo>
                  <a:pt x="5203767" y="382386"/>
                </a:moveTo>
                <a:lnTo>
                  <a:pt x="5203767" y="914400"/>
                </a:lnTo>
                <a:lnTo>
                  <a:pt x="0" y="914400"/>
                </a:lnTo>
                <a:lnTo>
                  <a:pt x="0" y="698270"/>
                </a:lnTo>
                <a:lnTo>
                  <a:pt x="0" y="0"/>
                </a:lnTo>
              </a:path>
            </a:pathLst>
          </a:cu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5" name="投影片編號版面配置區 34">
            <a:extLst>
              <a:ext uri="{FF2B5EF4-FFF2-40B4-BE49-F238E27FC236}">
                <a16:creationId xmlns:a16="http://schemas.microsoft.com/office/drawing/2014/main" id="{DE0C41A9-D6F2-4740-B4A5-2BDF73E26943}"/>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19" name="文字方塊 18">
            <a:extLst>
              <a:ext uri="{FF2B5EF4-FFF2-40B4-BE49-F238E27FC236}">
                <a16:creationId xmlns:a16="http://schemas.microsoft.com/office/drawing/2014/main" id="{3607566B-96FB-1D69-BEFF-30BED2FD8BF8}"/>
              </a:ext>
            </a:extLst>
          </p:cNvPr>
          <p:cNvSpPr txBox="1"/>
          <p:nvPr/>
        </p:nvSpPr>
        <p:spPr>
          <a:xfrm>
            <a:off x="7911177" y="107055"/>
            <a:ext cx="3504808" cy="369332"/>
          </a:xfrm>
          <a:prstGeom prst="rect">
            <a:avLst/>
          </a:prstGeom>
          <a:noFill/>
        </p:spPr>
        <p:txBody>
          <a:bodyPr wrap="square" rtlCol="0">
            <a:spAutoFit/>
          </a:bodyPr>
          <a:lstStyle/>
          <a:p>
            <a:pPr algn="ctr"/>
            <a:r>
              <a:rPr lang="zh-TW" altLang="en-US" dirty="0">
                <a:highlight>
                  <a:srgbClr val="FFFF00"/>
                </a:highlight>
              </a:rPr>
              <a:t>分別以</a:t>
            </a:r>
            <a:r>
              <a:rPr lang="en-US" altLang="zh-TW" dirty="0">
                <a:highlight>
                  <a:srgbClr val="FFFF00"/>
                </a:highlight>
              </a:rPr>
              <a:t>Power BI</a:t>
            </a:r>
            <a:r>
              <a:rPr lang="zh-TW" altLang="en-US" dirty="0">
                <a:highlight>
                  <a:srgbClr val="FFFF00"/>
                </a:highlight>
              </a:rPr>
              <a:t>以及</a:t>
            </a:r>
            <a:r>
              <a:rPr lang="en-US" altLang="zh-TW" dirty="0">
                <a:highlight>
                  <a:srgbClr val="FFFF00"/>
                </a:highlight>
              </a:rPr>
              <a:t>Excel</a:t>
            </a:r>
            <a:r>
              <a:rPr lang="zh-TW" altLang="en-US" dirty="0">
                <a:highlight>
                  <a:srgbClr val="FFFF00"/>
                </a:highlight>
              </a:rPr>
              <a:t>練習</a:t>
            </a:r>
          </a:p>
        </p:txBody>
      </p:sp>
    </p:spTree>
    <p:extLst>
      <p:ext uri="{BB962C8B-B14F-4D97-AF65-F5344CB8AC3E}">
        <p14:creationId xmlns:p14="http://schemas.microsoft.com/office/powerpoint/2010/main" val="13466139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a:xfrm>
            <a:off x="1574800" y="459581"/>
            <a:ext cx="9448800" cy="487363"/>
          </a:xfrm>
        </p:spPr>
        <p:txBody>
          <a:bodyPr/>
          <a:lstStyle/>
          <a:p>
            <a:r>
              <a:rPr lang="zh-TW" altLang="en-US" dirty="0">
                <a:hlinkClick r:id="rId3"/>
              </a:rPr>
              <a:t>實作練習</a:t>
            </a:r>
            <a:r>
              <a:rPr lang="en-US" altLang="zh-TW" dirty="0"/>
              <a:t>-</a:t>
            </a:r>
            <a:r>
              <a:rPr lang="zh-TW" altLang="en-US" dirty="0">
                <a:hlinkClick r:id="rId4" action="ppaction://hlinkfile"/>
              </a:rPr>
              <a:t>連接到</a:t>
            </a:r>
            <a:r>
              <a:rPr lang="en-US" altLang="zh-TW" dirty="0">
                <a:hlinkClick r:id="rId4" action="ppaction://hlinkfile"/>
              </a:rPr>
              <a:t>CSV</a:t>
            </a:r>
            <a:r>
              <a:rPr lang="zh-TW" altLang="en-US" dirty="0">
                <a:hlinkClick r:id="rId4" action="ppaction://hlinkfile"/>
              </a:rPr>
              <a:t>或文字檔</a:t>
            </a:r>
            <a:endParaRPr lang="zh-TW" altLang="en-US" dirty="0"/>
          </a:p>
        </p:txBody>
      </p:sp>
      <p:sp>
        <p:nvSpPr>
          <p:cNvPr id="19" name="內容版面配置區 18">
            <a:extLst>
              <a:ext uri="{FF2B5EF4-FFF2-40B4-BE49-F238E27FC236}">
                <a16:creationId xmlns:a16="http://schemas.microsoft.com/office/drawing/2014/main" id="{06E35BC1-24EE-4CF6-9958-E80CD9A0DD45}"/>
              </a:ext>
            </a:extLst>
          </p:cNvPr>
          <p:cNvSpPr>
            <a:spLocks noGrp="1"/>
          </p:cNvSpPr>
          <p:nvPr>
            <p:ph idx="1"/>
          </p:nvPr>
        </p:nvSpPr>
        <p:spPr/>
        <p:txBody>
          <a:bodyPr/>
          <a:lstStyle/>
          <a:p>
            <a:endParaRPr lang="zh-TW" altLang="en-US"/>
          </a:p>
        </p:txBody>
      </p:sp>
      <p:pic>
        <p:nvPicPr>
          <p:cNvPr id="6" name="圖片 5" descr="一張含有 文字, 螢幕擷取畫面, 停車 的圖片&#10;&#10;自動產生的描述">
            <a:extLst>
              <a:ext uri="{FF2B5EF4-FFF2-40B4-BE49-F238E27FC236}">
                <a16:creationId xmlns:a16="http://schemas.microsoft.com/office/drawing/2014/main" id="{213455F0-0673-4B69-B3B1-9E7C29166AB5}"/>
              </a:ext>
            </a:extLst>
          </p:cNvPr>
          <p:cNvPicPr>
            <a:picLocks noChangeAspect="1"/>
          </p:cNvPicPr>
          <p:nvPr/>
        </p:nvPicPr>
        <p:blipFill>
          <a:blip r:embed="rId5"/>
          <a:stretch>
            <a:fillRect/>
          </a:stretch>
        </p:blipFill>
        <p:spPr>
          <a:xfrm>
            <a:off x="1309445" y="1273227"/>
            <a:ext cx="3477110" cy="2467319"/>
          </a:xfrm>
          <a:prstGeom prst="rect">
            <a:avLst/>
          </a:prstGeom>
        </p:spPr>
      </p:pic>
      <p:pic>
        <p:nvPicPr>
          <p:cNvPr id="11" name="圖片 10" descr="一張含有 桌 的圖片&#10;&#10;自動產生的描述">
            <a:extLst>
              <a:ext uri="{FF2B5EF4-FFF2-40B4-BE49-F238E27FC236}">
                <a16:creationId xmlns:a16="http://schemas.microsoft.com/office/drawing/2014/main" id="{E24B44FB-B132-4564-ADA7-5BC186A0618F}"/>
              </a:ext>
            </a:extLst>
          </p:cNvPr>
          <p:cNvPicPr>
            <a:picLocks noChangeAspect="1"/>
          </p:cNvPicPr>
          <p:nvPr/>
        </p:nvPicPr>
        <p:blipFill>
          <a:blip r:embed="rId6"/>
          <a:stretch>
            <a:fillRect/>
          </a:stretch>
        </p:blipFill>
        <p:spPr>
          <a:xfrm>
            <a:off x="3874205" y="1806655"/>
            <a:ext cx="7541780" cy="4591764"/>
          </a:xfrm>
          <a:prstGeom prst="rect">
            <a:avLst/>
          </a:prstGeom>
        </p:spPr>
      </p:pic>
      <p:sp>
        <p:nvSpPr>
          <p:cNvPr id="23" name="文字方塊 22">
            <a:extLst>
              <a:ext uri="{FF2B5EF4-FFF2-40B4-BE49-F238E27FC236}">
                <a16:creationId xmlns:a16="http://schemas.microsoft.com/office/drawing/2014/main" id="{C566BB6D-C547-442C-9673-27A01F5E3F4D}"/>
              </a:ext>
            </a:extLst>
          </p:cNvPr>
          <p:cNvSpPr txBox="1"/>
          <p:nvPr/>
        </p:nvSpPr>
        <p:spPr>
          <a:xfrm>
            <a:off x="1309445" y="1007467"/>
            <a:ext cx="2111433" cy="36933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marR="0" indent="0" defTabSz="914400" eaLnBrk="1" latinLnBrk="0" hangingPunct="1">
              <a:lnSpc>
                <a:spcPct val="100000"/>
              </a:lnSpc>
              <a:buClrTx/>
              <a:buSzTx/>
              <a:buFontTx/>
              <a:buNone/>
              <a:tabLst/>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儲存並載入</a:t>
            </a: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Excel</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2" name="矩形 11">
            <a:extLst>
              <a:ext uri="{FF2B5EF4-FFF2-40B4-BE49-F238E27FC236}">
                <a16:creationId xmlns:a16="http://schemas.microsoft.com/office/drawing/2014/main" id="{A3D86B4F-A105-47D8-B316-0514DBF94E4A}"/>
              </a:ext>
            </a:extLst>
          </p:cNvPr>
          <p:cNvSpPr/>
          <p:nvPr/>
        </p:nvSpPr>
        <p:spPr bwMode="auto">
          <a:xfrm>
            <a:off x="1309445" y="1567543"/>
            <a:ext cx="600998" cy="119198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 name="矩形 24">
            <a:extLst>
              <a:ext uri="{FF2B5EF4-FFF2-40B4-BE49-F238E27FC236}">
                <a16:creationId xmlns:a16="http://schemas.microsoft.com/office/drawing/2014/main" id="{219DE1C5-4AF9-4EA6-AF8B-0BA18CAF9E64}"/>
              </a:ext>
            </a:extLst>
          </p:cNvPr>
          <p:cNvSpPr/>
          <p:nvPr/>
        </p:nvSpPr>
        <p:spPr bwMode="auto">
          <a:xfrm>
            <a:off x="3874204" y="2593571"/>
            <a:ext cx="1030305" cy="28263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 name="矩形 25">
            <a:extLst>
              <a:ext uri="{FF2B5EF4-FFF2-40B4-BE49-F238E27FC236}">
                <a16:creationId xmlns:a16="http://schemas.microsoft.com/office/drawing/2014/main" id="{E599741B-6B54-4F51-945C-D26F40CBE92B}"/>
              </a:ext>
            </a:extLst>
          </p:cNvPr>
          <p:cNvSpPr/>
          <p:nvPr/>
        </p:nvSpPr>
        <p:spPr bwMode="auto">
          <a:xfrm>
            <a:off x="4638975" y="5935287"/>
            <a:ext cx="1296312" cy="28263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 name="投影片編號版面配置區 26">
            <a:extLst>
              <a:ext uri="{FF2B5EF4-FFF2-40B4-BE49-F238E27FC236}">
                <a16:creationId xmlns:a16="http://schemas.microsoft.com/office/drawing/2014/main" id="{A9DA6E6A-D37A-4EFE-A8BE-58388F9C6C23}"/>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文字方塊 2">
            <a:extLst>
              <a:ext uri="{FF2B5EF4-FFF2-40B4-BE49-F238E27FC236}">
                <a16:creationId xmlns:a16="http://schemas.microsoft.com/office/drawing/2014/main" id="{BE1C465B-D451-394D-4D8A-AFA27C1DFB8B}"/>
              </a:ext>
            </a:extLst>
          </p:cNvPr>
          <p:cNvSpPr txBox="1"/>
          <p:nvPr/>
        </p:nvSpPr>
        <p:spPr>
          <a:xfrm>
            <a:off x="7911177" y="107055"/>
            <a:ext cx="3504808" cy="369332"/>
          </a:xfrm>
          <a:prstGeom prst="rect">
            <a:avLst/>
          </a:prstGeom>
          <a:noFill/>
        </p:spPr>
        <p:txBody>
          <a:bodyPr wrap="square" rtlCol="0">
            <a:spAutoFit/>
          </a:bodyPr>
          <a:lstStyle/>
          <a:p>
            <a:pPr algn="ctr"/>
            <a:r>
              <a:rPr lang="zh-TW" altLang="en-US" dirty="0">
                <a:highlight>
                  <a:srgbClr val="FFFF00"/>
                </a:highlight>
              </a:rPr>
              <a:t>分別以</a:t>
            </a:r>
            <a:r>
              <a:rPr lang="en-US" altLang="zh-TW" dirty="0">
                <a:highlight>
                  <a:srgbClr val="FFFF00"/>
                </a:highlight>
              </a:rPr>
              <a:t>Power BI</a:t>
            </a:r>
            <a:r>
              <a:rPr lang="zh-TW" altLang="en-US" dirty="0">
                <a:highlight>
                  <a:srgbClr val="FFFF00"/>
                </a:highlight>
              </a:rPr>
              <a:t>以及</a:t>
            </a:r>
            <a:r>
              <a:rPr lang="en-US" altLang="zh-TW" dirty="0">
                <a:highlight>
                  <a:srgbClr val="FFFF00"/>
                </a:highlight>
              </a:rPr>
              <a:t>Excel</a:t>
            </a:r>
            <a:r>
              <a:rPr lang="zh-TW" altLang="en-US" dirty="0">
                <a:highlight>
                  <a:srgbClr val="FFFF00"/>
                </a:highlight>
              </a:rPr>
              <a:t>練習</a:t>
            </a:r>
          </a:p>
        </p:txBody>
      </p:sp>
    </p:spTree>
    <p:extLst>
      <p:ext uri="{BB962C8B-B14F-4D97-AF65-F5344CB8AC3E}">
        <p14:creationId xmlns:p14="http://schemas.microsoft.com/office/powerpoint/2010/main" val="37870104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a:xfrm>
            <a:off x="1574800" y="459581"/>
            <a:ext cx="9448800" cy="487363"/>
          </a:xfrm>
        </p:spPr>
        <p:txBody>
          <a:bodyPr>
            <a:normAutofit fontScale="90000"/>
          </a:bodyPr>
          <a:lstStyle/>
          <a:p>
            <a:r>
              <a:rPr lang="zh-TW" altLang="en-US" dirty="0">
                <a:hlinkClick r:id="rId3"/>
              </a:rPr>
              <a:t>實作練習</a:t>
            </a:r>
            <a:r>
              <a:rPr lang="en-US" altLang="zh-TW" dirty="0"/>
              <a:t>-</a:t>
            </a:r>
            <a:r>
              <a:rPr lang="zh-TW" altLang="en-US" dirty="0">
                <a:hlinkClick r:id="rId4" action="ppaction://hlinkfile"/>
              </a:rPr>
              <a:t>連接至</a:t>
            </a:r>
            <a:r>
              <a:rPr lang="en-US" altLang="zh-TW" dirty="0">
                <a:hlinkClick r:id="rId4" action="ppaction://hlinkfile"/>
              </a:rPr>
              <a:t>Excel</a:t>
            </a:r>
            <a:r>
              <a:rPr lang="zh-TW" altLang="en-US" dirty="0">
                <a:hlinkClick r:id="rId4" action="ppaction://hlinkfile"/>
              </a:rPr>
              <a:t>表格或範圍</a:t>
            </a:r>
            <a:endParaRPr lang="zh-TW" altLang="en-US" dirty="0"/>
          </a:p>
        </p:txBody>
      </p:sp>
      <p:sp>
        <p:nvSpPr>
          <p:cNvPr id="3" name="內容版面配置區 2">
            <a:extLst>
              <a:ext uri="{FF2B5EF4-FFF2-40B4-BE49-F238E27FC236}">
                <a16:creationId xmlns:a16="http://schemas.microsoft.com/office/drawing/2014/main" id="{1057E05B-C643-49DB-8B97-6785DF0B6EB9}"/>
              </a:ext>
            </a:extLst>
          </p:cNvPr>
          <p:cNvSpPr>
            <a:spLocks noGrp="1"/>
          </p:cNvSpPr>
          <p:nvPr>
            <p:ph idx="1"/>
          </p:nvPr>
        </p:nvSpPr>
        <p:spPr>
          <a:xfrm>
            <a:off x="2235200" y="1695362"/>
            <a:ext cx="9398000" cy="4629237"/>
          </a:xfrm>
        </p:spPr>
        <p:txBody>
          <a:bodyPr>
            <a:normAutofit/>
          </a:bodyPr>
          <a:lstStyle/>
          <a:p>
            <a:pPr>
              <a:lnSpc>
                <a:spcPct val="150000"/>
              </a:lnSpc>
            </a:pPr>
            <a:r>
              <a:rPr lang="zh-TW" altLang="en-US" dirty="0"/>
              <a:t>選取資料範圍內的任何儲存格。</a:t>
            </a:r>
          </a:p>
          <a:p>
            <a:pPr>
              <a:lnSpc>
                <a:spcPct val="150000"/>
              </a:lnSpc>
            </a:pPr>
            <a:r>
              <a:rPr lang="zh-TW" altLang="en-US" dirty="0"/>
              <a:t>按一下 </a:t>
            </a:r>
            <a:r>
              <a:rPr lang="en-US" altLang="zh-TW" dirty="0"/>
              <a:t>[ </a:t>
            </a:r>
            <a:r>
              <a:rPr lang="zh-TW" altLang="en-US" dirty="0"/>
              <a:t>資料 </a:t>
            </a:r>
            <a:r>
              <a:rPr lang="en-US" altLang="zh-TW" dirty="0"/>
              <a:t>] </a:t>
            </a:r>
            <a:r>
              <a:rPr lang="zh-TW" altLang="en-US" dirty="0"/>
              <a:t>索引標籤，然後 從 </a:t>
            </a:r>
            <a:r>
              <a:rPr lang="en-US" altLang="zh-TW" dirty="0"/>
              <a:t>[</a:t>
            </a:r>
            <a:r>
              <a:rPr lang="zh-TW" altLang="en-US" dirty="0"/>
              <a:t>表格</a:t>
            </a:r>
            <a:r>
              <a:rPr lang="en-US" altLang="zh-TW" dirty="0"/>
              <a:t>/</a:t>
            </a:r>
            <a:r>
              <a:rPr lang="zh-TW" altLang="en-US" dirty="0"/>
              <a:t>範圍</a:t>
            </a:r>
            <a:r>
              <a:rPr lang="en-US" altLang="zh-TW" dirty="0"/>
              <a:t>] </a:t>
            </a:r>
            <a:r>
              <a:rPr lang="zh-TW" altLang="en-US" dirty="0"/>
              <a:t>。</a:t>
            </a:r>
          </a:p>
          <a:p>
            <a:pPr>
              <a:lnSpc>
                <a:spcPct val="150000"/>
              </a:lnSpc>
            </a:pPr>
            <a:r>
              <a:rPr lang="zh-TW" altLang="en-US" dirty="0"/>
              <a:t>如果出現提示，請在 </a:t>
            </a:r>
            <a:r>
              <a:rPr lang="en-US" altLang="zh-TW" dirty="0"/>
              <a:t>[ </a:t>
            </a:r>
            <a:r>
              <a:rPr lang="zh-TW" altLang="en-US" dirty="0"/>
              <a:t>從資料表 </a:t>
            </a:r>
            <a:r>
              <a:rPr lang="en-US" altLang="zh-TW" dirty="0"/>
              <a:t>] </a:t>
            </a:r>
            <a:r>
              <a:rPr lang="zh-TW" altLang="en-US" dirty="0"/>
              <a:t>對話方塊中，按一下 </a:t>
            </a:r>
            <a:r>
              <a:rPr lang="en-US" altLang="zh-TW" dirty="0"/>
              <a:t>[ </a:t>
            </a:r>
            <a:r>
              <a:rPr lang="zh-TW" altLang="en-US" dirty="0"/>
              <a:t>範圍選取範圍 </a:t>
            </a:r>
            <a:r>
              <a:rPr lang="en-US" altLang="zh-TW" dirty="0"/>
              <a:t>] </a:t>
            </a:r>
            <a:r>
              <a:rPr lang="zh-TW" altLang="en-US" dirty="0"/>
              <a:t>按鈕，選取要用來做為資料來源的特定範圍。</a:t>
            </a:r>
          </a:p>
          <a:p>
            <a:pPr>
              <a:lnSpc>
                <a:spcPct val="150000"/>
              </a:lnSpc>
            </a:pPr>
            <a:r>
              <a:rPr lang="zh-TW" altLang="en-US" dirty="0"/>
              <a:t>如果資料表或資料範圍有欄標題，您可以檢查 </a:t>
            </a:r>
            <a:r>
              <a:rPr lang="en-US" altLang="zh-TW" dirty="0"/>
              <a:t>[ </a:t>
            </a:r>
            <a:r>
              <a:rPr lang="zh-TW" altLang="en-US" dirty="0"/>
              <a:t>我的表格有標題</a:t>
            </a:r>
            <a:r>
              <a:rPr lang="en-US" altLang="zh-TW" dirty="0"/>
              <a:t>]</a:t>
            </a:r>
            <a:r>
              <a:rPr lang="zh-TW" altLang="en-US" dirty="0"/>
              <a:t>。 標題儲存格是用來定義查詢的資料行名稱。</a:t>
            </a:r>
          </a:p>
          <a:p>
            <a:pPr>
              <a:lnSpc>
                <a:spcPct val="150000"/>
              </a:lnSpc>
            </a:pPr>
            <a:r>
              <a:rPr lang="zh-TW" altLang="en-US" dirty="0"/>
              <a:t>在 </a:t>
            </a:r>
            <a:r>
              <a:rPr lang="en-US" altLang="zh-TW" dirty="0"/>
              <a:t>[</a:t>
            </a:r>
            <a:r>
              <a:rPr lang="zh-TW" altLang="en-US" dirty="0"/>
              <a:t>查詢編輯器</a:t>
            </a:r>
            <a:r>
              <a:rPr lang="en-US" altLang="zh-TW" dirty="0"/>
              <a:t>] </a:t>
            </a:r>
            <a:r>
              <a:rPr lang="zh-TW" altLang="en-US" dirty="0"/>
              <a:t>中，按一下 </a:t>
            </a:r>
            <a:r>
              <a:rPr lang="en-US" altLang="zh-TW" dirty="0"/>
              <a:t>[ </a:t>
            </a:r>
            <a:r>
              <a:rPr lang="zh-TW" altLang="en-US" dirty="0"/>
              <a:t>關閉 </a:t>
            </a:r>
            <a:r>
              <a:rPr lang="en-US" altLang="zh-TW" dirty="0"/>
              <a:t>&amp; </a:t>
            </a:r>
            <a:r>
              <a:rPr lang="zh-TW" altLang="en-US" dirty="0"/>
              <a:t>載入</a:t>
            </a:r>
            <a:r>
              <a:rPr lang="en-US" altLang="zh-TW" dirty="0"/>
              <a:t>]</a:t>
            </a:r>
            <a:r>
              <a:rPr lang="zh-TW" altLang="en-US" dirty="0"/>
              <a:t>。</a:t>
            </a:r>
          </a:p>
        </p:txBody>
      </p:sp>
      <p:sp>
        <p:nvSpPr>
          <p:cNvPr id="5" name="文字方塊 4">
            <a:extLst>
              <a:ext uri="{FF2B5EF4-FFF2-40B4-BE49-F238E27FC236}">
                <a16:creationId xmlns:a16="http://schemas.microsoft.com/office/drawing/2014/main" id="{08AEF635-3EEE-429E-83E0-D9CDB8D1D488}"/>
              </a:ext>
            </a:extLst>
          </p:cNvPr>
          <p:cNvSpPr txBox="1"/>
          <p:nvPr/>
        </p:nvSpPr>
        <p:spPr>
          <a:xfrm>
            <a:off x="4982383" y="1121098"/>
            <a:ext cx="390363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000" b="1" i="0" u="none" strike="noStrike" kern="1200" cap="none" spc="0" normalizeH="0" baseline="0" noProof="0" dirty="0">
                <a:ln>
                  <a:noFill/>
                </a:ln>
                <a:solidFill>
                  <a:srgbClr val="FF0000"/>
                </a:solidFill>
                <a:effectLst/>
                <a:highlight>
                  <a:srgbClr val="FFFF00"/>
                </a:highlight>
                <a:uLnTx/>
                <a:uFillTx/>
                <a:latin typeface="標楷體" panose="03000509000000000000" pitchFamily="65" charset="-120"/>
                <a:ea typeface="標楷體" panose="03000509000000000000" pitchFamily="65" charset="-120"/>
                <a:cs typeface="+mn-cs"/>
              </a:rPr>
              <a:t>從已開啟的</a:t>
            </a:r>
            <a:r>
              <a:rPr kumimoji="0" lang="en-US" altLang="zh-TW" sz="2000" b="1" i="0" u="none" strike="noStrike" kern="1200" cap="none" spc="0" normalizeH="0" baseline="0" noProof="0" dirty="0">
                <a:ln>
                  <a:noFill/>
                </a:ln>
                <a:solidFill>
                  <a:srgbClr val="FF0000"/>
                </a:solidFill>
                <a:effectLst/>
                <a:highlight>
                  <a:srgbClr val="FFFF00"/>
                </a:highlight>
                <a:uLnTx/>
                <a:uFillTx/>
                <a:latin typeface="標楷體" panose="03000509000000000000" pitchFamily="65" charset="-120"/>
                <a:ea typeface="標楷體" panose="03000509000000000000" pitchFamily="65" charset="-120"/>
                <a:cs typeface="+mn-cs"/>
              </a:rPr>
              <a:t>Excel</a:t>
            </a:r>
            <a:r>
              <a:rPr kumimoji="0" lang="zh-TW" altLang="en-US" sz="2000" b="1" i="0" u="none" strike="noStrike" kern="1200" cap="none" spc="0" normalizeH="0" baseline="0" noProof="0" dirty="0">
                <a:ln>
                  <a:noFill/>
                </a:ln>
                <a:solidFill>
                  <a:srgbClr val="FF0000"/>
                </a:solidFill>
                <a:effectLst/>
                <a:highlight>
                  <a:srgbClr val="FFFF00"/>
                </a:highlight>
                <a:uLnTx/>
                <a:uFillTx/>
                <a:latin typeface="標楷體" panose="03000509000000000000" pitchFamily="65" charset="-120"/>
                <a:ea typeface="標楷體" panose="03000509000000000000" pitchFamily="65" charset="-120"/>
                <a:cs typeface="+mn-cs"/>
              </a:rPr>
              <a:t>檔案中建立連結</a:t>
            </a:r>
          </a:p>
        </p:txBody>
      </p:sp>
      <p:sp>
        <p:nvSpPr>
          <p:cNvPr id="10" name="投影片編號版面配置區 9">
            <a:extLst>
              <a:ext uri="{FF2B5EF4-FFF2-40B4-BE49-F238E27FC236}">
                <a16:creationId xmlns:a16="http://schemas.microsoft.com/office/drawing/2014/main" id="{2171D09E-FFC5-4E76-82CD-A92AEBAC7E81}"/>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607201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C6369E5B-25C5-45C1-8DFB-EF9552110074}"/>
              </a:ext>
            </a:extLst>
          </p:cNvPr>
          <p:cNvPicPr>
            <a:picLocks noChangeAspect="1"/>
          </p:cNvPicPr>
          <p:nvPr/>
        </p:nvPicPr>
        <p:blipFill rotWithShape="1">
          <a:blip r:embed="rId2"/>
          <a:srcRect b="20674"/>
          <a:stretch/>
        </p:blipFill>
        <p:spPr>
          <a:xfrm>
            <a:off x="2165385" y="1456965"/>
            <a:ext cx="6764890" cy="4234709"/>
          </a:xfrm>
          <a:prstGeom prst="rect">
            <a:avLst/>
          </a:prstGeom>
        </p:spPr>
      </p:pic>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a:xfrm>
            <a:off x="1574800" y="459581"/>
            <a:ext cx="9448800" cy="487363"/>
          </a:xfrm>
        </p:spPr>
        <p:txBody>
          <a:bodyPr>
            <a:normAutofit fontScale="90000"/>
          </a:bodyPr>
          <a:lstStyle/>
          <a:p>
            <a:r>
              <a:rPr lang="zh-TW" altLang="en-US" dirty="0">
                <a:hlinkClick r:id="rId3"/>
              </a:rPr>
              <a:t>實作練習</a:t>
            </a:r>
            <a:r>
              <a:rPr lang="en-US" altLang="zh-TW" dirty="0"/>
              <a:t>-</a:t>
            </a:r>
            <a:r>
              <a:rPr lang="zh-TW" altLang="en-US" dirty="0">
                <a:hlinkClick r:id="rId4" action="ppaction://hlinkfile"/>
              </a:rPr>
              <a:t>連接至</a:t>
            </a:r>
            <a:r>
              <a:rPr lang="en-US" altLang="zh-TW" dirty="0">
                <a:hlinkClick r:id="rId4" action="ppaction://hlinkfile"/>
              </a:rPr>
              <a:t>Excel</a:t>
            </a:r>
            <a:r>
              <a:rPr lang="zh-TW" altLang="en-US" dirty="0">
                <a:hlinkClick r:id="rId4" action="ppaction://hlinkfile"/>
              </a:rPr>
              <a:t>表格或範圍</a:t>
            </a:r>
            <a:endParaRPr lang="zh-TW" altLang="en-US" dirty="0"/>
          </a:p>
        </p:txBody>
      </p:sp>
      <p:pic>
        <p:nvPicPr>
          <p:cNvPr id="10" name="圖片 9">
            <a:extLst>
              <a:ext uri="{FF2B5EF4-FFF2-40B4-BE49-F238E27FC236}">
                <a16:creationId xmlns:a16="http://schemas.microsoft.com/office/drawing/2014/main" id="{F8356B70-8AF2-46A3-AFC7-EE946B46D7C0}"/>
              </a:ext>
            </a:extLst>
          </p:cNvPr>
          <p:cNvPicPr>
            <a:picLocks noChangeAspect="1"/>
          </p:cNvPicPr>
          <p:nvPr/>
        </p:nvPicPr>
        <p:blipFill>
          <a:blip r:embed="rId5"/>
          <a:stretch>
            <a:fillRect/>
          </a:stretch>
        </p:blipFill>
        <p:spPr>
          <a:xfrm>
            <a:off x="3703087" y="2119745"/>
            <a:ext cx="1895958" cy="1325564"/>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50FDB283-96A2-475E-A6E3-E3FDAA441FE5}"/>
              </a:ext>
            </a:extLst>
          </p:cNvPr>
          <p:cNvPicPr>
            <a:picLocks noChangeAspect="1"/>
          </p:cNvPicPr>
          <p:nvPr/>
        </p:nvPicPr>
        <p:blipFill>
          <a:blip r:embed="rId6"/>
          <a:stretch>
            <a:fillRect/>
          </a:stretch>
        </p:blipFill>
        <p:spPr>
          <a:xfrm>
            <a:off x="2517321" y="3685658"/>
            <a:ext cx="7949682" cy="2869339"/>
          </a:xfrm>
          <a:prstGeom prst="rect">
            <a:avLst/>
          </a:prstGeom>
          <a:ln>
            <a:noFill/>
          </a:ln>
          <a:effectLst>
            <a:outerShdw blurRad="292100" dist="139700" dir="2700000" algn="tl" rotWithShape="0">
              <a:srgbClr val="333333">
                <a:alpha val="65000"/>
              </a:srgbClr>
            </a:outerShdw>
          </a:effectLst>
        </p:spPr>
      </p:pic>
      <p:sp>
        <p:nvSpPr>
          <p:cNvPr id="13" name="橢圓 12">
            <a:extLst>
              <a:ext uri="{FF2B5EF4-FFF2-40B4-BE49-F238E27FC236}">
                <a16:creationId xmlns:a16="http://schemas.microsoft.com/office/drawing/2014/main" id="{3F8D5B3B-7133-416A-A236-90BB362228E2}"/>
              </a:ext>
            </a:extLst>
          </p:cNvPr>
          <p:cNvSpPr/>
          <p:nvPr/>
        </p:nvSpPr>
        <p:spPr>
          <a:xfrm>
            <a:off x="1782051" y="1763606"/>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1</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5" name="橢圓 14">
            <a:extLst>
              <a:ext uri="{FF2B5EF4-FFF2-40B4-BE49-F238E27FC236}">
                <a16:creationId xmlns:a16="http://schemas.microsoft.com/office/drawing/2014/main" id="{8C88015A-99FF-44D3-95D9-D45B3E21134F}"/>
              </a:ext>
            </a:extLst>
          </p:cNvPr>
          <p:cNvSpPr/>
          <p:nvPr/>
        </p:nvSpPr>
        <p:spPr>
          <a:xfrm>
            <a:off x="4987163" y="2320473"/>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2</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7" name="橢圓 16">
            <a:extLst>
              <a:ext uri="{FF2B5EF4-FFF2-40B4-BE49-F238E27FC236}">
                <a16:creationId xmlns:a16="http://schemas.microsoft.com/office/drawing/2014/main" id="{A27ADBAE-9C26-4311-86CF-1D963425E0EE}"/>
              </a:ext>
            </a:extLst>
          </p:cNvPr>
          <p:cNvSpPr/>
          <p:nvPr/>
        </p:nvSpPr>
        <p:spPr>
          <a:xfrm>
            <a:off x="6095998" y="5074289"/>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3</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8" name="投影片編號版面配置區 7">
            <a:extLst>
              <a:ext uri="{FF2B5EF4-FFF2-40B4-BE49-F238E27FC236}">
                <a16:creationId xmlns:a16="http://schemas.microsoft.com/office/drawing/2014/main" id="{1501F549-6518-421C-A73F-C6CAB78769A8}"/>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528001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D0CC09-8E3F-0EE1-8A31-815DB8F9EC38}"/>
              </a:ext>
            </a:extLst>
          </p:cNvPr>
          <p:cNvSpPr>
            <a:spLocks noGrp="1"/>
          </p:cNvSpPr>
          <p:nvPr>
            <p:ph type="title"/>
          </p:nvPr>
        </p:nvSpPr>
        <p:spPr/>
        <p:txBody>
          <a:bodyPr/>
          <a:lstStyle/>
          <a:p>
            <a:r>
              <a:rPr lang="zh-TW" altLang="en-US" dirty="0"/>
              <a:t>試試</a:t>
            </a:r>
            <a:r>
              <a:rPr lang="en-US" altLang="zh-TW" dirty="0"/>
              <a:t>[</a:t>
            </a:r>
            <a:r>
              <a:rPr lang="zh-TW" altLang="en-US" dirty="0"/>
              <a:t>分組依據</a:t>
            </a:r>
            <a:r>
              <a:rPr lang="en-US" altLang="zh-TW" dirty="0"/>
              <a:t>]</a:t>
            </a:r>
            <a:r>
              <a:rPr lang="zh-TW" altLang="en-US" dirty="0"/>
              <a:t>指令</a:t>
            </a:r>
          </a:p>
        </p:txBody>
      </p:sp>
      <p:sp>
        <p:nvSpPr>
          <p:cNvPr id="4" name="投影片編號版面配置區 3">
            <a:extLst>
              <a:ext uri="{FF2B5EF4-FFF2-40B4-BE49-F238E27FC236}">
                <a16:creationId xmlns:a16="http://schemas.microsoft.com/office/drawing/2014/main" id="{B638AD89-1B18-6B64-91CB-1CC66CD7D001}"/>
              </a:ext>
            </a:extLst>
          </p:cNvPr>
          <p:cNvSpPr>
            <a:spLocks noGrp="1"/>
          </p:cNvSpPr>
          <p:nvPr>
            <p:ph type="sldNum" sz="quarter" idx="4"/>
          </p:nvPr>
        </p:nvSpPr>
        <p:spPr/>
        <p:txBody>
          <a:bodyPr/>
          <a:lstStyle/>
          <a:p>
            <a:fld id="{7F173E31-B280-470D-8E33-DE21E2EE0EAF}" type="slidenum">
              <a:rPr lang="zh-TW" altLang="en-US" smtClean="0"/>
              <a:t>145</a:t>
            </a:fld>
            <a:endParaRPr lang="zh-TW" altLang="en-US" dirty="0"/>
          </a:p>
        </p:txBody>
      </p:sp>
      <p:pic>
        <p:nvPicPr>
          <p:cNvPr id="10" name="圖片 9">
            <a:extLst>
              <a:ext uri="{FF2B5EF4-FFF2-40B4-BE49-F238E27FC236}">
                <a16:creationId xmlns:a16="http://schemas.microsoft.com/office/drawing/2014/main" id="{3F464877-94B8-DDA4-2D94-C4697D2609C5}"/>
              </a:ext>
            </a:extLst>
          </p:cNvPr>
          <p:cNvPicPr>
            <a:picLocks noChangeAspect="1"/>
          </p:cNvPicPr>
          <p:nvPr/>
        </p:nvPicPr>
        <p:blipFill rotWithShape="1">
          <a:blip r:embed="rId2"/>
          <a:srcRect t="4925"/>
          <a:stretch/>
        </p:blipFill>
        <p:spPr>
          <a:xfrm>
            <a:off x="360700" y="1146628"/>
            <a:ext cx="6415316" cy="1120571"/>
          </a:xfrm>
          <a:prstGeom prst="rect">
            <a:avLst/>
          </a:prstGeom>
        </p:spPr>
      </p:pic>
      <p:pic>
        <p:nvPicPr>
          <p:cNvPr id="6" name="圖片 5">
            <a:extLst>
              <a:ext uri="{FF2B5EF4-FFF2-40B4-BE49-F238E27FC236}">
                <a16:creationId xmlns:a16="http://schemas.microsoft.com/office/drawing/2014/main" id="{6575DE58-44B8-8C28-E7BD-2D2B776A550D}"/>
              </a:ext>
            </a:extLst>
          </p:cNvPr>
          <p:cNvPicPr>
            <a:picLocks noChangeAspect="1"/>
          </p:cNvPicPr>
          <p:nvPr/>
        </p:nvPicPr>
        <p:blipFill>
          <a:blip r:embed="rId3"/>
          <a:stretch>
            <a:fillRect/>
          </a:stretch>
        </p:blipFill>
        <p:spPr>
          <a:xfrm>
            <a:off x="3132844" y="3200429"/>
            <a:ext cx="3415172" cy="2410136"/>
          </a:xfrm>
          <a:prstGeom prst="rect">
            <a:avLst/>
          </a:prstGeom>
          <a:ln>
            <a:noFill/>
          </a:ln>
          <a:effectLst>
            <a:outerShdw blurRad="292100" dist="139700" dir="2700000" algn="tl" rotWithShape="0">
              <a:srgbClr val="333333">
                <a:alpha val="65000"/>
              </a:srgbClr>
            </a:outerShdw>
          </a:effectLst>
        </p:spPr>
      </p:pic>
      <p:pic>
        <p:nvPicPr>
          <p:cNvPr id="8" name="圖片 7">
            <a:extLst>
              <a:ext uri="{FF2B5EF4-FFF2-40B4-BE49-F238E27FC236}">
                <a16:creationId xmlns:a16="http://schemas.microsoft.com/office/drawing/2014/main" id="{8EB63FF3-BE44-1730-71FC-CC391DD4FB4D}"/>
              </a:ext>
            </a:extLst>
          </p:cNvPr>
          <p:cNvPicPr>
            <a:picLocks noChangeAspect="1"/>
          </p:cNvPicPr>
          <p:nvPr/>
        </p:nvPicPr>
        <p:blipFill>
          <a:blip r:embed="rId4"/>
          <a:stretch>
            <a:fillRect/>
          </a:stretch>
        </p:blipFill>
        <p:spPr>
          <a:xfrm>
            <a:off x="6945172" y="3200429"/>
            <a:ext cx="4777566" cy="2975428"/>
          </a:xfrm>
          <a:prstGeom prst="rect">
            <a:avLst/>
          </a:prstGeom>
        </p:spPr>
      </p:pic>
      <p:sp>
        <p:nvSpPr>
          <p:cNvPr id="11" name="矩形: 圓角 10">
            <a:extLst>
              <a:ext uri="{FF2B5EF4-FFF2-40B4-BE49-F238E27FC236}">
                <a16:creationId xmlns:a16="http://schemas.microsoft.com/office/drawing/2014/main" id="{EE56873E-971D-ADA7-278C-1C7EA095E1C3}"/>
              </a:ext>
            </a:extLst>
          </p:cNvPr>
          <p:cNvSpPr/>
          <p:nvPr/>
        </p:nvSpPr>
        <p:spPr bwMode="auto">
          <a:xfrm>
            <a:off x="3846286" y="1480457"/>
            <a:ext cx="391885" cy="78674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sp>
        <p:nvSpPr>
          <p:cNvPr id="12" name="箭號: 向下 11">
            <a:extLst>
              <a:ext uri="{FF2B5EF4-FFF2-40B4-BE49-F238E27FC236}">
                <a16:creationId xmlns:a16="http://schemas.microsoft.com/office/drawing/2014/main" id="{F31D7C7A-32D7-A980-1C3E-2519151DE3CB}"/>
              </a:ext>
            </a:extLst>
          </p:cNvPr>
          <p:cNvSpPr/>
          <p:nvPr/>
        </p:nvSpPr>
        <p:spPr bwMode="auto">
          <a:xfrm>
            <a:off x="3846286" y="2409265"/>
            <a:ext cx="391885" cy="551649"/>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sp>
        <p:nvSpPr>
          <p:cNvPr id="13" name="箭號: 向下 12">
            <a:extLst>
              <a:ext uri="{FF2B5EF4-FFF2-40B4-BE49-F238E27FC236}">
                <a16:creationId xmlns:a16="http://schemas.microsoft.com/office/drawing/2014/main" id="{6FC9B8ED-3E86-953F-D549-39813F8FF38A}"/>
              </a:ext>
            </a:extLst>
          </p:cNvPr>
          <p:cNvSpPr/>
          <p:nvPr/>
        </p:nvSpPr>
        <p:spPr bwMode="auto">
          <a:xfrm rot="16200000">
            <a:off x="6352073" y="3686523"/>
            <a:ext cx="391885" cy="551649"/>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19065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a:xfrm>
            <a:off x="1574800" y="459581"/>
            <a:ext cx="9448800" cy="487363"/>
          </a:xfrm>
        </p:spPr>
        <p:txBody>
          <a:bodyPr>
            <a:normAutofit fontScale="90000"/>
          </a:bodyPr>
          <a:lstStyle/>
          <a:p>
            <a:r>
              <a:rPr lang="zh-TW" altLang="en-US" dirty="0">
                <a:hlinkClick r:id="rId3"/>
              </a:rPr>
              <a:t>實作練習</a:t>
            </a:r>
            <a:r>
              <a:rPr lang="en-US" altLang="zh-TW" dirty="0"/>
              <a:t>-</a:t>
            </a:r>
            <a:r>
              <a:rPr lang="zh-TW" altLang="en-US" dirty="0">
                <a:hlinkClick r:id="rId4" action="ppaction://hlinkfile"/>
              </a:rPr>
              <a:t>連接至</a:t>
            </a:r>
            <a:r>
              <a:rPr lang="en-US" altLang="zh-TW" dirty="0">
                <a:hlinkClick r:id="rId4" action="ppaction://hlinkfile"/>
              </a:rPr>
              <a:t>Excel</a:t>
            </a:r>
            <a:r>
              <a:rPr lang="zh-TW" altLang="en-US" dirty="0">
                <a:hlinkClick r:id="rId4" action="ppaction://hlinkfile"/>
              </a:rPr>
              <a:t>檔案</a:t>
            </a:r>
            <a:endParaRPr lang="zh-TW" altLang="en-US" dirty="0"/>
          </a:p>
        </p:txBody>
      </p:sp>
      <p:sp>
        <p:nvSpPr>
          <p:cNvPr id="3" name="內容版面配置區 2">
            <a:extLst>
              <a:ext uri="{FF2B5EF4-FFF2-40B4-BE49-F238E27FC236}">
                <a16:creationId xmlns:a16="http://schemas.microsoft.com/office/drawing/2014/main" id="{1057E05B-C643-49DB-8B97-6785DF0B6EB9}"/>
              </a:ext>
            </a:extLst>
          </p:cNvPr>
          <p:cNvSpPr>
            <a:spLocks noGrp="1"/>
          </p:cNvSpPr>
          <p:nvPr>
            <p:ph idx="1"/>
          </p:nvPr>
        </p:nvSpPr>
        <p:spPr>
          <a:xfrm>
            <a:off x="2235200" y="1799302"/>
            <a:ext cx="9398000" cy="4525297"/>
          </a:xfrm>
        </p:spPr>
        <p:txBody>
          <a:bodyPr>
            <a:normAutofit/>
          </a:bodyPr>
          <a:lstStyle/>
          <a:p>
            <a:r>
              <a:rPr lang="zh-TW" altLang="en-US" dirty="0"/>
              <a:t>按一下 </a:t>
            </a:r>
            <a:r>
              <a:rPr lang="en-US" altLang="zh-TW" dirty="0"/>
              <a:t>[</a:t>
            </a:r>
            <a:r>
              <a:rPr lang="zh-TW" altLang="en-US" dirty="0"/>
              <a:t>資料</a:t>
            </a:r>
            <a:r>
              <a:rPr lang="en-US" altLang="zh-TW" dirty="0"/>
              <a:t>] </a:t>
            </a:r>
            <a:r>
              <a:rPr lang="zh-TW" altLang="en-US" dirty="0"/>
              <a:t>索引標籤，然後從</a:t>
            </a:r>
            <a:r>
              <a:rPr lang="en-US" altLang="zh-TW" dirty="0"/>
              <a:t>[</a:t>
            </a:r>
            <a:r>
              <a:rPr lang="zh-TW" altLang="en-US" dirty="0"/>
              <a:t>檔案</a:t>
            </a:r>
            <a:r>
              <a:rPr lang="en-US" altLang="zh-TW" dirty="0"/>
              <a:t>] </a:t>
            </a:r>
            <a:r>
              <a:rPr lang="zh-TW" altLang="en-US" dirty="0"/>
              <a:t>中取得資料，</a:t>
            </a:r>
            <a:r>
              <a:rPr lang="en-US" altLang="zh-TW" dirty="0"/>
              <a:t> </a:t>
            </a:r>
            <a:r>
              <a:rPr lang="zh-TW" altLang="en-US" dirty="0"/>
              <a:t>選取 </a:t>
            </a:r>
            <a:r>
              <a:rPr lang="en-US" altLang="zh-TW" dirty="0"/>
              <a:t>[</a:t>
            </a:r>
            <a:r>
              <a:rPr lang="zh-TW" altLang="en-US" dirty="0"/>
              <a:t>從活頁簿</a:t>
            </a:r>
            <a:r>
              <a:rPr lang="en-US" altLang="zh-TW" dirty="0"/>
              <a:t>]</a:t>
            </a:r>
            <a:r>
              <a:rPr lang="zh-TW" altLang="en-US" dirty="0"/>
              <a:t>。</a:t>
            </a:r>
            <a:endParaRPr lang="en-US" altLang="zh-TW" dirty="0"/>
          </a:p>
          <a:p>
            <a:pPr marL="457200" lvl="1" indent="0">
              <a:buNone/>
            </a:pPr>
            <a:r>
              <a:rPr lang="zh-TW" altLang="en-US" dirty="0"/>
              <a:t> </a:t>
            </a:r>
            <a:r>
              <a:rPr lang="en-US" altLang="zh-TW" dirty="0">
                <a:solidFill>
                  <a:schemeClr val="bg1">
                    <a:lumMod val="50000"/>
                  </a:schemeClr>
                </a:solidFill>
              </a:rPr>
              <a:t>(</a:t>
            </a:r>
            <a:r>
              <a:rPr lang="zh-TW" altLang="en-US" dirty="0">
                <a:solidFill>
                  <a:schemeClr val="bg1">
                    <a:lumMod val="50000"/>
                  </a:schemeClr>
                </a:solidFill>
              </a:rPr>
              <a:t>如果您沒有看到 </a:t>
            </a:r>
            <a:r>
              <a:rPr lang="en-US" altLang="zh-TW" dirty="0">
                <a:solidFill>
                  <a:schemeClr val="bg1">
                    <a:lumMod val="50000"/>
                  </a:schemeClr>
                </a:solidFill>
              </a:rPr>
              <a:t>[ </a:t>
            </a:r>
            <a:r>
              <a:rPr lang="zh-TW" altLang="en-US" dirty="0">
                <a:solidFill>
                  <a:schemeClr val="bg1">
                    <a:lumMod val="50000"/>
                  </a:schemeClr>
                </a:solidFill>
              </a:rPr>
              <a:t>取得資料 </a:t>
            </a:r>
            <a:r>
              <a:rPr lang="en-US" altLang="zh-TW" dirty="0">
                <a:solidFill>
                  <a:schemeClr val="bg1">
                    <a:lumMod val="50000"/>
                  </a:schemeClr>
                </a:solidFill>
              </a:rPr>
              <a:t>] </a:t>
            </a:r>
            <a:r>
              <a:rPr lang="zh-TW" altLang="en-US" dirty="0">
                <a:solidFill>
                  <a:schemeClr val="bg1">
                    <a:lumMod val="50000"/>
                  </a:schemeClr>
                </a:solidFill>
              </a:rPr>
              <a:t>按鈕，請按一下 </a:t>
            </a:r>
            <a:r>
              <a:rPr lang="en-US" altLang="zh-TW" dirty="0">
                <a:solidFill>
                  <a:schemeClr val="bg1">
                    <a:lumMod val="50000"/>
                  </a:schemeClr>
                </a:solidFill>
              </a:rPr>
              <a:t>[</a:t>
            </a:r>
            <a:r>
              <a:rPr lang="zh-TW" altLang="en-US" dirty="0">
                <a:solidFill>
                  <a:schemeClr val="bg1">
                    <a:lumMod val="50000"/>
                  </a:schemeClr>
                </a:solidFill>
              </a:rPr>
              <a:t>從檔案建立 </a:t>
            </a:r>
            <a:r>
              <a:rPr lang="en-US" altLang="zh-TW" dirty="0">
                <a:solidFill>
                  <a:schemeClr val="bg1">
                    <a:lumMod val="50000"/>
                  </a:schemeClr>
                </a:solidFill>
              </a:rPr>
              <a:t>&gt;</a:t>
            </a:r>
            <a:r>
              <a:rPr lang="zh-TW" altLang="en-US" dirty="0">
                <a:solidFill>
                  <a:schemeClr val="bg1">
                    <a:lumMod val="50000"/>
                  </a:schemeClr>
                </a:solidFill>
              </a:rPr>
              <a:t>新查詢</a:t>
            </a:r>
            <a:r>
              <a:rPr lang="en-US" altLang="zh-TW" dirty="0">
                <a:solidFill>
                  <a:schemeClr val="bg1">
                    <a:lumMod val="50000"/>
                  </a:schemeClr>
                </a:solidFill>
              </a:rPr>
              <a:t>] </a:t>
            </a:r>
            <a:r>
              <a:rPr lang="zh-TW" altLang="en-US" dirty="0">
                <a:solidFill>
                  <a:schemeClr val="bg1">
                    <a:lumMod val="50000"/>
                  </a:schemeClr>
                </a:solidFill>
              </a:rPr>
              <a:t>，</a:t>
            </a:r>
            <a:r>
              <a:rPr lang="en-US" altLang="zh-TW" dirty="0">
                <a:solidFill>
                  <a:schemeClr val="bg1">
                    <a:lumMod val="50000"/>
                  </a:schemeClr>
                </a:solidFill>
              </a:rPr>
              <a:t> </a:t>
            </a:r>
            <a:r>
              <a:rPr lang="zh-TW" altLang="en-US" dirty="0">
                <a:solidFill>
                  <a:schemeClr val="bg1">
                    <a:lumMod val="50000"/>
                  </a:schemeClr>
                </a:solidFill>
              </a:rPr>
              <a:t>從活頁簿選取 </a:t>
            </a:r>
            <a:r>
              <a:rPr lang="en-US" altLang="zh-TW" dirty="0">
                <a:solidFill>
                  <a:schemeClr val="bg1">
                    <a:lumMod val="50000"/>
                  </a:schemeClr>
                </a:solidFill>
              </a:rPr>
              <a:t>[ </a:t>
            </a:r>
            <a:r>
              <a:rPr lang="zh-TW" altLang="en-US" dirty="0">
                <a:solidFill>
                  <a:schemeClr val="bg1">
                    <a:lumMod val="50000"/>
                  </a:schemeClr>
                </a:solidFill>
              </a:rPr>
              <a:t>從活頁簿</a:t>
            </a:r>
            <a:r>
              <a:rPr lang="en-US" altLang="zh-TW" dirty="0">
                <a:solidFill>
                  <a:schemeClr val="bg1">
                    <a:lumMod val="50000"/>
                  </a:schemeClr>
                </a:solidFill>
              </a:rPr>
              <a:t>]</a:t>
            </a:r>
            <a:r>
              <a:rPr lang="zh-TW" altLang="en-US" dirty="0">
                <a:solidFill>
                  <a:schemeClr val="bg1">
                    <a:lumMod val="50000"/>
                  </a:schemeClr>
                </a:solidFill>
              </a:rPr>
              <a:t>。</a:t>
            </a:r>
            <a:r>
              <a:rPr lang="en-US" altLang="zh-TW" dirty="0">
                <a:solidFill>
                  <a:schemeClr val="bg1">
                    <a:lumMod val="50000"/>
                  </a:schemeClr>
                </a:solidFill>
              </a:rPr>
              <a:t>)</a:t>
            </a:r>
            <a:endParaRPr lang="zh-TW" altLang="en-US" dirty="0">
              <a:solidFill>
                <a:schemeClr val="bg1">
                  <a:lumMod val="50000"/>
                </a:schemeClr>
              </a:solidFill>
            </a:endParaRPr>
          </a:p>
          <a:p>
            <a:r>
              <a:rPr lang="zh-TW" altLang="en-US" dirty="0"/>
              <a:t>在 </a:t>
            </a:r>
            <a:r>
              <a:rPr lang="en-US" altLang="zh-TW" dirty="0"/>
              <a:t>Excel [</a:t>
            </a:r>
            <a:r>
              <a:rPr lang="zh-TW" altLang="en-US" dirty="0"/>
              <a:t>瀏覽 </a:t>
            </a:r>
            <a:r>
              <a:rPr lang="en-US" altLang="zh-TW" dirty="0"/>
              <a:t>] </a:t>
            </a:r>
            <a:r>
              <a:rPr lang="zh-TW" altLang="en-US" dirty="0"/>
              <a:t>對話方塊中，瀏覽或輸入您要查詢之檔案的路徑。</a:t>
            </a:r>
          </a:p>
          <a:p>
            <a:r>
              <a:rPr lang="zh-TW" altLang="en-US" dirty="0"/>
              <a:t>按一下 </a:t>
            </a:r>
            <a:r>
              <a:rPr lang="en-US" altLang="zh-TW" dirty="0"/>
              <a:t>[</a:t>
            </a:r>
            <a:r>
              <a:rPr lang="zh-TW" altLang="en-US" dirty="0"/>
              <a:t>開啟</a:t>
            </a:r>
            <a:r>
              <a:rPr lang="en-US" altLang="zh-TW" dirty="0"/>
              <a:t>]</a:t>
            </a:r>
            <a:r>
              <a:rPr lang="zh-TW" altLang="en-US" dirty="0"/>
              <a:t>。</a:t>
            </a:r>
          </a:p>
        </p:txBody>
      </p:sp>
      <p:sp>
        <p:nvSpPr>
          <p:cNvPr id="5" name="文字方塊 4">
            <a:extLst>
              <a:ext uri="{FF2B5EF4-FFF2-40B4-BE49-F238E27FC236}">
                <a16:creationId xmlns:a16="http://schemas.microsoft.com/office/drawing/2014/main" id="{63C57D72-CCA8-450E-8DD6-61D5211EDAA5}"/>
              </a:ext>
            </a:extLst>
          </p:cNvPr>
          <p:cNvSpPr txBox="1"/>
          <p:nvPr/>
        </p:nvSpPr>
        <p:spPr>
          <a:xfrm>
            <a:off x="2322957" y="5962712"/>
            <a:ext cx="754608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如果來源活頁簿具有命名範圍，則會以資料集的形式提供該範圍的名稱。</a:t>
            </a:r>
          </a:p>
        </p:txBody>
      </p:sp>
      <p:sp>
        <p:nvSpPr>
          <p:cNvPr id="7" name="文字方塊 6">
            <a:extLst>
              <a:ext uri="{FF2B5EF4-FFF2-40B4-BE49-F238E27FC236}">
                <a16:creationId xmlns:a16="http://schemas.microsoft.com/office/drawing/2014/main" id="{A8893954-E81A-442B-88BA-3FA706EB727D}"/>
              </a:ext>
            </a:extLst>
          </p:cNvPr>
          <p:cNvSpPr txBox="1"/>
          <p:nvPr/>
        </p:nvSpPr>
        <p:spPr>
          <a:xfrm>
            <a:off x="4379231" y="1081539"/>
            <a:ext cx="4416594"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2000" b="1" i="0" u="none" strike="noStrike" kern="1200" cap="none" spc="0" normalizeH="0" baseline="0" noProof="0" dirty="0">
                <a:ln>
                  <a:noFill/>
                </a:ln>
                <a:solidFill>
                  <a:srgbClr val="FF0000"/>
                </a:solidFill>
                <a:effectLst/>
                <a:highlight>
                  <a:srgbClr val="FFFF00"/>
                </a:highlight>
                <a:uLnTx/>
                <a:uFillTx/>
                <a:latin typeface="標楷體" panose="03000509000000000000" pitchFamily="65" charset="-120"/>
                <a:ea typeface="標楷體" panose="03000509000000000000" pitchFamily="65" charset="-120"/>
                <a:cs typeface="+mn-cs"/>
              </a:rPr>
              <a:t>從其他未開啟的</a:t>
            </a:r>
            <a:r>
              <a:rPr kumimoji="0" lang="en-US" altLang="zh-TW" sz="2000" b="1" i="0" u="none" strike="noStrike" kern="1200" cap="none" spc="0" normalizeH="0" baseline="0" noProof="0" dirty="0">
                <a:ln>
                  <a:noFill/>
                </a:ln>
                <a:solidFill>
                  <a:srgbClr val="FF0000"/>
                </a:solidFill>
                <a:effectLst/>
                <a:highlight>
                  <a:srgbClr val="FFFF00"/>
                </a:highlight>
                <a:uLnTx/>
                <a:uFillTx/>
                <a:latin typeface="標楷體" panose="03000509000000000000" pitchFamily="65" charset="-120"/>
                <a:ea typeface="標楷體" panose="03000509000000000000" pitchFamily="65" charset="-120"/>
                <a:cs typeface="+mn-cs"/>
              </a:rPr>
              <a:t>Excel</a:t>
            </a:r>
            <a:r>
              <a:rPr kumimoji="0" lang="zh-TW" altLang="en-US" sz="2000" b="1" i="0" u="none" strike="noStrike" kern="1200" cap="none" spc="0" normalizeH="0" baseline="0" noProof="0" dirty="0">
                <a:ln>
                  <a:noFill/>
                </a:ln>
                <a:solidFill>
                  <a:srgbClr val="FF0000"/>
                </a:solidFill>
                <a:effectLst/>
                <a:highlight>
                  <a:srgbClr val="FFFF00"/>
                </a:highlight>
                <a:uLnTx/>
                <a:uFillTx/>
                <a:latin typeface="標楷體" panose="03000509000000000000" pitchFamily="65" charset="-120"/>
                <a:ea typeface="標楷體" panose="03000509000000000000" pitchFamily="65" charset="-120"/>
                <a:cs typeface="+mn-cs"/>
              </a:rPr>
              <a:t>檔案中建立連結</a:t>
            </a:r>
          </a:p>
        </p:txBody>
      </p:sp>
      <p:sp>
        <p:nvSpPr>
          <p:cNvPr id="11" name="投影片編號版面配置區 10">
            <a:extLst>
              <a:ext uri="{FF2B5EF4-FFF2-40B4-BE49-F238E27FC236}">
                <a16:creationId xmlns:a16="http://schemas.microsoft.com/office/drawing/2014/main" id="{4D4D4F3C-372B-4A52-B2F2-FC58877B369D}"/>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648129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p:txBody>
          <a:bodyPr>
            <a:normAutofit fontScale="90000"/>
          </a:bodyPr>
          <a:lstStyle/>
          <a:p>
            <a:r>
              <a:rPr lang="zh-TW" altLang="en-US" dirty="0">
                <a:hlinkClick r:id="rId3"/>
              </a:rPr>
              <a:t>實作練習</a:t>
            </a:r>
            <a:r>
              <a:rPr lang="en-US" altLang="zh-TW" dirty="0"/>
              <a:t>-</a:t>
            </a:r>
            <a:r>
              <a:rPr lang="zh-TW" altLang="en-US" dirty="0">
                <a:hlinkClick r:id="rId4" action="ppaction://hlinkfile"/>
              </a:rPr>
              <a:t>連接至</a:t>
            </a:r>
            <a:r>
              <a:rPr lang="en-US" altLang="zh-TW" dirty="0">
                <a:hlinkClick r:id="rId4" action="ppaction://hlinkfile"/>
              </a:rPr>
              <a:t>Excel</a:t>
            </a:r>
            <a:r>
              <a:rPr lang="zh-TW" altLang="en-US" dirty="0">
                <a:hlinkClick r:id="rId4" action="ppaction://hlinkfile"/>
              </a:rPr>
              <a:t>檔案</a:t>
            </a:r>
            <a:endParaRPr lang="zh-TW" altLang="en-US" dirty="0"/>
          </a:p>
        </p:txBody>
      </p:sp>
      <p:sp>
        <p:nvSpPr>
          <p:cNvPr id="14" name="投影片編號版面配置區 13">
            <a:extLst>
              <a:ext uri="{FF2B5EF4-FFF2-40B4-BE49-F238E27FC236}">
                <a16:creationId xmlns:a16="http://schemas.microsoft.com/office/drawing/2014/main" id="{4E51C8E9-5763-4B21-A53F-18880A5D7C57}"/>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pic>
        <p:nvPicPr>
          <p:cNvPr id="7" name="圖片 6">
            <a:extLst>
              <a:ext uri="{FF2B5EF4-FFF2-40B4-BE49-F238E27FC236}">
                <a16:creationId xmlns:a16="http://schemas.microsoft.com/office/drawing/2014/main" id="{9BA1577E-249C-4AD9-8C82-81B87058B051}"/>
              </a:ext>
            </a:extLst>
          </p:cNvPr>
          <p:cNvPicPr>
            <a:picLocks noChangeAspect="1"/>
          </p:cNvPicPr>
          <p:nvPr/>
        </p:nvPicPr>
        <p:blipFill>
          <a:blip r:embed="rId5"/>
          <a:stretch>
            <a:fillRect/>
          </a:stretch>
        </p:blipFill>
        <p:spPr>
          <a:xfrm>
            <a:off x="2152651" y="1415921"/>
            <a:ext cx="3943350" cy="3658368"/>
          </a:xfrm>
          <a:prstGeom prst="rect">
            <a:avLst/>
          </a:prstGeom>
        </p:spPr>
      </p:pic>
      <p:pic>
        <p:nvPicPr>
          <p:cNvPr id="8" name="圖片 7">
            <a:extLst>
              <a:ext uri="{FF2B5EF4-FFF2-40B4-BE49-F238E27FC236}">
                <a16:creationId xmlns:a16="http://schemas.microsoft.com/office/drawing/2014/main" id="{1A018B5F-A86A-4B57-B6B6-BAC4A4523AFD}"/>
              </a:ext>
            </a:extLst>
          </p:cNvPr>
          <p:cNvPicPr>
            <a:picLocks noChangeAspect="1"/>
          </p:cNvPicPr>
          <p:nvPr/>
        </p:nvPicPr>
        <p:blipFill>
          <a:blip r:embed="rId6"/>
          <a:stretch>
            <a:fillRect/>
          </a:stretch>
        </p:blipFill>
        <p:spPr>
          <a:xfrm>
            <a:off x="6095999" y="1690689"/>
            <a:ext cx="3943351" cy="2542848"/>
          </a:xfrm>
          <a:prstGeom prst="rect">
            <a:avLst/>
          </a:prstGeom>
          <a:ln>
            <a:noFill/>
          </a:ln>
          <a:effectLst>
            <a:outerShdw blurRad="292100" dist="139700" dir="2700000" algn="tl" rotWithShape="0">
              <a:srgbClr val="333333">
                <a:alpha val="65000"/>
              </a:srgbClr>
            </a:outerShdw>
          </a:effectLst>
        </p:spPr>
      </p:pic>
      <p:pic>
        <p:nvPicPr>
          <p:cNvPr id="9" name="圖片 8">
            <a:extLst>
              <a:ext uri="{FF2B5EF4-FFF2-40B4-BE49-F238E27FC236}">
                <a16:creationId xmlns:a16="http://schemas.microsoft.com/office/drawing/2014/main" id="{5F07B8CA-DE18-45E0-B0BF-B6EEFB972949}"/>
              </a:ext>
            </a:extLst>
          </p:cNvPr>
          <p:cNvPicPr>
            <a:picLocks noChangeAspect="1"/>
          </p:cNvPicPr>
          <p:nvPr/>
        </p:nvPicPr>
        <p:blipFill>
          <a:blip r:embed="rId7"/>
          <a:stretch>
            <a:fillRect/>
          </a:stretch>
        </p:blipFill>
        <p:spPr>
          <a:xfrm>
            <a:off x="3833763" y="3127110"/>
            <a:ext cx="4599118" cy="3656246"/>
          </a:xfrm>
          <a:prstGeom prst="rect">
            <a:avLst/>
          </a:prstGeom>
          <a:ln>
            <a:noFill/>
          </a:ln>
          <a:effectLst>
            <a:outerShdw blurRad="292100" dist="139700" dir="2700000" algn="tl" rotWithShape="0">
              <a:srgbClr val="333333">
                <a:alpha val="65000"/>
              </a:srgbClr>
            </a:outerShdw>
          </a:effectLst>
        </p:spPr>
      </p:pic>
      <p:sp>
        <p:nvSpPr>
          <p:cNvPr id="10" name="橢圓 9">
            <a:extLst>
              <a:ext uri="{FF2B5EF4-FFF2-40B4-BE49-F238E27FC236}">
                <a16:creationId xmlns:a16="http://schemas.microsoft.com/office/drawing/2014/main" id="{E0488BA8-DCA5-40EA-982F-385EE51F6C44}"/>
              </a:ext>
            </a:extLst>
          </p:cNvPr>
          <p:cNvSpPr/>
          <p:nvPr/>
        </p:nvSpPr>
        <p:spPr>
          <a:xfrm>
            <a:off x="2730858" y="2478541"/>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1</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1" name="橢圓 10">
            <a:extLst>
              <a:ext uri="{FF2B5EF4-FFF2-40B4-BE49-F238E27FC236}">
                <a16:creationId xmlns:a16="http://schemas.microsoft.com/office/drawing/2014/main" id="{C79EAB5F-7834-4240-A144-FB958396C846}"/>
              </a:ext>
            </a:extLst>
          </p:cNvPr>
          <p:cNvSpPr/>
          <p:nvPr/>
        </p:nvSpPr>
        <p:spPr>
          <a:xfrm>
            <a:off x="8936445" y="2877470"/>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2</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2" name="橢圓 11">
            <a:extLst>
              <a:ext uri="{FF2B5EF4-FFF2-40B4-BE49-F238E27FC236}">
                <a16:creationId xmlns:a16="http://schemas.microsoft.com/office/drawing/2014/main" id="{D015A802-47DB-43AB-BD95-DD76785D9170}"/>
              </a:ext>
            </a:extLst>
          </p:cNvPr>
          <p:cNvSpPr/>
          <p:nvPr/>
        </p:nvSpPr>
        <p:spPr>
          <a:xfrm>
            <a:off x="6095998" y="5074289"/>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3</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018753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p:txBody>
          <a:bodyPr>
            <a:normAutofit fontScale="90000"/>
          </a:bodyPr>
          <a:lstStyle/>
          <a:p>
            <a:r>
              <a:rPr lang="zh-TW" altLang="en-US" dirty="0">
                <a:hlinkClick r:id="rId3"/>
              </a:rPr>
              <a:t>實作練習</a:t>
            </a:r>
            <a:r>
              <a:rPr lang="en-US" altLang="zh-TW" dirty="0"/>
              <a:t>-</a:t>
            </a:r>
            <a:r>
              <a:rPr lang="zh-TW" altLang="en-US" dirty="0">
                <a:hlinkClick r:id="rId4" action="ppaction://hlinkfile"/>
              </a:rPr>
              <a:t>連接至</a:t>
            </a:r>
            <a:r>
              <a:rPr lang="en-US" altLang="zh-TW" dirty="0">
                <a:hlinkClick r:id="rId4" action="ppaction://hlinkfile"/>
              </a:rPr>
              <a:t>Excel</a:t>
            </a:r>
            <a:r>
              <a:rPr lang="zh-TW" altLang="en-US" dirty="0">
                <a:hlinkClick r:id="rId4" action="ppaction://hlinkfile"/>
              </a:rPr>
              <a:t>檔案</a:t>
            </a:r>
            <a:endParaRPr lang="zh-TW" altLang="en-US" dirty="0"/>
          </a:p>
        </p:txBody>
      </p:sp>
      <p:sp>
        <p:nvSpPr>
          <p:cNvPr id="17" name="投影片編號版面配置區 16">
            <a:extLst>
              <a:ext uri="{FF2B5EF4-FFF2-40B4-BE49-F238E27FC236}">
                <a16:creationId xmlns:a16="http://schemas.microsoft.com/office/drawing/2014/main" id="{AC66310F-548D-44C8-B903-9FA20678A30D}"/>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pic>
        <p:nvPicPr>
          <p:cNvPr id="6" name="圖片 5" descr="一張含有 桌 的圖片&#10;&#10;自動產生的描述">
            <a:hlinkClick r:id="rId4" action="ppaction://hlinkfile"/>
            <a:extLst>
              <a:ext uri="{FF2B5EF4-FFF2-40B4-BE49-F238E27FC236}">
                <a16:creationId xmlns:a16="http://schemas.microsoft.com/office/drawing/2014/main" id="{56A93C55-AE89-4186-9E40-D16228EF9C2D}"/>
              </a:ext>
            </a:extLst>
          </p:cNvPr>
          <p:cNvPicPr>
            <a:picLocks noChangeAspect="1"/>
          </p:cNvPicPr>
          <p:nvPr/>
        </p:nvPicPr>
        <p:blipFill>
          <a:blip r:embed="rId5"/>
          <a:stretch>
            <a:fillRect/>
          </a:stretch>
        </p:blipFill>
        <p:spPr>
          <a:xfrm>
            <a:off x="1900844" y="1547405"/>
            <a:ext cx="8390312" cy="4851014"/>
          </a:xfrm>
          <a:prstGeom prst="rect">
            <a:avLst/>
          </a:prstGeom>
        </p:spPr>
      </p:pic>
      <p:sp>
        <p:nvSpPr>
          <p:cNvPr id="13" name="想法泡泡: 雲朵 12">
            <a:extLst>
              <a:ext uri="{FF2B5EF4-FFF2-40B4-BE49-F238E27FC236}">
                <a16:creationId xmlns:a16="http://schemas.microsoft.com/office/drawing/2014/main" id="{3AFDB152-3B81-4EFC-AADE-64422745B64E}"/>
              </a:ext>
            </a:extLst>
          </p:cNvPr>
          <p:cNvSpPr/>
          <p:nvPr/>
        </p:nvSpPr>
        <p:spPr bwMode="auto">
          <a:xfrm>
            <a:off x="8572500" y="459581"/>
            <a:ext cx="1910443" cy="1254919"/>
          </a:xfrm>
          <a:prstGeom prst="cloudCallout">
            <a:avLst>
              <a:gd name="adj1" fmla="val -65277"/>
              <a:gd name="adj2" fmla="val 7030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結果範例參考</a:t>
            </a:r>
          </a:p>
        </p:txBody>
      </p:sp>
    </p:spTree>
    <p:extLst>
      <p:ext uri="{BB962C8B-B14F-4D97-AF65-F5344CB8AC3E}">
        <p14:creationId xmlns:p14="http://schemas.microsoft.com/office/powerpoint/2010/main" val="37851170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a:xfrm>
            <a:off x="1574800" y="459581"/>
            <a:ext cx="9448800" cy="487363"/>
          </a:xfrm>
        </p:spPr>
        <p:txBody>
          <a:bodyPr>
            <a:normAutofit fontScale="90000"/>
          </a:bodyPr>
          <a:lstStyle/>
          <a:p>
            <a:r>
              <a:rPr lang="zh-TW" altLang="en-US" dirty="0">
                <a:hlinkClick r:id="rId3"/>
              </a:rPr>
              <a:t>實作練習</a:t>
            </a:r>
            <a:r>
              <a:rPr lang="en-US" altLang="zh-TW" dirty="0"/>
              <a:t>-</a:t>
            </a:r>
            <a:r>
              <a:rPr lang="zh-TW" altLang="en-US" dirty="0">
                <a:hlinkClick r:id="rId4" action="ppaction://hlinkfile"/>
              </a:rPr>
              <a:t>連線至</a:t>
            </a:r>
            <a:r>
              <a:rPr lang="en-US" altLang="zh-TW" dirty="0">
                <a:hlinkClick r:id="rId4" action="ppaction://hlinkfile"/>
              </a:rPr>
              <a:t>Access</a:t>
            </a:r>
            <a:r>
              <a:rPr lang="zh-TW" altLang="en-US" dirty="0">
                <a:hlinkClick r:id="rId4" action="ppaction://hlinkfile"/>
              </a:rPr>
              <a:t>資料庫</a:t>
            </a:r>
            <a:endParaRPr lang="zh-TW" altLang="en-US" dirty="0"/>
          </a:p>
        </p:txBody>
      </p:sp>
      <p:sp>
        <p:nvSpPr>
          <p:cNvPr id="3" name="內容版面配置區 2">
            <a:extLst>
              <a:ext uri="{FF2B5EF4-FFF2-40B4-BE49-F238E27FC236}">
                <a16:creationId xmlns:a16="http://schemas.microsoft.com/office/drawing/2014/main" id="{1057E05B-C643-49DB-8B97-6785DF0B6EB9}"/>
              </a:ext>
            </a:extLst>
          </p:cNvPr>
          <p:cNvSpPr>
            <a:spLocks noGrp="1"/>
          </p:cNvSpPr>
          <p:nvPr>
            <p:ph idx="1"/>
          </p:nvPr>
        </p:nvSpPr>
        <p:spPr>
          <a:xfrm>
            <a:off x="2235200" y="1295400"/>
            <a:ext cx="9398000" cy="5029200"/>
          </a:xfrm>
        </p:spPr>
        <p:txBody>
          <a:bodyPr>
            <a:normAutofit/>
          </a:bodyPr>
          <a:lstStyle/>
          <a:p>
            <a:r>
              <a:rPr lang="zh-TW" altLang="en-US" dirty="0"/>
              <a:t>按一下 </a:t>
            </a:r>
            <a:r>
              <a:rPr lang="en-US" altLang="zh-TW" dirty="0"/>
              <a:t>[</a:t>
            </a:r>
            <a:r>
              <a:rPr lang="zh-TW" altLang="en-US" dirty="0"/>
              <a:t>資料</a:t>
            </a:r>
            <a:r>
              <a:rPr lang="en-US" altLang="zh-TW" dirty="0"/>
              <a:t>] </a:t>
            </a:r>
            <a:r>
              <a:rPr lang="zh-TW" altLang="en-US" dirty="0"/>
              <a:t>索引標籤，然後從</a:t>
            </a:r>
            <a:r>
              <a:rPr lang="en-US" altLang="zh-TW" dirty="0"/>
              <a:t>[Microsoft Access </a:t>
            </a:r>
            <a:r>
              <a:rPr lang="zh-TW" altLang="en-US" dirty="0"/>
              <a:t>資料庫的資料庫 </a:t>
            </a:r>
            <a:r>
              <a:rPr lang="en-US" altLang="zh-TW" dirty="0"/>
              <a:t>] </a:t>
            </a:r>
            <a:r>
              <a:rPr lang="zh-TW" altLang="en-US" dirty="0"/>
              <a:t>中取得資料。 如果您沒有看到 </a:t>
            </a:r>
            <a:r>
              <a:rPr lang="en-US" altLang="zh-TW" dirty="0"/>
              <a:t>[</a:t>
            </a:r>
            <a:r>
              <a:rPr lang="zh-TW" altLang="en-US" dirty="0"/>
              <a:t>取得資料</a:t>
            </a:r>
            <a:r>
              <a:rPr lang="en-US" altLang="zh-TW" dirty="0"/>
              <a:t>] </a:t>
            </a:r>
            <a:r>
              <a:rPr lang="zh-TW" altLang="en-US" dirty="0"/>
              <a:t>按鈕，請按一下 </a:t>
            </a:r>
            <a:r>
              <a:rPr lang="en-US" altLang="zh-TW" dirty="0"/>
              <a:t>[</a:t>
            </a:r>
            <a:r>
              <a:rPr lang="zh-TW" altLang="en-US" dirty="0"/>
              <a:t>從</a:t>
            </a:r>
            <a:r>
              <a:rPr lang="en-US" altLang="zh-TW" dirty="0"/>
              <a:t>Access&gt;</a:t>
            </a:r>
            <a:r>
              <a:rPr lang="zh-TW" altLang="en-US" dirty="0"/>
              <a:t>資料庫 </a:t>
            </a:r>
            <a:r>
              <a:rPr lang="en-US" altLang="zh-TW" dirty="0"/>
              <a:t>] </a:t>
            </a:r>
            <a:r>
              <a:rPr lang="zh-TW" altLang="en-US" dirty="0"/>
              <a:t>中的 </a:t>
            </a:r>
            <a:r>
              <a:rPr lang="en-US" altLang="zh-TW" dirty="0"/>
              <a:t>[</a:t>
            </a:r>
            <a:r>
              <a:rPr lang="zh-TW" altLang="en-US" dirty="0"/>
              <a:t>新增查詢</a:t>
            </a:r>
            <a:r>
              <a:rPr lang="en-US" altLang="zh-TW" dirty="0"/>
              <a:t>]</a:t>
            </a:r>
            <a:r>
              <a:rPr lang="zh-TW" altLang="en-US" dirty="0"/>
              <a:t>。</a:t>
            </a:r>
          </a:p>
          <a:p>
            <a:r>
              <a:rPr lang="zh-TW" altLang="en-US" dirty="0"/>
              <a:t>在 </a:t>
            </a:r>
            <a:r>
              <a:rPr lang="en-US" altLang="zh-TW" dirty="0"/>
              <a:t>[</a:t>
            </a:r>
            <a:r>
              <a:rPr lang="zh-TW" altLang="en-US" dirty="0"/>
              <a:t>匯 入資料 </a:t>
            </a:r>
            <a:r>
              <a:rPr lang="en-US" altLang="zh-TW" dirty="0"/>
              <a:t>] </a:t>
            </a:r>
            <a:r>
              <a:rPr lang="zh-TW" altLang="en-US" dirty="0"/>
              <a:t>對話方塊中，瀏覽或輸入檔案 </a:t>
            </a:r>
            <a:r>
              <a:rPr lang="en-US" altLang="zh-TW" dirty="0"/>
              <a:t>URL </a:t>
            </a:r>
            <a:r>
              <a:rPr lang="zh-TW" altLang="en-US" dirty="0"/>
              <a:t>以匯入或連結至檔案。</a:t>
            </a:r>
          </a:p>
          <a:p>
            <a:r>
              <a:rPr lang="zh-TW" altLang="en-US" dirty="0"/>
              <a:t>依照 </a:t>
            </a:r>
            <a:r>
              <a:rPr lang="en-US" altLang="zh-TW" dirty="0"/>
              <a:t>[</a:t>
            </a:r>
            <a:r>
              <a:rPr lang="zh-TW" altLang="en-US" dirty="0"/>
              <a:t>導覽器 </a:t>
            </a:r>
            <a:r>
              <a:rPr lang="en-US" altLang="zh-TW" dirty="0"/>
              <a:t>] </a:t>
            </a:r>
            <a:r>
              <a:rPr lang="zh-TW" altLang="en-US" dirty="0"/>
              <a:t>對話方塊中的步驟，連線到您選擇的資料表或查詢。</a:t>
            </a:r>
          </a:p>
          <a:p>
            <a:r>
              <a:rPr lang="zh-TW" altLang="en-US" dirty="0"/>
              <a:t>按一下 </a:t>
            </a:r>
            <a:r>
              <a:rPr lang="en-US" altLang="zh-TW" dirty="0"/>
              <a:t>[ </a:t>
            </a:r>
            <a:r>
              <a:rPr lang="zh-TW" altLang="en-US" dirty="0"/>
              <a:t>載入 </a:t>
            </a:r>
            <a:r>
              <a:rPr lang="en-US" altLang="zh-TW" dirty="0"/>
              <a:t>] </a:t>
            </a:r>
            <a:r>
              <a:rPr lang="zh-TW" altLang="en-US" dirty="0"/>
              <a:t>或 </a:t>
            </a:r>
            <a:r>
              <a:rPr lang="en-US" altLang="zh-TW" dirty="0"/>
              <a:t>[ </a:t>
            </a:r>
            <a:r>
              <a:rPr lang="zh-TW" altLang="en-US" dirty="0"/>
              <a:t>編輯</a:t>
            </a:r>
            <a:r>
              <a:rPr lang="en-US" altLang="zh-TW" dirty="0"/>
              <a:t>]</a:t>
            </a:r>
            <a:r>
              <a:rPr lang="zh-TW" altLang="en-US" dirty="0"/>
              <a:t>。</a:t>
            </a:r>
          </a:p>
        </p:txBody>
      </p:sp>
      <p:sp>
        <p:nvSpPr>
          <p:cNvPr id="9" name="投影片編號版面配置區 8">
            <a:extLst>
              <a:ext uri="{FF2B5EF4-FFF2-40B4-BE49-F238E27FC236}">
                <a16:creationId xmlns:a16="http://schemas.microsoft.com/office/drawing/2014/main" id="{3E80115A-F937-4E70-9AAE-FCC4A65DC4D3}"/>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81729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zh-TW" altLang="en-US" dirty="0">
                <a:effectLst>
                  <a:outerShdw blurRad="38100" dist="38100" dir="2700000" algn="tl">
                    <a:srgbClr val="C0C0C0"/>
                  </a:outerShdw>
                </a:effectLst>
              </a:rPr>
              <a:t>樞紐分析表</a:t>
            </a:r>
            <a:r>
              <a:rPr lang="zh-TW" altLang="en-US" dirty="0"/>
              <a:t>基礎實務</a:t>
            </a:r>
            <a:endParaRPr lang="zh-TW" altLang="zh-TW" dirty="0"/>
          </a:p>
        </p:txBody>
      </p:sp>
      <p:sp>
        <p:nvSpPr>
          <p:cNvPr id="2" name="文字版面配置區 1"/>
          <p:cNvSpPr>
            <a:spLocks noGrp="1"/>
          </p:cNvSpPr>
          <p:nvPr>
            <p:ph type="body" idx="1"/>
          </p:nvPr>
        </p:nvSpPr>
        <p:spPr/>
        <p:txBody>
          <a:bodyPr/>
          <a:lstStyle/>
          <a:p>
            <a:endParaRPr lang="zh-TW" altLang="en-US"/>
          </a:p>
        </p:txBody>
      </p:sp>
      <p:sp>
        <p:nvSpPr>
          <p:cNvPr id="5" name="投影片編號版面配置區 4">
            <a:extLst>
              <a:ext uri="{FF2B5EF4-FFF2-40B4-BE49-F238E27FC236}">
                <a16:creationId xmlns:a16="http://schemas.microsoft.com/office/drawing/2014/main" id="{ECAA3457-DDDF-4B19-B0B2-D8C40F245735}"/>
              </a:ext>
            </a:extLst>
          </p:cNvPr>
          <p:cNvSpPr>
            <a:spLocks noGrp="1"/>
          </p:cNvSpPr>
          <p:nvPr>
            <p:ph type="sldNum" sz="quarter" idx="11"/>
          </p:nvPr>
        </p:nvSpPr>
        <p:spPr/>
        <p:txBody>
          <a:bodyPr/>
          <a:lstStyle/>
          <a:p>
            <a:fld id="{2CD5F70B-847F-404D-8B3F-873BE2E51CED}" type="slidenum">
              <a:rPr lang="zh-TW" altLang="en-US" smtClean="0"/>
              <a:t>15</a:t>
            </a:fld>
            <a:endParaRPr lang="zh-TW" altLang="en-US"/>
          </a:p>
        </p:txBody>
      </p:sp>
    </p:spTree>
    <p:extLst>
      <p:ext uri="{BB962C8B-B14F-4D97-AF65-F5344CB8AC3E}">
        <p14:creationId xmlns:p14="http://schemas.microsoft.com/office/powerpoint/2010/main" val="3588064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a:xfrm>
            <a:off x="1574800" y="459581"/>
            <a:ext cx="9448800" cy="487363"/>
          </a:xfrm>
        </p:spPr>
        <p:txBody>
          <a:bodyPr>
            <a:normAutofit fontScale="90000"/>
          </a:bodyPr>
          <a:lstStyle/>
          <a:p>
            <a:r>
              <a:rPr lang="zh-TW" altLang="en-US" dirty="0">
                <a:hlinkClick r:id="rId3"/>
              </a:rPr>
              <a:t>實作練習</a:t>
            </a:r>
            <a:r>
              <a:rPr lang="en-US" altLang="zh-TW" dirty="0"/>
              <a:t>-</a:t>
            </a:r>
            <a:r>
              <a:rPr lang="zh-TW" altLang="en-US" dirty="0">
                <a:hlinkClick r:id="rId4" action="ppaction://hlinkfile"/>
              </a:rPr>
              <a:t>連線至</a:t>
            </a:r>
            <a:r>
              <a:rPr lang="en-US" altLang="zh-TW" dirty="0">
                <a:hlinkClick r:id="rId4" action="ppaction://hlinkfile"/>
              </a:rPr>
              <a:t>Access</a:t>
            </a:r>
            <a:r>
              <a:rPr lang="zh-TW" altLang="en-US" dirty="0">
                <a:hlinkClick r:id="rId4" action="ppaction://hlinkfile"/>
              </a:rPr>
              <a:t>資料庫</a:t>
            </a:r>
            <a:endParaRPr lang="zh-TW" altLang="en-US" dirty="0"/>
          </a:p>
        </p:txBody>
      </p:sp>
      <p:sp>
        <p:nvSpPr>
          <p:cNvPr id="11" name="內容版面配置區 10">
            <a:extLst>
              <a:ext uri="{FF2B5EF4-FFF2-40B4-BE49-F238E27FC236}">
                <a16:creationId xmlns:a16="http://schemas.microsoft.com/office/drawing/2014/main" id="{BA94492F-1CD3-4D74-8C51-C3741CD3440A}"/>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EF18CEC8-0E5A-495E-BCE4-065CC5A2AA03}"/>
              </a:ext>
            </a:extLst>
          </p:cNvPr>
          <p:cNvPicPr>
            <a:picLocks noChangeAspect="1"/>
          </p:cNvPicPr>
          <p:nvPr/>
        </p:nvPicPr>
        <p:blipFill>
          <a:blip r:embed="rId5"/>
          <a:stretch>
            <a:fillRect/>
          </a:stretch>
        </p:blipFill>
        <p:spPr>
          <a:xfrm>
            <a:off x="2140680" y="1369669"/>
            <a:ext cx="3955321" cy="3518049"/>
          </a:xfrm>
          <a:prstGeom prst="rect">
            <a:avLst/>
          </a:prstGeom>
        </p:spPr>
      </p:pic>
      <p:pic>
        <p:nvPicPr>
          <p:cNvPr id="7" name="圖片 6">
            <a:extLst>
              <a:ext uri="{FF2B5EF4-FFF2-40B4-BE49-F238E27FC236}">
                <a16:creationId xmlns:a16="http://schemas.microsoft.com/office/drawing/2014/main" id="{F990394F-D4CE-444E-8F10-4EECF413CE2C}"/>
              </a:ext>
            </a:extLst>
          </p:cNvPr>
          <p:cNvPicPr>
            <a:picLocks noChangeAspect="1"/>
          </p:cNvPicPr>
          <p:nvPr/>
        </p:nvPicPr>
        <p:blipFill>
          <a:blip r:embed="rId6"/>
          <a:stretch>
            <a:fillRect/>
          </a:stretch>
        </p:blipFill>
        <p:spPr>
          <a:xfrm>
            <a:off x="6107971" y="1690689"/>
            <a:ext cx="3943350" cy="2542848"/>
          </a:xfrm>
          <a:prstGeom prst="rect">
            <a:avLst/>
          </a:prstGeom>
          <a:ln>
            <a:noFill/>
          </a:ln>
          <a:effectLst>
            <a:outerShdw blurRad="292100" dist="139700" dir="2700000" algn="tl" rotWithShape="0">
              <a:srgbClr val="333333">
                <a:alpha val="65000"/>
              </a:srgbClr>
            </a:outerShdw>
          </a:effectLst>
        </p:spPr>
      </p:pic>
      <p:pic>
        <p:nvPicPr>
          <p:cNvPr id="8" name="圖片 7">
            <a:extLst>
              <a:ext uri="{FF2B5EF4-FFF2-40B4-BE49-F238E27FC236}">
                <a16:creationId xmlns:a16="http://schemas.microsoft.com/office/drawing/2014/main" id="{6D402974-3264-44A4-91A7-CB39E9944259}"/>
              </a:ext>
            </a:extLst>
          </p:cNvPr>
          <p:cNvPicPr>
            <a:picLocks noChangeAspect="1"/>
          </p:cNvPicPr>
          <p:nvPr/>
        </p:nvPicPr>
        <p:blipFill>
          <a:blip r:embed="rId7"/>
          <a:stretch>
            <a:fillRect/>
          </a:stretch>
        </p:blipFill>
        <p:spPr>
          <a:xfrm>
            <a:off x="4191495" y="3556910"/>
            <a:ext cx="3820982" cy="3037638"/>
          </a:xfrm>
          <a:prstGeom prst="rect">
            <a:avLst/>
          </a:prstGeom>
          <a:ln>
            <a:noFill/>
          </a:ln>
          <a:effectLst>
            <a:outerShdw blurRad="292100" dist="139700" dir="2700000" algn="tl" rotWithShape="0">
              <a:srgbClr val="333333">
                <a:alpha val="65000"/>
              </a:srgbClr>
            </a:outerShdw>
          </a:effectLst>
        </p:spPr>
      </p:pic>
      <p:sp>
        <p:nvSpPr>
          <p:cNvPr id="10" name="橢圓 9">
            <a:extLst>
              <a:ext uri="{FF2B5EF4-FFF2-40B4-BE49-F238E27FC236}">
                <a16:creationId xmlns:a16="http://schemas.microsoft.com/office/drawing/2014/main" id="{738F6950-5C7C-4192-8B87-869116783527}"/>
              </a:ext>
            </a:extLst>
          </p:cNvPr>
          <p:cNvSpPr/>
          <p:nvPr/>
        </p:nvSpPr>
        <p:spPr>
          <a:xfrm>
            <a:off x="2730858" y="2478541"/>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1</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2" name="橢圓 11">
            <a:extLst>
              <a:ext uri="{FF2B5EF4-FFF2-40B4-BE49-F238E27FC236}">
                <a16:creationId xmlns:a16="http://schemas.microsoft.com/office/drawing/2014/main" id="{10E690F7-E388-4B44-8198-EE7671978A6B}"/>
              </a:ext>
            </a:extLst>
          </p:cNvPr>
          <p:cNvSpPr/>
          <p:nvPr/>
        </p:nvSpPr>
        <p:spPr>
          <a:xfrm>
            <a:off x="8936445" y="2877470"/>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2</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4" name="橢圓 13">
            <a:extLst>
              <a:ext uri="{FF2B5EF4-FFF2-40B4-BE49-F238E27FC236}">
                <a16:creationId xmlns:a16="http://schemas.microsoft.com/office/drawing/2014/main" id="{DFE50C4F-CC7E-4921-B438-09E34D92CDB4}"/>
              </a:ext>
            </a:extLst>
          </p:cNvPr>
          <p:cNvSpPr/>
          <p:nvPr/>
        </p:nvSpPr>
        <p:spPr>
          <a:xfrm>
            <a:off x="4999081" y="4233537"/>
            <a:ext cx="735270" cy="735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3</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3" name="投影片編號版面配置區 12">
            <a:extLst>
              <a:ext uri="{FF2B5EF4-FFF2-40B4-BE49-F238E27FC236}">
                <a16:creationId xmlns:a16="http://schemas.microsoft.com/office/drawing/2014/main" id="{287FC4E9-0CEA-4065-B62C-51A82E728FA5}"/>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740217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a:xfrm>
            <a:off x="1574800" y="459581"/>
            <a:ext cx="9448800" cy="487363"/>
          </a:xfrm>
        </p:spPr>
        <p:txBody>
          <a:bodyPr>
            <a:normAutofit fontScale="90000"/>
          </a:bodyPr>
          <a:lstStyle/>
          <a:p>
            <a:r>
              <a:rPr lang="zh-TW" altLang="en-US" dirty="0">
                <a:hlinkClick r:id="rId3"/>
              </a:rPr>
              <a:t>實作練習</a:t>
            </a:r>
            <a:r>
              <a:rPr lang="en-US" altLang="zh-TW" dirty="0"/>
              <a:t>-</a:t>
            </a:r>
            <a:r>
              <a:rPr lang="zh-TW" altLang="en-US" dirty="0">
                <a:hlinkClick r:id="rId4" action="ppaction://hlinkfile"/>
              </a:rPr>
              <a:t>連線至</a:t>
            </a:r>
            <a:r>
              <a:rPr lang="en-US" altLang="zh-TW" dirty="0">
                <a:hlinkClick r:id="rId4" action="ppaction://hlinkfile"/>
              </a:rPr>
              <a:t>Access</a:t>
            </a:r>
            <a:r>
              <a:rPr lang="zh-TW" altLang="en-US" dirty="0">
                <a:hlinkClick r:id="rId4" action="ppaction://hlinkfile"/>
              </a:rPr>
              <a:t>資料庫</a:t>
            </a:r>
            <a:endParaRPr lang="zh-TW" altLang="en-US" dirty="0"/>
          </a:p>
        </p:txBody>
      </p:sp>
      <p:sp>
        <p:nvSpPr>
          <p:cNvPr id="5" name="內容版面配置區 4">
            <a:extLst>
              <a:ext uri="{FF2B5EF4-FFF2-40B4-BE49-F238E27FC236}">
                <a16:creationId xmlns:a16="http://schemas.microsoft.com/office/drawing/2014/main" id="{48C3D294-0F24-4839-B506-8E36B70B13F4}"/>
              </a:ext>
            </a:extLst>
          </p:cNvPr>
          <p:cNvSpPr>
            <a:spLocks noGrp="1"/>
          </p:cNvSpPr>
          <p:nvPr>
            <p:ph idx="1"/>
          </p:nvPr>
        </p:nvSpPr>
        <p:spPr>
          <a:xfrm>
            <a:off x="2235200" y="1295400"/>
            <a:ext cx="9398000" cy="5029200"/>
          </a:xfrm>
        </p:spPr>
        <p:txBody>
          <a:bodyPr/>
          <a:lstStyle/>
          <a:p>
            <a:r>
              <a:rPr lang="zh-TW" altLang="en-US" dirty="0"/>
              <a:t>先匯入</a:t>
            </a:r>
            <a:r>
              <a:rPr lang="en-US" altLang="zh-TW" dirty="0"/>
              <a:t>[</a:t>
            </a:r>
            <a:r>
              <a:rPr lang="zh-TW" altLang="en-US" dirty="0"/>
              <a:t>訂單詳細資料</a:t>
            </a:r>
            <a:r>
              <a:rPr lang="en-US" altLang="zh-TW" dirty="0"/>
              <a:t>]</a:t>
            </a:r>
            <a:r>
              <a:rPr lang="zh-TW" altLang="en-US" dirty="0"/>
              <a:t>資料表，並載入至</a:t>
            </a:r>
            <a:r>
              <a:rPr lang="en-US" altLang="zh-TW" dirty="0"/>
              <a:t>Excel</a:t>
            </a:r>
          </a:p>
          <a:p>
            <a:r>
              <a:rPr lang="zh-TW" altLang="en-US" dirty="0"/>
              <a:t>再開啟</a:t>
            </a:r>
            <a:r>
              <a:rPr lang="en-US" altLang="zh-TW" dirty="0"/>
              <a:t>Power Query</a:t>
            </a:r>
            <a:r>
              <a:rPr lang="zh-TW" altLang="en-US" dirty="0"/>
              <a:t>，從</a:t>
            </a:r>
            <a:r>
              <a:rPr lang="en-US" altLang="zh-TW" dirty="0"/>
              <a:t>[</a:t>
            </a:r>
            <a:r>
              <a:rPr lang="zh-TW" altLang="en-US" dirty="0"/>
              <a:t>常用</a:t>
            </a:r>
            <a:r>
              <a:rPr lang="en-US" altLang="zh-TW" dirty="0"/>
              <a:t>]\[</a:t>
            </a:r>
            <a:r>
              <a:rPr lang="zh-TW" altLang="en-US" dirty="0"/>
              <a:t>新增查詢</a:t>
            </a:r>
            <a:r>
              <a:rPr lang="en-US" altLang="zh-TW" dirty="0"/>
              <a:t>\[</a:t>
            </a:r>
            <a:r>
              <a:rPr lang="zh-TW" altLang="en-US" dirty="0"/>
              <a:t>最近使用的來源</a:t>
            </a:r>
            <a:r>
              <a:rPr lang="en-US" altLang="zh-TW" dirty="0"/>
              <a:t>]</a:t>
            </a:r>
            <a:r>
              <a:rPr lang="zh-TW" altLang="en-US" dirty="0"/>
              <a:t>，匯入</a:t>
            </a:r>
            <a:r>
              <a:rPr lang="en-US" altLang="zh-TW" dirty="0"/>
              <a:t>[</a:t>
            </a:r>
            <a:r>
              <a:rPr lang="zh-TW" altLang="en-US" dirty="0"/>
              <a:t>訂單</a:t>
            </a:r>
            <a:r>
              <a:rPr lang="en-US" altLang="zh-TW" dirty="0"/>
              <a:t>]</a:t>
            </a:r>
            <a:r>
              <a:rPr lang="zh-TW" altLang="en-US" dirty="0"/>
              <a:t>、</a:t>
            </a:r>
            <a:r>
              <a:rPr lang="en-US" altLang="zh-TW" dirty="0"/>
              <a:t>[</a:t>
            </a:r>
            <a:r>
              <a:rPr lang="zh-TW" altLang="en-US" dirty="0"/>
              <a:t>產品訂單</a:t>
            </a:r>
            <a:r>
              <a:rPr lang="en-US" altLang="zh-TW" dirty="0"/>
              <a:t>]</a:t>
            </a:r>
            <a:r>
              <a:rPr lang="zh-TW" altLang="en-US" dirty="0"/>
              <a:t>、</a:t>
            </a:r>
            <a:r>
              <a:rPr lang="en-US" altLang="zh-TW" dirty="0"/>
              <a:t>[</a:t>
            </a:r>
            <a:r>
              <a:rPr lang="zh-TW" altLang="en-US" dirty="0"/>
              <a:t>客戶</a:t>
            </a:r>
            <a:r>
              <a:rPr lang="en-US" altLang="zh-TW" dirty="0"/>
              <a:t>]</a:t>
            </a:r>
            <a:r>
              <a:rPr lang="zh-TW" altLang="en-US" dirty="0"/>
              <a:t>、</a:t>
            </a:r>
            <a:r>
              <a:rPr lang="en-US" altLang="zh-TW" dirty="0"/>
              <a:t>[</a:t>
            </a:r>
            <a:r>
              <a:rPr lang="zh-TW" altLang="en-US" dirty="0"/>
              <a:t>供應商</a:t>
            </a:r>
            <a:r>
              <a:rPr lang="en-US" altLang="zh-TW" dirty="0"/>
              <a:t>]</a:t>
            </a:r>
            <a:r>
              <a:rPr lang="zh-TW" altLang="en-US" dirty="0"/>
              <a:t>、</a:t>
            </a:r>
            <a:r>
              <a:rPr lang="en-US" altLang="zh-TW" dirty="0"/>
              <a:t>[</a:t>
            </a:r>
            <a:r>
              <a:rPr lang="zh-TW" altLang="en-US" dirty="0"/>
              <a:t>員工</a:t>
            </a:r>
            <a:r>
              <a:rPr lang="en-US" altLang="zh-TW" dirty="0"/>
              <a:t>]</a:t>
            </a:r>
            <a:r>
              <a:rPr lang="zh-TW" altLang="en-US" dirty="0"/>
              <a:t>、</a:t>
            </a:r>
            <a:r>
              <a:rPr lang="en-US" altLang="zh-TW" dirty="0"/>
              <a:t>[</a:t>
            </a:r>
            <a:r>
              <a:rPr lang="zh-TW" altLang="en-US" dirty="0"/>
              <a:t>產品</a:t>
            </a:r>
            <a:r>
              <a:rPr lang="en-US" altLang="zh-TW" dirty="0"/>
              <a:t>]</a:t>
            </a:r>
            <a:r>
              <a:rPr lang="zh-TW" altLang="en-US" dirty="0"/>
              <a:t>等資料表；並一一移除沒有資料的資料行，最後載入至</a:t>
            </a:r>
            <a:r>
              <a:rPr lang="en-US" altLang="zh-TW" dirty="0"/>
              <a:t>Excel</a:t>
            </a:r>
            <a:endParaRPr lang="zh-TW" altLang="en-US" dirty="0"/>
          </a:p>
        </p:txBody>
      </p:sp>
      <p:pic>
        <p:nvPicPr>
          <p:cNvPr id="11" name="圖片 10" descr="一張含有 桌 的圖片&#10;&#10;自動產生的描述">
            <a:hlinkClick r:id="rId5" action="ppaction://hlinkfile"/>
            <a:extLst>
              <a:ext uri="{FF2B5EF4-FFF2-40B4-BE49-F238E27FC236}">
                <a16:creationId xmlns:a16="http://schemas.microsoft.com/office/drawing/2014/main" id="{1860B9F0-AF18-4A1F-A730-649F90C58FE8}"/>
              </a:ext>
            </a:extLst>
          </p:cNvPr>
          <p:cNvPicPr>
            <a:picLocks noChangeAspect="1"/>
          </p:cNvPicPr>
          <p:nvPr/>
        </p:nvPicPr>
        <p:blipFill>
          <a:blip r:embed="rId6"/>
          <a:stretch>
            <a:fillRect/>
          </a:stretch>
        </p:blipFill>
        <p:spPr>
          <a:xfrm>
            <a:off x="3048000" y="3215087"/>
            <a:ext cx="6312976" cy="3163246"/>
          </a:xfrm>
          <a:prstGeom prst="rect">
            <a:avLst/>
          </a:prstGeom>
        </p:spPr>
      </p:pic>
      <p:sp>
        <p:nvSpPr>
          <p:cNvPr id="17" name="投影片編號版面配置區 16">
            <a:extLst>
              <a:ext uri="{FF2B5EF4-FFF2-40B4-BE49-F238E27FC236}">
                <a16:creationId xmlns:a16="http://schemas.microsoft.com/office/drawing/2014/main" id="{1E06F201-F95B-4671-9134-9E3809DC651C}"/>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7" name="文字方塊 6">
            <a:extLst>
              <a:ext uri="{FF2B5EF4-FFF2-40B4-BE49-F238E27FC236}">
                <a16:creationId xmlns:a16="http://schemas.microsoft.com/office/drawing/2014/main" id="{83744205-1E5C-449F-B108-B0182B30DEA1}"/>
              </a:ext>
            </a:extLst>
          </p:cNvPr>
          <p:cNvSpPr txBox="1"/>
          <p:nvPr/>
        </p:nvSpPr>
        <p:spPr>
          <a:xfrm>
            <a:off x="3155259" y="6438653"/>
            <a:ext cx="6098458"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事後追加匯入</a:t>
            </a: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訂單詳細資料</a:t>
            </a: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68669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a:xfrm>
            <a:off x="1574800" y="459581"/>
            <a:ext cx="9448800" cy="487363"/>
          </a:xfrm>
        </p:spPr>
        <p:txBody>
          <a:bodyPr>
            <a:normAutofit fontScale="90000"/>
          </a:bodyPr>
          <a:lstStyle/>
          <a:p>
            <a:r>
              <a:rPr lang="zh-TW" altLang="en-US" dirty="0">
                <a:hlinkClick r:id="rId3"/>
              </a:rPr>
              <a:t>實作練習</a:t>
            </a:r>
            <a:r>
              <a:rPr lang="en-US" altLang="zh-TW" dirty="0"/>
              <a:t>-</a:t>
            </a:r>
            <a:r>
              <a:rPr lang="zh-TW" altLang="en-US" dirty="0">
                <a:hlinkClick r:id="rId4" action="ppaction://hlinkfile"/>
              </a:rPr>
              <a:t>連線至</a:t>
            </a:r>
            <a:r>
              <a:rPr lang="en-US" altLang="zh-TW" dirty="0">
                <a:hlinkClick r:id="rId4" action="ppaction://hlinkfile"/>
              </a:rPr>
              <a:t>JSON</a:t>
            </a:r>
            <a:r>
              <a:rPr lang="zh-TW" altLang="en-US" dirty="0">
                <a:hlinkClick r:id="rId4" action="ppaction://hlinkfile"/>
              </a:rPr>
              <a:t>檔案</a:t>
            </a:r>
            <a:endParaRPr lang="zh-TW" altLang="en-US" dirty="0"/>
          </a:p>
        </p:txBody>
      </p:sp>
      <p:sp>
        <p:nvSpPr>
          <p:cNvPr id="3" name="內容版面配置區 2">
            <a:extLst>
              <a:ext uri="{FF2B5EF4-FFF2-40B4-BE49-F238E27FC236}">
                <a16:creationId xmlns:a16="http://schemas.microsoft.com/office/drawing/2014/main" id="{1057E05B-C643-49DB-8B97-6785DF0B6EB9}"/>
              </a:ext>
            </a:extLst>
          </p:cNvPr>
          <p:cNvSpPr>
            <a:spLocks noGrp="1"/>
          </p:cNvSpPr>
          <p:nvPr>
            <p:ph idx="1"/>
          </p:nvPr>
        </p:nvSpPr>
        <p:spPr>
          <a:xfrm>
            <a:off x="2235200" y="1887794"/>
            <a:ext cx="9398000" cy="4436805"/>
          </a:xfrm>
        </p:spPr>
        <p:txBody>
          <a:bodyPr>
            <a:normAutofit/>
          </a:bodyPr>
          <a:lstStyle/>
          <a:p>
            <a:pPr>
              <a:lnSpc>
                <a:spcPct val="150000"/>
              </a:lnSpc>
            </a:pPr>
            <a:r>
              <a:rPr lang="zh-TW" altLang="en-US" dirty="0"/>
              <a:t>在 </a:t>
            </a:r>
            <a:r>
              <a:rPr lang="en-US" altLang="zh-TW" dirty="0"/>
              <a:t>[</a:t>
            </a:r>
            <a:r>
              <a:rPr lang="zh-TW" altLang="en-US" dirty="0"/>
              <a:t>資料</a:t>
            </a:r>
            <a:r>
              <a:rPr lang="en-US" altLang="zh-TW" dirty="0"/>
              <a:t>] </a:t>
            </a:r>
            <a:r>
              <a:rPr lang="zh-TW" altLang="en-US" dirty="0"/>
              <a:t>索引標籤上，按一下 </a:t>
            </a:r>
            <a:r>
              <a:rPr lang="en-US" altLang="zh-TW" dirty="0"/>
              <a:t>[</a:t>
            </a:r>
            <a:r>
              <a:rPr lang="zh-TW" altLang="en-US" dirty="0"/>
              <a:t>從檔案 </a:t>
            </a:r>
            <a:r>
              <a:rPr lang="en-US" altLang="zh-TW" dirty="0"/>
              <a:t>&gt;</a:t>
            </a:r>
            <a:r>
              <a:rPr lang="zh-TW" altLang="en-US" dirty="0"/>
              <a:t>取得資料</a:t>
            </a:r>
            <a:r>
              <a:rPr lang="en-US" altLang="zh-TW" dirty="0"/>
              <a:t>&gt; </a:t>
            </a:r>
            <a:r>
              <a:rPr lang="zh-TW" altLang="en-US" dirty="0"/>
              <a:t>從</a:t>
            </a:r>
            <a:r>
              <a:rPr lang="en-US" altLang="zh-TW" dirty="0"/>
              <a:t>JSON</a:t>
            </a:r>
            <a:r>
              <a:rPr lang="zh-TW" altLang="en-US" dirty="0"/>
              <a:t>。</a:t>
            </a:r>
          </a:p>
          <a:p>
            <a:pPr>
              <a:lnSpc>
                <a:spcPct val="150000"/>
              </a:lnSpc>
            </a:pPr>
            <a:r>
              <a:rPr lang="en-US" altLang="zh-TW" dirty="0"/>
              <a:t>[</a:t>
            </a:r>
            <a:r>
              <a:rPr lang="zh-TW" altLang="en-US" dirty="0"/>
              <a:t>從 </a:t>
            </a:r>
            <a:r>
              <a:rPr lang="en-US" altLang="zh-TW" dirty="0"/>
              <a:t>JSON </a:t>
            </a:r>
            <a:r>
              <a:rPr lang="zh-TW" altLang="en-US" dirty="0"/>
              <a:t>檔案取得資料</a:t>
            </a:r>
            <a:r>
              <a:rPr lang="en-US" altLang="zh-TW" dirty="0"/>
              <a:t>] </a:t>
            </a:r>
            <a:r>
              <a:rPr lang="zh-TW" altLang="en-US" dirty="0"/>
              <a:t>按鈕</a:t>
            </a:r>
          </a:p>
          <a:p>
            <a:pPr>
              <a:lnSpc>
                <a:spcPct val="150000"/>
              </a:lnSpc>
            </a:pPr>
            <a:r>
              <a:rPr lang="zh-TW" altLang="en-US" dirty="0"/>
              <a:t>瀏覽至您的 </a:t>
            </a:r>
            <a:r>
              <a:rPr lang="en-US" altLang="zh-TW" dirty="0"/>
              <a:t>JSON </a:t>
            </a:r>
            <a:r>
              <a:rPr lang="zh-TW" altLang="en-US" dirty="0"/>
              <a:t>檔案位置，選取它，然後按一下 </a:t>
            </a:r>
            <a:r>
              <a:rPr lang="en-US" altLang="zh-TW" dirty="0"/>
              <a:t>[ </a:t>
            </a:r>
            <a:r>
              <a:rPr lang="zh-TW" altLang="en-US" dirty="0"/>
              <a:t>開啟</a:t>
            </a:r>
            <a:r>
              <a:rPr lang="en-US" altLang="zh-TW" dirty="0"/>
              <a:t>]</a:t>
            </a:r>
            <a:r>
              <a:rPr lang="zh-TW" altLang="en-US" dirty="0"/>
              <a:t>。</a:t>
            </a:r>
          </a:p>
          <a:p>
            <a:pPr>
              <a:lnSpc>
                <a:spcPct val="150000"/>
              </a:lnSpc>
            </a:pPr>
            <a:r>
              <a:rPr lang="en-US" altLang="zh-TW" dirty="0"/>
              <a:t>[</a:t>
            </a:r>
            <a:r>
              <a:rPr lang="zh-TW" altLang="en-US" dirty="0"/>
              <a:t>查詢編輯器</a:t>
            </a:r>
            <a:r>
              <a:rPr lang="en-US" altLang="zh-TW" dirty="0"/>
              <a:t>] </a:t>
            </a:r>
            <a:r>
              <a:rPr lang="zh-TW" altLang="en-US" dirty="0"/>
              <a:t>載入資料後，請按一下</a:t>
            </a:r>
            <a:r>
              <a:rPr lang="en-US" altLang="zh-TW" dirty="0"/>
              <a:t>[</a:t>
            </a:r>
            <a:r>
              <a:rPr lang="zh-TW" altLang="en-US" dirty="0"/>
              <a:t>將 </a:t>
            </a:r>
            <a:r>
              <a:rPr lang="en-US" altLang="zh-TW" dirty="0"/>
              <a:t>&gt; </a:t>
            </a:r>
            <a:r>
              <a:rPr lang="zh-TW" altLang="en-US" dirty="0"/>
              <a:t>轉換為表格</a:t>
            </a:r>
            <a:r>
              <a:rPr lang="en-US" altLang="zh-TW" dirty="0"/>
              <a:t>]</a:t>
            </a:r>
            <a:r>
              <a:rPr lang="zh-TW" altLang="en-US" dirty="0"/>
              <a:t>，然後關閉 </a:t>
            </a:r>
            <a:r>
              <a:rPr lang="en-US" altLang="zh-TW" dirty="0"/>
              <a:t>&amp; </a:t>
            </a:r>
            <a:r>
              <a:rPr lang="zh-TW" altLang="en-US" dirty="0"/>
              <a:t>載入</a:t>
            </a:r>
            <a:r>
              <a:rPr lang="en-US" altLang="zh-TW" dirty="0"/>
              <a:t>]</a:t>
            </a:r>
            <a:r>
              <a:rPr lang="zh-TW" altLang="en-US" dirty="0"/>
              <a:t>。</a:t>
            </a:r>
          </a:p>
        </p:txBody>
      </p:sp>
      <p:sp>
        <p:nvSpPr>
          <p:cNvPr id="5" name="文字方塊 4">
            <a:extLst>
              <a:ext uri="{FF2B5EF4-FFF2-40B4-BE49-F238E27FC236}">
                <a16:creationId xmlns:a16="http://schemas.microsoft.com/office/drawing/2014/main" id="{84E7789E-346D-4643-B39A-0991C05E99EC}"/>
              </a:ext>
            </a:extLst>
          </p:cNvPr>
          <p:cNvSpPr txBox="1"/>
          <p:nvPr/>
        </p:nvSpPr>
        <p:spPr>
          <a:xfrm>
            <a:off x="3592285" y="1321357"/>
            <a:ext cx="471145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Microsoft 365</a:t>
            </a: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最新版本</a:t>
            </a:r>
            <a:r>
              <a:rPr kumimoji="0" lang="en-US" altLang="zh-TW"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Excel 2019</a:t>
            </a:r>
            <a:r>
              <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新增功能</a:t>
            </a:r>
          </a:p>
        </p:txBody>
      </p:sp>
      <p:sp>
        <p:nvSpPr>
          <p:cNvPr id="10" name="投影片編號版面配置區 9">
            <a:extLst>
              <a:ext uri="{FF2B5EF4-FFF2-40B4-BE49-F238E27FC236}">
                <a16:creationId xmlns:a16="http://schemas.microsoft.com/office/drawing/2014/main" id="{B95C7EBB-7F18-4FA9-8961-9FFDFD64DC15}"/>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056933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A63B-D4D3-49A6-B426-A4916EE5124F}"/>
              </a:ext>
            </a:extLst>
          </p:cNvPr>
          <p:cNvSpPr>
            <a:spLocks noGrp="1"/>
          </p:cNvSpPr>
          <p:nvPr>
            <p:ph type="title"/>
          </p:nvPr>
        </p:nvSpPr>
        <p:spPr>
          <a:xfrm>
            <a:off x="1574800" y="459581"/>
            <a:ext cx="9448800" cy="487363"/>
          </a:xfrm>
        </p:spPr>
        <p:txBody>
          <a:bodyPr>
            <a:normAutofit fontScale="90000"/>
          </a:bodyPr>
          <a:lstStyle/>
          <a:p>
            <a:r>
              <a:rPr lang="zh-TW" altLang="en-US" dirty="0">
                <a:hlinkClick r:id="rId3"/>
              </a:rPr>
              <a:t>實作練習</a:t>
            </a:r>
            <a:r>
              <a:rPr lang="en-US" altLang="zh-TW" dirty="0"/>
              <a:t>-</a:t>
            </a:r>
            <a:r>
              <a:rPr lang="zh-TW" altLang="en-US" dirty="0">
                <a:hlinkClick r:id="rId4" action="ppaction://hlinkfile"/>
              </a:rPr>
              <a:t>連線至</a:t>
            </a:r>
            <a:r>
              <a:rPr lang="en-US" altLang="zh-TW" dirty="0">
                <a:hlinkClick r:id="rId4" action="ppaction://hlinkfile"/>
              </a:rPr>
              <a:t>JSON</a:t>
            </a:r>
            <a:r>
              <a:rPr lang="zh-TW" altLang="en-US" dirty="0">
                <a:hlinkClick r:id="rId4" action="ppaction://hlinkfile"/>
              </a:rPr>
              <a:t>檔案</a:t>
            </a:r>
            <a:endParaRPr lang="zh-TW" altLang="en-US" dirty="0"/>
          </a:p>
        </p:txBody>
      </p:sp>
      <p:pic>
        <p:nvPicPr>
          <p:cNvPr id="6" name="圖片 5">
            <a:extLst>
              <a:ext uri="{FF2B5EF4-FFF2-40B4-BE49-F238E27FC236}">
                <a16:creationId xmlns:a16="http://schemas.microsoft.com/office/drawing/2014/main" id="{C1AB43E7-900C-4495-898E-BDCBAADD33CD}"/>
              </a:ext>
            </a:extLst>
          </p:cNvPr>
          <p:cNvPicPr>
            <a:picLocks noChangeAspect="1"/>
          </p:cNvPicPr>
          <p:nvPr/>
        </p:nvPicPr>
        <p:blipFill>
          <a:blip r:embed="rId5"/>
          <a:stretch>
            <a:fillRect/>
          </a:stretch>
        </p:blipFill>
        <p:spPr>
          <a:xfrm>
            <a:off x="2152651" y="1363268"/>
            <a:ext cx="2627085" cy="2409670"/>
          </a:xfrm>
          <a:prstGeom prst="rect">
            <a:avLst/>
          </a:prstGeom>
        </p:spPr>
      </p:pic>
      <p:pic>
        <p:nvPicPr>
          <p:cNvPr id="7" name="圖片 6">
            <a:extLst>
              <a:ext uri="{FF2B5EF4-FFF2-40B4-BE49-F238E27FC236}">
                <a16:creationId xmlns:a16="http://schemas.microsoft.com/office/drawing/2014/main" id="{6404797B-E9D6-481E-9943-23A44B97AB22}"/>
              </a:ext>
            </a:extLst>
          </p:cNvPr>
          <p:cNvPicPr>
            <a:picLocks noChangeAspect="1"/>
          </p:cNvPicPr>
          <p:nvPr/>
        </p:nvPicPr>
        <p:blipFill>
          <a:blip r:embed="rId6"/>
          <a:stretch>
            <a:fillRect/>
          </a:stretch>
        </p:blipFill>
        <p:spPr>
          <a:xfrm>
            <a:off x="4484914" y="1721072"/>
            <a:ext cx="2627087" cy="1694063"/>
          </a:xfrm>
          <a:prstGeom prst="rect">
            <a:avLst/>
          </a:prstGeom>
          <a:ln>
            <a:noFill/>
          </a:ln>
          <a:effectLst>
            <a:outerShdw blurRad="292100" dist="139700" dir="2700000" algn="tl" rotWithShape="0">
              <a:srgbClr val="333333">
                <a:alpha val="65000"/>
              </a:srgbClr>
            </a:outerShdw>
          </a:effectLst>
        </p:spPr>
      </p:pic>
      <p:pic>
        <p:nvPicPr>
          <p:cNvPr id="8" name="圖片 7">
            <a:extLst>
              <a:ext uri="{FF2B5EF4-FFF2-40B4-BE49-F238E27FC236}">
                <a16:creationId xmlns:a16="http://schemas.microsoft.com/office/drawing/2014/main" id="{5BE39730-76F5-407D-82B6-8CE4FFBA61B1}"/>
              </a:ext>
            </a:extLst>
          </p:cNvPr>
          <p:cNvPicPr>
            <a:picLocks noChangeAspect="1"/>
          </p:cNvPicPr>
          <p:nvPr/>
        </p:nvPicPr>
        <p:blipFill rotWithShape="1">
          <a:blip r:embed="rId7"/>
          <a:srcRect r="59458" b="22037"/>
          <a:stretch/>
        </p:blipFill>
        <p:spPr>
          <a:xfrm>
            <a:off x="7285717" y="1521033"/>
            <a:ext cx="3359604" cy="2094139"/>
          </a:xfrm>
          <a:prstGeom prst="rect">
            <a:avLst/>
          </a:prstGeom>
          <a:ln>
            <a:noFill/>
          </a:ln>
          <a:effectLst>
            <a:outerShdw blurRad="292100" dist="139700" dir="2700000" algn="tl" rotWithShape="0">
              <a:srgbClr val="333333">
                <a:alpha val="65000"/>
              </a:srgbClr>
            </a:outerShdw>
          </a:effectLst>
        </p:spPr>
      </p:pic>
      <p:pic>
        <p:nvPicPr>
          <p:cNvPr id="10" name="圖片 9">
            <a:extLst>
              <a:ext uri="{FF2B5EF4-FFF2-40B4-BE49-F238E27FC236}">
                <a16:creationId xmlns:a16="http://schemas.microsoft.com/office/drawing/2014/main" id="{E61EEA27-5360-4D93-9705-1FC7183FCBC3}"/>
              </a:ext>
            </a:extLst>
          </p:cNvPr>
          <p:cNvPicPr>
            <a:picLocks noChangeAspect="1"/>
          </p:cNvPicPr>
          <p:nvPr/>
        </p:nvPicPr>
        <p:blipFill>
          <a:blip r:embed="rId8"/>
          <a:stretch>
            <a:fillRect/>
          </a:stretch>
        </p:blipFill>
        <p:spPr>
          <a:xfrm>
            <a:off x="2506722" y="4197310"/>
            <a:ext cx="2347241" cy="573770"/>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E7AC7C85-C1AD-4D1B-92C2-D0A95E985AAF}"/>
              </a:ext>
            </a:extLst>
          </p:cNvPr>
          <p:cNvPicPr>
            <a:picLocks noChangeAspect="1"/>
          </p:cNvPicPr>
          <p:nvPr/>
        </p:nvPicPr>
        <p:blipFill>
          <a:blip r:embed="rId9"/>
          <a:stretch>
            <a:fillRect/>
          </a:stretch>
        </p:blipFill>
        <p:spPr>
          <a:xfrm>
            <a:off x="5066649" y="3735324"/>
            <a:ext cx="4779243" cy="2428716"/>
          </a:xfrm>
          <a:prstGeom prst="rect">
            <a:avLst/>
          </a:prstGeom>
          <a:ln>
            <a:noFill/>
          </a:ln>
          <a:effectLst>
            <a:outerShdw blurRad="292100" dist="139700" dir="2700000" algn="tl" rotWithShape="0">
              <a:srgbClr val="333333">
                <a:alpha val="65000"/>
              </a:srgbClr>
            </a:outerShdw>
          </a:effectLst>
        </p:spPr>
      </p:pic>
      <p:sp>
        <p:nvSpPr>
          <p:cNvPr id="13" name="橢圓 12">
            <a:extLst>
              <a:ext uri="{FF2B5EF4-FFF2-40B4-BE49-F238E27FC236}">
                <a16:creationId xmlns:a16="http://schemas.microsoft.com/office/drawing/2014/main" id="{DC925F61-CDEC-4AC1-95D0-876700EFDE06}"/>
              </a:ext>
            </a:extLst>
          </p:cNvPr>
          <p:cNvSpPr/>
          <p:nvPr/>
        </p:nvSpPr>
        <p:spPr>
          <a:xfrm>
            <a:off x="2470014" y="2270787"/>
            <a:ext cx="495352" cy="495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1</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5" name="橢圓 14">
            <a:extLst>
              <a:ext uri="{FF2B5EF4-FFF2-40B4-BE49-F238E27FC236}">
                <a16:creationId xmlns:a16="http://schemas.microsoft.com/office/drawing/2014/main" id="{4CE77186-95E0-4F3B-AA2D-E0DA84305322}"/>
              </a:ext>
            </a:extLst>
          </p:cNvPr>
          <p:cNvSpPr/>
          <p:nvPr/>
        </p:nvSpPr>
        <p:spPr>
          <a:xfrm>
            <a:off x="4849425" y="2270787"/>
            <a:ext cx="495352" cy="495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2</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7" name="橢圓 16">
            <a:extLst>
              <a:ext uri="{FF2B5EF4-FFF2-40B4-BE49-F238E27FC236}">
                <a16:creationId xmlns:a16="http://schemas.microsoft.com/office/drawing/2014/main" id="{780ACFE3-A440-4E59-8564-1911459E1FF0}"/>
              </a:ext>
            </a:extLst>
          </p:cNvPr>
          <p:cNvSpPr/>
          <p:nvPr/>
        </p:nvSpPr>
        <p:spPr>
          <a:xfrm>
            <a:off x="7747935" y="2217654"/>
            <a:ext cx="495352" cy="495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3</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9" name="橢圓 18">
            <a:extLst>
              <a:ext uri="{FF2B5EF4-FFF2-40B4-BE49-F238E27FC236}">
                <a16:creationId xmlns:a16="http://schemas.microsoft.com/office/drawing/2014/main" id="{D507FC1D-1C6B-4E4E-85AE-7959C1F1392B}"/>
              </a:ext>
            </a:extLst>
          </p:cNvPr>
          <p:cNvSpPr/>
          <p:nvPr/>
        </p:nvSpPr>
        <p:spPr>
          <a:xfrm>
            <a:off x="4098680" y="3713220"/>
            <a:ext cx="495352" cy="495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4</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20" name="橢圓 19">
            <a:extLst>
              <a:ext uri="{FF2B5EF4-FFF2-40B4-BE49-F238E27FC236}">
                <a16:creationId xmlns:a16="http://schemas.microsoft.com/office/drawing/2014/main" id="{6FE34AF4-74AE-474F-9E02-966506EBE1BD}"/>
              </a:ext>
            </a:extLst>
          </p:cNvPr>
          <p:cNvSpPr/>
          <p:nvPr/>
        </p:nvSpPr>
        <p:spPr>
          <a:xfrm>
            <a:off x="7038041" y="4702006"/>
            <a:ext cx="495352" cy="495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5</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4" name="投影片編號版面配置區 13">
            <a:extLst>
              <a:ext uri="{FF2B5EF4-FFF2-40B4-BE49-F238E27FC236}">
                <a16:creationId xmlns:a16="http://schemas.microsoft.com/office/drawing/2014/main" id="{95FA905E-141D-4DB6-A934-8ED4E49A0C31}"/>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283006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49D71E-74D5-4201-8C4F-B05FC29E92A2}"/>
              </a:ext>
            </a:extLst>
          </p:cNvPr>
          <p:cNvSpPr>
            <a:spLocks noGrp="1"/>
          </p:cNvSpPr>
          <p:nvPr>
            <p:ph type="title"/>
          </p:nvPr>
        </p:nvSpPr>
        <p:spPr>
          <a:xfrm>
            <a:off x="1574800" y="459581"/>
            <a:ext cx="9448800" cy="487363"/>
          </a:xfrm>
        </p:spPr>
        <p:txBody>
          <a:bodyPr/>
          <a:lstStyle/>
          <a:p>
            <a:r>
              <a:rPr lang="zh-TW" altLang="en-US" dirty="0"/>
              <a:t>什麼是 </a:t>
            </a:r>
            <a:r>
              <a:rPr lang="en-US" altLang="zh-TW" dirty="0"/>
              <a:t>JSON</a:t>
            </a:r>
            <a:endParaRPr lang="zh-TW" altLang="en-US" dirty="0"/>
          </a:p>
        </p:txBody>
      </p:sp>
      <p:sp>
        <p:nvSpPr>
          <p:cNvPr id="3" name="內容版面配置區 2">
            <a:extLst>
              <a:ext uri="{FF2B5EF4-FFF2-40B4-BE49-F238E27FC236}">
                <a16:creationId xmlns:a16="http://schemas.microsoft.com/office/drawing/2014/main" id="{806EDD5D-057A-4C19-8CB1-305768861645}"/>
              </a:ext>
            </a:extLst>
          </p:cNvPr>
          <p:cNvSpPr>
            <a:spLocks noGrp="1"/>
          </p:cNvSpPr>
          <p:nvPr>
            <p:ph idx="1"/>
          </p:nvPr>
        </p:nvSpPr>
        <p:spPr>
          <a:xfrm>
            <a:off x="2235200" y="1295400"/>
            <a:ext cx="9398000" cy="5029200"/>
          </a:xfrm>
        </p:spPr>
        <p:txBody>
          <a:bodyPr>
            <a:normAutofit/>
          </a:bodyPr>
          <a:lstStyle/>
          <a:p>
            <a:r>
              <a:rPr lang="en-US" altLang="zh-TW" dirty="0"/>
              <a:t>JSON </a:t>
            </a:r>
            <a:r>
              <a:rPr lang="zh-TW" altLang="en-US" dirty="0"/>
              <a:t>是個以純文字為基底去儲存和傳送簡單結構資料，</a:t>
            </a:r>
            <a:r>
              <a:rPr lang="en-US" altLang="zh-TW" dirty="0"/>
              <a:t> JSON </a:t>
            </a:r>
            <a:r>
              <a:rPr lang="zh-TW" altLang="en-US" dirty="0"/>
              <a:t>最常用用在 </a:t>
            </a:r>
            <a:r>
              <a:rPr lang="en-US" altLang="zh-TW" dirty="0"/>
              <a:t>Web </a:t>
            </a:r>
            <a:r>
              <a:rPr lang="zh-TW" altLang="en-US" dirty="0"/>
              <a:t>網頁程式從 </a:t>
            </a:r>
            <a:r>
              <a:rPr lang="en-US" altLang="zh-TW" dirty="0"/>
              <a:t>Server </a:t>
            </a:r>
            <a:r>
              <a:rPr lang="zh-TW" altLang="en-US" dirty="0"/>
              <a:t>端傳送資料給 </a:t>
            </a:r>
            <a:r>
              <a:rPr lang="en-US" altLang="zh-TW" dirty="0"/>
              <a:t>browser</a:t>
            </a:r>
            <a:r>
              <a:rPr lang="zh-TW" altLang="en-US" dirty="0"/>
              <a:t>。</a:t>
            </a:r>
            <a:endParaRPr lang="en-US" altLang="zh-TW" dirty="0"/>
          </a:p>
          <a:p>
            <a:r>
              <a:rPr lang="zh-TW" altLang="en-US" dirty="0"/>
              <a:t>你可以透過特定的格式去儲存任何資料</a:t>
            </a:r>
            <a:r>
              <a:rPr lang="en-US" altLang="zh-TW" dirty="0"/>
              <a:t>(</a:t>
            </a:r>
            <a:r>
              <a:rPr lang="zh-TW" altLang="en-US" dirty="0"/>
              <a:t>字串</a:t>
            </a:r>
            <a:r>
              <a:rPr lang="en-US" altLang="zh-TW" dirty="0"/>
              <a:t>,</a:t>
            </a:r>
            <a:r>
              <a:rPr lang="zh-TW" altLang="en-US" dirty="0"/>
              <a:t>數字</a:t>
            </a:r>
            <a:r>
              <a:rPr lang="en-US" altLang="zh-TW" dirty="0"/>
              <a:t>,</a:t>
            </a:r>
            <a:r>
              <a:rPr lang="zh-TW" altLang="en-US" dirty="0"/>
              <a:t>陣列</a:t>
            </a:r>
            <a:r>
              <a:rPr lang="en-US" altLang="zh-TW" dirty="0"/>
              <a:t>,</a:t>
            </a:r>
            <a:r>
              <a:rPr lang="zh-TW" altLang="en-US" dirty="0"/>
              <a:t>物件</a:t>
            </a:r>
            <a:r>
              <a:rPr lang="en-US" altLang="zh-TW" dirty="0"/>
              <a:t>)</a:t>
            </a:r>
            <a:r>
              <a:rPr lang="zh-TW" altLang="en-US" dirty="0"/>
              <a:t>，也可以透過物件或陣列來傳送較複雜的資料。一旦建立了您的 </a:t>
            </a:r>
            <a:r>
              <a:rPr lang="en-US" altLang="zh-TW" dirty="0"/>
              <a:t>JSON </a:t>
            </a:r>
            <a:r>
              <a:rPr lang="zh-TW" altLang="en-US" dirty="0"/>
              <a:t>資料，就可以非常簡單的跟其他程式溝通或交換資料，因為 </a:t>
            </a:r>
            <a:r>
              <a:rPr lang="en-US" altLang="zh-TW" dirty="0"/>
              <a:t>JSON </a:t>
            </a:r>
            <a:r>
              <a:rPr lang="zh-TW" altLang="en-US" dirty="0"/>
              <a:t>就只是個純文字格式。</a:t>
            </a:r>
          </a:p>
          <a:p>
            <a:r>
              <a:rPr lang="en-US" altLang="zh-TW" dirty="0"/>
              <a:t>JSON </a:t>
            </a:r>
            <a:r>
              <a:rPr lang="zh-TW" altLang="en-US" dirty="0"/>
              <a:t>的優點如下</a:t>
            </a:r>
            <a:r>
              <a:rPr lang="en-US" altLang="zh-TW" dirty="0"/>
              <a:t>:</a:t>
            </a:r>
          </a:p>
          <a:p>
            <a:pPr lvl="1"/>
            <a:r>
              <a:rPr lang="zh-TW" altLang="en-US" dirty="0"/>
              <a:t>相容性高</a:t>
            </a:r>
          </a:p>
          <a:p>
            <a:pPr lvl="1"/>
            <a:r>
              <a:rPr lang="zh-TW" altLang="en-US" dirty="0"/>
              <a:t>格式容易瞭解，閱讀及修改方便</a:t>
            </a:r>
          </a:p>
          <a:p>
            <a:pPr lvl="1"/>
            <a:r>
              <a:rPr lang="zh-TW" altLang="en-US" dirty="0"/>
              <a:t>支援許多資料格式 </a:t>
            </a:r>
            <a:r>
              <a:rPr lang="en-US" altLang="zh-TW" dirty="0"/>
              <a:t>(</a:t>
            </a:r>
            <a:r>
              <a:rPr lang="en-US" altLang="zh-TW" dirty="0" err="1"/>
              <a:t>number,string,booleans,nulls,array,associative</a:t>
            </a:r>
            <a:r>
              <a:rPr lang="en-US" altLang="zh-TW" dirty="0"/>
              <a:t> array)</a:t>
            </a:r>
          </a:p>
          <a:p>
            <a:pPr lvl="1"/>
            <a:r>
              <a:rPr lang="zh-TW" altLang="en-US" dirty="0"/>
              <a:t>許多程式都支援函式庫讀取或修改 </a:t>
            </a:r>
            <a:r>
              <a:rPr lang="en-US" altLang="zh-TW" dirty="0"/>
              <a:t>JSON </a:t>
            </a:r>
            <a:r>
              <a:rPr lang="zh-TW" altLang="en-US" dirty="0"/>
              <a:t>資料</a:t>
            </a:r>
          </a:p>
        </p:txBody>
      </p:sp>
      <p:sp>
        <p:nvSpPr>
          <p:cNvPr id="9" name="投影片編號版面配置區 8">
            <a:extLst>
              <a:ext uri="{FF2B5EF4-FFF2-40B4-BE49-F238E27FC236}">
                <a16:creationId xmlns:a16="http://schemas.microsoft.com/office/drawing/2014/main" id="{9DB369F4-6040-444A-8E6D-D1138C632A72}"/>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100775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6C3E219-E2A5-4203-8B05-283A7789212E}"/>
              </a:ext>
            </a:extLst>
          </p:cNvPr>
          <p:cNvSpPr>
            <a:spLocks noGrp="1"/>
          </p:cNvSpPr>
          <p:nvPr>
            <p:ph type="title"/>
          </p:nvPr>
        </p:nvSpPr>
        <p:spPr>
          <a:xfrm>
            <a:off x="831851" y="1709739"/>
            <a:ext cx="10515600" cy="2852737"/>
          </a:xfrm>
        </p:spPr>
        <p:txBody>
          <a:bodyPr/>
          <a:lstStyle/>
          <a:p>
            <a:r>
              <a:rPr lang="zh-TW" altLang="en-US" dirty="0">
                <a:hlinkClick r:id="rId2"/>
              </a:rPr>
              <a:t>政府資料開放平臺</a:t>
            </a:r>
            <a:br>
              <a:rPr lang="zh-TW" altLang="en-US" dirty="0"/>
            </a:br>
            <a:endParaRPr lang="zh-TW" altLang="en-US" dirty="0"/>
          </a:p>
        </p:txBody>
      </p:sp>
      <p:sp>
        <p:nvSpPr>
          <p:cNvPr id="8" name="文字版面配置區 7">
            <a:extLst>
              <a:ext uri="{FF2B5EF4-FFF2-40B4-BE49-F238E27FC236}">
                <a16:creationId xmlns:a16="http://schemas.microsoft.com/office/drawing/2014/main" id="{DD4DE980-64B8-4954-B0FA-F916D7146441}"/>
              </a:ext>
            </a:extLst>
          </p:cNvPr>
          <p:cNvSpPr>
            <a:spLocks noGrp="1"/>
          </p:cNvSpPr>
          <p:nvPr>
            <p:ph type="body" idx="1"/>
          </p:nvPr>
        </p:nvSpPr>
        <p:spPr>
          <a:xfrm>
            <a:off x="2566219" y="4589464"/>
            <a:ext cx="8781232" cy="1500187"/>
          </a:xfrm>
        </p:spPr>
        <p:txBody>
          <a:bodyPr/>
          <a:lstStyle/>
          <a:p>
            <a:r>
              <a:rPr lang="en-US" altLang="zh-TW" dirty="0"/>
              <a:t>CSV;ODS;JSON;XML;</a:t>
            </a:r>
            <a:r>
              <a:rPr lang="en-US" altLang="zh-TW" b="0" i="0" dirty="0">
                <a:solidFill>
                  <a:srgbClr val="303133"/>
                </a:solidFill>
                <a:effectLst/>
                <a:latin typeface="Noto Sans TC"/>
              </a:rPr>
              <a:t> </a:t>
            </a:r>
          </a:p>
          <a:p>
            <a:r>
              <a:rPr lang="en-US" altLang="zh-TW" b="0" i="0" dirty="0">
                <a:solidFill>
                  <a:srgbClr val="303133"/>
                </a:solidFill>
                <a:effectLst/>
                <a:latin typeface="Noto Sans TC"/>
              </a:rPr>
              <a:t>W</a:t>
            </a:r>
            <a:r>
              <a:rPr lang="en-US" altLang="zh-TW" dirty="0"/>
              <a:t>EBSERVICES</a:t>
            </a:r>
            <a:r>
              <a:rPr lang="en-US" altLang="zh-TW" b="0" i="0" dirty="0">
                <a:solidFill>
                  <a:srgbClr val="303133"/>
                </a:solidFill>
                <a:effectLst/>
                <a:latin typeface="Noto Sans TC"/>
              </a:rPr>
              <a:t>(</a:t>
            </a:r>
            <a:r>
              <a:rPr lang="zh-TW" altLang="en-US" b="0" i="0" dirty="0">
                <a:solidFill>
                  <a:srgbClr val="303133"/>
                </a:solidFill>
                <a:effectLst/>
                <a:latin typeface="Noto Sans TC"/>
              </a:rPr>
              <a:t>使用</a:t>
            </a:r>
            <a:r>
              <a:rPr lang="en-US" altLang="zh-TW" b="0" i="0" dirty="0">
                <a:solidFill>
                  <a:srgbClr val="303133"/>
                </a:solidFill>
                <a:effectLst/>
                <a:latin typeface="Noto Sans TC"/>
              </a:rPr>
              <a:t>Power BI Desktop</a:t>
            </a:r>
            <a:r>
              <a:rPr lang="zh-TW" altLang="en-US" b="0" i="0" dirty="0">
                <a:solidFill>
                  <a:srgbClr val="303133"/>
                </a:solidFill>
                <a:effectLst/>
                <a:latin typeface="Noto Sans TC"/>
              </a:rPr>
              <a:t>的</a:t>
            </a:r>
            <a:r>
              <a:rPr lang="en-US" altLang="zh-TW" b="0" i="0" dirty="0">
                <a:solidFill>
                  <a:srgbClr val="303133"/>
                </a:solidFill>
                <a:effectLst/>
                <a:latin typeface="Noto Sans TC"/>
              </a:rPr>
              <a:t>Power Query</a:t>
            </a:r>
            <a:r>
              <a:rPr lang="zh-TW" altLang="en-US" b="0" i="0" dirty="0">
                <a:solidFill>
                  <a:srgbClr val="303133"/>
                </a:solidFill>
                <a:effectLst/>
                <a:latin typeface="Noto Sans TC"/>
              </a:rPr>
              <a:t>載入</a:t>
            </a:r>
            <a:r>
              <a:rPr lang="en-US" altLang="zh-TW" b="0" i="0" dirty="0">
                <a:solidFill>
                  <a:srgbClr val="303133"/>
                </a:solidFill>
                <a:effectLst/>
                <a:latin typeface="Noto Sans TC"/>
              </a:rPr>
              <a:t>)</a:t>
            </a:r>
            <a:endParaRPr lang="zh-TW" altLang="en-US" dirty="0"/>
          </a:p>
        </p:txBody>
      </p:sp>
      <p:sp>
        <p:nvSpPr>
          <p:cNvPr id="9" name="投影片編號版面配置區 8">
            <a:extLst>
              <a:ext uri="{FF2B5EF4-FFF2-40B4-BE49-F238E27FC236}">
                <a16:creationId xmlns:a16="http://schemas.microsoft.com/office/drawing/2014/main" id="{F0B6CAFB-E7F0-4EFC-972B-4AA00781FEDA}"/>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D5F70B-847F-404D-8B3F-873BE2E51CED}"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zh-TW" altLang="en-US" sz="1200" b="1"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285219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4F03DB4-1D33-4C0E-A175-4B68017D2409}"/>
              </a:ext>
            </a:extLst>
          </p:cNvPr>
          <p:cNvSpPr>
            <a:spLocks noGrp="1"/>
          </p:cNvSpPr>
          <p:nvPr>
            <p:ph type="title"/>
          </p:nvPr>
        </p:nvSpPr>
        <p:spPr>
          <a:xfrm>
            <a:off x="1574800" y="459581"/>
            <a:ext cx="9448800" cy="487363"/>
          </a:xfrm>
        </p:spPr>
        <p:txBody>
          <a:bodyPr/>
          <a:lstStyle/>
          <a:p>
            <a:r>
              <a:rPr lang="zh-TW" altLang="en-US" dirty="0"/>
              <a:t>轉換</a:t>
            </a:r>
          </a:p>
        </p:txBody>
      </p:sp>
      <p:sp>
        <p:nvSpPr>
          <p:cNvPr id="5" name="內容版面配置區 4">
            <a:extLst>
              <a:ext uri="{FF2B5EF4-FFF2-40B4-BE49-F238E27FC236}">
                <a16:creationId xmlns:a16="http://schemas.microsoft.com/office/drawing/2014/main" id="{0857CB31-E52E-4B11-BB2D-10D920B80A8A}"/>
              </a:ext>
            </a:extLst>
          </p:cNvPr>
          <p:cNvSpPr>
            <a:spLocks noGrp="1"/>
          </p:cNvSpPr>
          <p:nvPr>
            <p:ph idx="1"/>
          </p:nvPr>
        </p:nvSpPr>
        <p:spPr>
          <a:xfrm>
            <a:off x="2235200" y="1295400"/>
            <a:ext cx="9398000" cy="5029200"/>
          </a:xfrm>
        </p:spPr>
        <p:txBody>
          <a:bodyPr>
            <a:normAutofit/>
          </a:bodyPr>
          <a:lstStyle/>
          <a:p>
            <a:pPr marL="0" indent="0">
              <a:buNone/>
            </a:pPr>
            <a:r>
              <a:rPr lang="en-US" altLang="zh-TW" dirty="0"/>
              <a:t>Power Query</a:t>
            </a:r>
            <a:r>
              <a:rPr lang="zh-TW" altLang="en-US" dirty="0"/>
              <a:t> 可讓您從連線以協助分析的各種方式來轉換資料。</a:t>
            </a:r>
            <a:endParaRPr lang="en-US" altLang="zh-TW" dirty="0"/>
          </a:p>
          <a:p>
            <a:pPr lvl="1">
              <a:lnSpc>
                <a:spcPct val="150000"/>
              </a:lnSpc>
            </a:pPr>
            <a:r>
              <a:rPr lang="zh-TW" altLang="en-US" sz="2400" dirty="0"/>
              <a:t>轉換資料是指以符合您需求的方式來修改資料，</a:t>
            </a:r>
            <a:endParaRPr lang="en-US" altLang="zh-TW" sz="2400" dirty="0"/>
          </a:p>
          <a:p>
            <a:pPr marL="857250" lvl="2" indent="0">
              <a:lnSpc>
                <a:spcPct val="150000"/>
              </a:lnSpc>
              <a:buNone/>
            </a:pPr>
            <a:r>
              <a:rPr lang="zh-TW" altLang="en-US" sz="2000" dirty="0"/>
              <a:t>例如：您可能會移除欄、變更資料類型，或合併資料表，每一種都算是資料轉換。</a:t>
            </a:r>
            <a:endParaRPr lang="en-US" altLang="zh-TW" sz="2000" dirty="0"/>
          </a:p>
          <a:p>
            <a:pPr lvl="1">
              <a:lnSpc>
                <a:spcPct val="150000"/>
              </a:lnSpc>
            </a:pPr>
            <a:r>
              <a:rPr lang="zh-TW" altLang="en-US" sz="2400" dirty="0"/>
              <a:t>隨著您分析資料，資料會共同呈現出您所需進一步分析的形貌。</a:t>
            </a:r>
            <a:endParaRPr lang="en-US" altLang="zh-TW" sz="2400" dirty="0"/>
          </a:p>
          <a:p>
            <a:pPr lvl="1">
              <a:lnSpc>
                <a:spcPct val="150000"/>
              </a:lnSpc>
            </a:pPr>
            <a:r>
              <a:rPr lang="zh-TW" altLang="en-US" sz="2400" dirty="0"/>
              <a:t>轉換套用至一組或多組資料的程式通常稱為形成資料。</a:t>
            </a:r>
            <a:endParaRPr lang="en-US" altLang="zh-TW" sz="2400" dirty="0"/>
          </a:p>
          <a:p>
            <a:pPr lvl="1">
              <a:lnSpc>
                <a:spcPct val="150000"/>
              </a:lnSpc>
            </a:pPr>
            <a:r>
              <a:rPr lang="zh-TW" altLang="en-US" sz="2400" dirty="0"/>
              <a:t>重新整理查詢，可將最新資料匯入資料表，而不需要再次建立查詢。</a:t>
            </a:r>
            <a:endParaRPr lang="en-US" altLang="zh-TW" sz="2400" dirty="0"/>
          </a:p>
          <a:p>
            <a:pPr lvl="1"/>
            <a:endParaRPr lang="zh-TW" altLang="en-US" dirty="0"/>
          </a:p>
        </p:txBody>
      </p:sp>
      <p:sp>
        <p:nvSpPr>
          <p:cNvPr id="9" name="投影片編號版面配置區 8">
            <a:extLst>
              <a:ext uri="{FF2B5EF4-FFF2-40B4-BE49-F238E27FC236}">
                <a16:creationId xmlns:a16="http://schemas.microsoft.com/office/drawing/2014/main" id="{AFAD0103-9D99-4A53-84B3-C0F78923B338}"/>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326049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A63FB1-F0E2-4B78-B456-F292F98D92AD}"/>
              </a:ext>
            </a:extLst>
          </p:cNvPr>
          <p:cNvSpPr>
            <a:spLocks noGrp="1"/>
          </p:cNvSpPr>
          <p:nvPr>
            <p:ph type="title"/>
          </p:nvPr>
        </p:nvSpPr>
        <p:spPr>
          <a:xfrm>
            <a:off x="1574800" y="459581"/>
            <a:ext cx="9448800" cy="487363"/>
          </a:xfrm>
        </p:spPr>
        <p:txBody>
          <a:bodyPr/>
          <a:lstStyle/>
          <a:p>
            <a:r>
              <a:rPr lang="zh-TW" altLang="en-US" dirty="0"/>
              <a:t>查詢編輯器</a:t>
            </a:r>
          </a:p>
        </p:txBody>
      </p:sp>
      <p:sp>
        <p:nvSpPr>
          <p:cNvPr id="3" name="內容版面配置區 2">
            <a:extLst>
              <a:ext uri="{FF2B5EF4-FFF2-40B4-BE49-F238E27FC236}">
                <a16:creationId xmlns:a16="http://schemas.microsoft.com/office/drawing/2014/main" id="{880C2CFD-A9F6-4F7E-8AE7-462542F263EC}"/>
              </a:ext>
            </a:extLst>
          </p:cNvPr>
          <p:cNvSpPr>
            <a:spLocks noGrp="1"/>
          </p:cNvSpPr>
          <p:nvPr>
            <p:ph idx="1"/>
          </p:nvPr>
        </p:nvSpPr>
        <p:spPr>
          <a:xfrm>
            <a:off x="2235200" y="1295400"/>
            <a:ext cx="3675576" cy="2300037"/>
          </a:xfrm>
        </p:spPr>
        <p:txBody>
          <a:bodyPr>
            <a:normAutofit/>
          </a:bodyPr>
          <a:lstStyle/>
          <a:p>
            <a:pPr marL="0" indent="0">
              <a:buNone/>
            </a:pPr>
            <a:r>
              <a:rPr lang="zh-TW" altLang="en-US" dirty="0"/>
              <a:t>每當您連線至資料來源、建立新的查詢或 </a:t>
            </a:r>
            <a:r>
              <a:rPr lang="en-US" altLang="zh-TW" dirty="0"/>
              <a:t>[</a:t>
            </a:r>
            <a:r>
              <a:rPr lang="zh-TW" altLang="en-US" dirty="0"/>
              <a:t>載入</a:t>
            </a:r>
            <a:r>
              <a:rPr lang="en-US" altLang="zh-TW" dirty="0"/>
              <a:t>]</a:t>
            </a:r>
            <a:r>
              <a:rPr lang="zh-TW" altLang="en-US" dirty="0"/>
              <a:t> 現有的查詢，會自動開啟 </a:t>
            </a:r>
            <a:r>
              <a:rPr lang="en-US" altLang="zh-TW" dirty="0"/>
              <a:t>[</a:t>
            </a:r>
            <a:r>
              <a:rPr lang="zh-TW" altLang="en-US" dirty="0"/>
              <a:t>查詢編輯器</a:t>
            </a:r>
            <a:r>
              <a:rPr lang="en-US" altLang="zh-TW" dirty="0"/>
              <a:t>]</a:t>
            </a:r>
            <a:r>
              <a:rPr lang="zh-TW" altLang="en-US" dirty="0"/>
              <a:t>。</a:t>
            </a:r>
            <a:endParaRPr lang="en-US" altLang="zh-TW" dirty="0"/>
          </a:p>
        </p:txBody>
      </p:sp>
      <p:pic>
        <p:nvPicPr>
          <p:cNvPr id="6146" name="Picture 2" descr="查詢編輯器">
            <a:extLst>
              <a:ext uri="{FF2B5EF4-FFF2-40B4-BE49-F238E27FC236}">
                <a16:creationId xmlns:a16="http://schemas.microsoft.com/office/drawing/2014/main" id="{928A3DE8-2E34-4264-868B-76C972AFEF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870"/>
          <a:stretch/>
        </p:blipFill>
        <p:spPr bwMode="auto">
          <a:xfrm>
            <a:off x="6096000" y="1372078"/>
            <a:ext cx="4472643" cy="23000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Q 啟動編輯器">
            <a:extLst>
              <a:ext uri="{FF2B5EF4-FFF2-40B4-BE49-F238E27FC236}">
                <a16:creationId xmlns:a16="http://schemas.microsoft.com/office/drawing/2014/main" id="{053F3B81-A435-42F3-93A2-EE87D84A9F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860"/>
          <a:stretch/>
        </p:blipFill>
        <p:spPr bwMode="auto">
          <a:xfrm>
            <a:off x="2152650" y="4641195"/>
            <a:ext cx="3758126" cy="1962149"/>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7C9542B5-ED5F-4003-BA80-E76B4956DE6D}"/>
              </a:ext>
            </a:extLst>
          </p:cNvPr>
          <p:cNvSpPr txBox="1"/>
          <p:nvPr/>
        </p:nvSpPr>
        <p:spPr>
          <a:xfrm>
            <a:off x="6251164" y="4785317"/>
            <a:ext cx="4162314" cy="1200329"/>
          </a:xfrm>
          <a:prstGeom prst="rect">
            <a:avLst/>
          </a:prstGeom>
          <a:noFill/>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Power Query</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會使用稱為 </a:t>
            </a:r>
            <a:r>
              <a:rPr kumimoji="0" lang="en-US" altLang="zh-TW"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a:t>
            </a:r>
            <a:r>
              <a:rPr kumimoji="0" lang="zh-TW" altLang="en-US"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查詢編輯器</a:t>
            </a:r>
            <a:r>
              <a:rPr kumimoji="0" lang="en-US" altLang="zh-TW"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的專屬視窗來協助並顯示資料轉換。 您可以從 </a:t>
            </a:r>
            <a:r>
              <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[Power Query] </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功能區選取 </a:t>
            </a:r>
            <a:r>
              <a:rPr kumimoji="0" lang="en-US" altLang="zh-TW"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a:t>
            </a:r>
            <a:r>
              <a:rPr kumimoji="0" lang="zh-TW" altLang="en-US"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啟動編輯器</a:t>
            </a:r>
            <a:r>
              <a:rPr kumimoji="0" lang="en-US" altLang="zh-TW"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以開啟 </a:t>
            </a:r>
            <a:r>
              <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查詢編輯器</a:t>
            </a:r>
            <a:r>
              <a:rPr kumimoji="0" lang="en-US" altLang="zh-TW"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 name="矩形: 圓角 4">
            <a:extLst>
              <a:ext uri="{FF2B5EF4-FFF2-40B4-BE49-F238E27FC236}">
                <a16:creationId xmlns:a16="http://schemas.microsoft.com/office/drawing/2014/main" id="{EAACAC26-9121-47BB-9CEA-AD6FB8585B43}"/>
              </a:ext>
            </a:extLst>
          </p:cNvPr>
          <p:cNvSpPr/>
          <p:nvPr/>
        </p:nvSpPr>
        <p:spPr>
          <a:xfrm>
            <a:off x="8242853" y="1298713"/>
            <a:ext cx="530087" cy="3578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FFFFFF"/>
              </a:solidFill>
              <a:effectLst/>
              <a:uLnTx/>
              <a:uFillTx/>
              <a:latin typeface="Arial"/>
              <a:ea typeface="+mn-ea"/>
              <a:cs typeface="+mn-cs"/>
            </a:endParaRPr>
          </a:p>
        </p:txBody>
      </p:sp>
      <p:sp>
        <p:nvSpPr>
          <p:cNvPr id="11" name="投影片編號版面配置區 10">
            <a:extLst>
              <a:ext uri="{FF2B5EF4-FFF2-40B4-BE49-F238E27FC236}">
                <a16:creationId xmlns:a16="http://schemas.microsoft.com/office/drawing/2014/main" id="{ABF20669-CC81-408F-9ABC-7DDC63AD2CC5}"/>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281169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A2800E-341C-4A9A-B077-315A929958BF}"/>
              </a:ext>
            </a:extLst>
          </p:cNvPr>
          <p:cNvSpPr>
            <a:spLocks noGrp="1"/>
          </p:cNvSpPr>
          <p:nvPr>
            <p:ph type="title"/>
          </p:nvPr>
        </p:nvSpPr>
        <p:spPr>
          <a:xfrm>
            <a:off x="1574800" y="459581"/>
            <a:ext cx="9448800" cy="487363"/>
          </a:xfrm>
        </p:spPr>
        <p:txBody>
          <a:bodyPr/>
          <a:lstStyle/>
          <a:p>
            <a:r>
              <a:rPr lang="zh-TW" altLang="en-US" dirty="0">
                <a:hlinkClick r:id="rId3"/>
              </a:rPr>
              <a:t>實作練習</a:t>
            </a:r>
            <a:r>
              <a:rPr lang="en-US" altLang="zh-TW" dirty="0"/>
              <a:t>-</a:t>
            </a:r>
            <a:r>
              <a:rPr lang="zh-TW" altLang="en-US" dirty="0">
                <a:hlinkClick r:id="rId4" action="ppaction://hlinkfile"/>
              </a:rPr>
              <a:t>北風資料訂單查詢</a:t>
            </a:r>
            <a:endParaRPr lang="zh-TW" altLang="en-US" dirty="0"/>
          </a:p>
        </p:txBody>
      </p:sp>
      <p:sp>
        <p:nvSpPr>
          <p:cNvPr id="3" name="內容版面配置區 2">
            <a:extLst>
              <a:ext uri="{FF2B5EF4-FFF2-40B4-BE49-F238E27FC236}">
                <a16:creationId xmlns:a16="http://schemas.microsoft.com/office/drawing/2014/main" id="{B64DAB5E-56B1-46A9-B85E-0D1DB8D95AD1}"/>
              </a:ext>
            </a:extLst>
          </p:cNvPr>
          <p:cNvSpPr>
            <a:spLocks noGrp="1"/>
          </p:cNvSpPr>
          <p:nvPr>
            <p:ph idx="1"/>
          </p:nvPr>
        </p:nvSpPr>
        <p:spPr>
          <a:xfrm>
            <a:off x="2235200" y="1295400"/>
            <a:ext cx="9398000" cy="5029200"/>
          </a:xfrm>
        </p:spPr>
        <p:txBody>
          <a:bodyPr>
            <a:normAutofit/>
          </a:bodyPr>
          <a:lstStyle/>
          <a:p>
            <a:pPr marL="0" indent="0">
              <a:buNone/>
            </a:pPr>
            <a:r>
              <a:rPr lang="en-US" altLang="zh-TW" dirty="0"/>
              <a:t>Power Query</a:t>
            </a:r>
            <a:r>
              <a:rPr lang="zh-TW" altLang="en-US" dirty="0"/>
              <a:t> 並不會變更原始來源資料。 而是，</a:t>
            </a:r>
            <a:r>
              <a:rPr lang="en-US" altLang="zh-TW" dirty="0"/>
              <a:t>Power Query </a:t>
            </a:r>
            <a:r>
              <a:rPr lang="zh-TW" altLang="en-US" dirty="0"/>
              <a:t>會記錄您在連線或轉換資料時所採取的每個步驟，一旦資料形成完成，</a:t>
            </a:r>
            <a:r>
              <a:rPr lang="en-US" altLang="zh-TW" dirty="0"/>
              <a:t>Power Query </a:t>
            </a:r>
            <a:r>
              <a:rPr lang="zh-TW" altLang="en-US" dirty="0"/>
              <a:t>會拍攝已微調資料集的快照，並將它帶入 </a:t>
            </a:r>
            <a:r>
              <a:rPr lang="en-US" altLang="zh-TW" dirty="0"/>
              <a:t>Excel</a:t>
            </a:r>
            <a:r>
              <a:rPr lang="zh-TW" altLang="en-US" dirty="0"/>
              <a:t>。</a:t>
            </a:r>
          </a:p>
        </p:txBody>
      </p:sp>
      <p:pic>
        <p:nvPicPr>
          <p:cNvPr id="6" name="圖片 5">
            <a:hlinkClick r:id="rId5" action="ppaction://hlinkfile"/>
            <a:extLst>
              <a:ext uri="{FF2B5EF4-FFF2-40B4-BE49-F238E27FC236}">
                <a16:creationId xmlns:a16="http://schemas.microsoft.com/office/drawing/2014/main" id="{5CEDA2E5-C3FC-439A-8D87-7D3229DDB1B2}"/>
              </a:ext>
            </a:extLst>
          </p:cNvPr>
          <p:cNvPicPr>
            <a:picLocks noChangeAspect="1"/>
          </p:cNvPicPr>
          <p:nvPr/>
        </p:nvPicPr>
        <p:blipFill>
          <a:blip r:embed="rId6"/>
          <a:stretch>
            <a:fillRect/>
          </a:stretch>
        </p:blipFill>
        <p:spPr>
          <a:xfrm>
            <a:off x="2800087" y="2561106"/>
            <a:ext cx="5529943" cy="3664750"/>
          </a:xfrm>
          <a:prstGeom prst="rect">
            <a:avLst/>
          </a:prstGeom>
        </p:spPr>
      </p:pic>
      <p:sp>
        <p:nvSpPr>
          <p:cNvPr id="7" name="矩形: 圓角化對角角落 6">
            <a:extLst>
              <a:ext uri="{FF2B5EF4-FFF2-40B4-BE49-F238E27FC236}">
                <a16:creationId xmlns:a16="http://schemas.microsoft.com/office/drawing/2014/main" id="{AEB575D6-D587-4FD8-BE94-74309CCB2A16}"/>
              </a:ext>
            </a:extLst>
          </p:cNvPr>
          <p:cNvSpPr/>
          <p:nvPr/>
        </p:nvSpPr>
        <p:spPr bwMode="auto">
          <a:xfrm>
            <a:off x="8532433" y="3305358"/>
            <a:ext cx="2563365" cy="1791729"/>
          </a:xfrm>
          <a:prstGeom prst="round2DiagRect">
            <a:avLst>
              <a:gd name="adj1" fmla="val 27210"/>
              <a:gd name="adj2" fmla="val 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可開啟自行練習所匯入的檔案或開啟此連結檔案後，變更來源，選擇</a:t>
            </a:r>
            <a:r>
              <a:rPr kumimoji="0" lang="en-US" altLang="zh-TW"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zh-TW"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常用</a:t>
            </a:r>
            <a:r>
              <a:rPr kumimoji="0" lang="en-US" altLang="zh-TW"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zh-TW"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資料來源</a:t>
            </a:r>
            <a:r>
              <a:rPr kumimoji="0" lang="en-US" altLang="zh-TW"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zh-TW"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資料來源設定</a:t>
            </a:r>
            <a:r>
              <a:rPr kumimoji="0" lang="en-US" altLang="zh-TW"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endParaRPr kumimoji="0" lang="zh-TW"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9" name="圖片 8">
            <a:extLst>
              <a:ext uri="{FF2B5EF4-FFF2-40B4-BE49-F238E27FC236}">
                <a16:creationId xmlns:a16="http://schemas.microsoft.com/office/drawing/2014/main" id="{FA28E2BE-EEAC-402D-B5D2-AF4E0533D10A}"/>
              </a:ext>
            </a:extLst>
          </p:cNvPr>
          <p:cNvPicPr>
            <a:picLocks noChangeAspect="1"/>
          </p:cNvPicPr>
          <p:nvPr/>
        </p:nvPicPr>
        <p:blipFill>
          <a:blip r:embed="rId7"/>
          <a:stretch>
            <a:fillRect/>
          </a:stretch>
        </p:blipFill>
        <p:spPr>
          <a:xfrm>
            <a:off x="5768258" y="5382849"/>
            <a:ext cx="5529943" cy="1015570"/>
          </a:xfrm>
          <a:prstGeom prst="rect">
            <a:avLst/>
          </a:prstGeom>
        </p:spPr>
      </p:pic>
      <p:sp>
        <p:nvSpPr>
          <p:cNvPr id="10" name="矩形 9">
            <a:extLst>
              <a:ext uri="{FF2B5EF4-FFF2-40B4-BE49-F238E27FC236}">
                <a16:creationId xmlns:a16="http://schemas.microsoft.com/office/drawing/2014/main" id="{DDA91984-EB30-44F2-94E8-FE31E9037467}"/>
              </a:ext>
            </a:extLst>
          </p:cNvPr>
          <p:cNvSpPr/>
          <p:nvPr/>
        </p:nvSpPr>
        <p:spPr bwMode="auto">
          <a:xfrm>
            <a:off x="10293577" y="5698438"/>
            <a:ext cx="370703" cy="52741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投影片編號版面配置區 13">
            <a:extLst>
              <a:ext uri="{FF2B5EF4-FFF2-40B4-BE49-F238E27FC236}">
                <a16:creationId xmlns:a16="http://schemas.microsoft.com/office/drawing/2014/main" id="{C17DF61C-10C8-4643-9D0F-F4AE2E049C2C}"/>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883062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553A26-3DBC-45F6-A9CD-2F895D46B2A1}"/>
              </a:ext>
            </a:extLst>
          </p:cNvPr>
          <p:cNvSpPr>
            <a:spLocks noGrp="1"/>
          </p:cNvSpPr>
          <p:nvPr>
            <p:ph type="title"/>
          </p:nvPr>
        </p:nvSpPr>
        <p:spPr>
          <a:xfrm>
            <a:off x="1574800" y="459581"/>
            <a:ext cx="9448800" cy="487363"/>
          </a:xfrm>
        </p:spPr>
        <p:txBody>
          <a:bodyPr/>
          <a:lstStyle/>
          <a:p>
            <a:r>
              <a:rPr lang="zh-TW" altLang="en-US" dirty="0"/>
              <a:t>查詢編輯器簡介</a:t>
            </a:r>
          </a:p>
        </p:txBody>
      </p:sp>
      <p:sp>
        <p:nvSpPr>
          <p:cNvPr id="3" name="內容版面配置區 2">
            <a:extLst>
              <a:ext uri="{FF2B5EF4-FFF2-40B4-BE49-F238E27FC236}">
                <a16:creationId xmlns:a16="http://schemas.microsoft.com/office/drawing/2014/main" id="{5F498518-DA89-4D19-B051-C249ED5D722B}"/>
              </a:ext>
            </a:extLst>
          </p:cNvPr>
          <p:cNvSpPr>
            <a:spLocks noGrp="1"/>
          </p:cNvSpPr>
          <p:nvPr>
            <p:ph idx="1"/>
          </p:nvPr>
        </p:nvSpPr>
        <p:spPr>
          <a:xfrm>
            <a:off x="7869962" y="1295400"/>
            <a:ext cx="3763237" cy="5029200"/>
          </a:xfrm>
        </p:spPr>
        <p:txBody>
          <a:bodyPr>
            <a:normAutofit fontScale="85000" lnSpcReduction="20000"/>
          </a:bodyPr>
          <a:lstStyle/>
          <a:p>
            <a:pPr marL="457200" indent="-457200">
              <a:buSzPct val="120000"/>
              <a:buFont typeface="Wingdings" panose="05000000000000000000" pitchFamily="2" charset="2"/>
              <a:buAutoNum type="circleNumWdWhitePlain"/>
            </a:pPr>
            <a:r>
              <a:rPr lang="en-US" altLang="zh-TW" dirty="0"/>
              <a:t>[</a:t>
            </a:r>
            <a:r>
              <a:rPr lang="zh-TW" altLang="en-US" dirty="0"/>
              <a:t>查詢編輯器</a:t>
            </a:r>
            <a:r>
              <a:rPr lang="en-US" altLang="zh-TW" dirty="0"/>
              <a:t>] </a:t>
            </a:r>
            <a:r>
              <a:rPr lang="zh-TW" altLang="en-US" dirty="0"/>
              <a:t>功能區。</a:t>
            </a:r>
          </a:p>
          <a:p>
            <a:pPr marL="457200" indent="-457200">
              <a:buSzPct val="120000"/>
              <a:buFont typeface="Wingdings" panose="05000000000000000000" pitchFamily="2" charset="2"/>
              <a:buAutoNum type="circleNumWdWhitePlain"/>
            </a:pPr>
            <a:r>
              <a:rPr lang="en-US" altLang="zh-TW" dirty="0"/>
              <a:t>[</a:t>
            </a:r>
            <a:r>
              <a:rPr lang="zh-TW" altLang="en-US" dirty="0"/>
              <a:t>導覽器窗格</a:t>
            </a:r>
            <a:r>
              <a:rPr lang="en-US" altLang="zh-TW" dirty="0"/>
              <a:t>] </a:t>
            </a:r>
            <a:r>
              <a:rPr lang="zh-TW" altLang="en-US" dirty="0"/>
              <a:t>可讓您瀏覽結構化資料來源，找出您要查詢的資料表。</a:t>
            </a:r>
          </a:p>
          <a:p>
            <a:pPr marL="457200" indent="-457200">
              <a:buSzPct val="120000"/>
              <a:buFont typeface="Wingdings" panose="05000000000000000000" pitchFamily="2" charset="2"/>
              <a:buAutoNum type="circleNumWdWhitePlain"/>
            </a:pPr>
            <a:r>
              <a:rPr lang="en-US" altLang="zh-TW" dirty="0"/>
              <a:t>[</a:t>
            </a:r>
            <a:r>
              <a:rPr lang="zh-TW" altLang="en-US" dirty="0"/>
              <a:t>操作功能表</a:t>
            </a:r>
            <a:r>
              <a:rPr lang="en-US" altLang="zh-TW" dirty="0"/>
              <a:t>]</a:t>
            </a:r>
            <a:r>
              <a:rPr lang="zh-TW" altLang="en-US" dirty="0"/>
              <a:t>是在編輯器預覽格線中的元素（例如表格欄）所特有。</a:t>
            </a:r>
          </a:p>
          <a:p>
            <a:pPr marL="457200" indent="-457200">
              <a:buSzPct val="120000"/>
              <a:buFont typeface="Wingdings" panose="05000000000000000000" pitchFamily="2" charset="2"/>
              <a:buAutoNum type="circleNumWdWhitePlain"/>
            </a:pPr>
            <a:r>
              <a:rPr lang="en-US" altLang="zh-TW" dirty="0"/>
              <a:t>[</a:t>
            </a:r>
            <a:r>
              <a:rPr lang="zh-TW" altLang="en-US" dirty="0"/>
              <a:t>預覽</a:t>
            </a:r>
            <a:r>
              <a:rPr lang="en-US" altLang="zh-TW" dirty="0"/>
              <a:t>] </a:t>
            </a:r>
            <a:r>
              <a:rPr lang="zh-TW" altLang="en-US" dirty="0"/>
              <a:t>格線顯示每個查詢步驟結果中的資料預覽。 您可以在預覽窗格中進行互動，以調整資料的圖形，並將表格重新排列至 </a:t>
            </a:r>
            <a:r>
              <a:rPr lang="en-US" altLang="zh-TW" dirty="0"/>
              <a:t>subject </a:t>
            </a:r>
            <a:r>
              <a:rPr lang="zh-TW" altLang="en-US" dirty="0"/>
              <a:t>表格，以符合您的資料分析需求。 </a:t>
            </a:r>
          </a:p>
          <a:p>
            <a:pPr marL="457200" indent="-457200">
              <a:buSzPct val="120000"/>
              <a:buFont typeface="Wingdings" panose="05000000000000000000" pitchFamily="2" charset="2"/>
              <a:buAutoNum type="circleNumWdWhitePlain"/>
            </a:pPr>
            <a:r>
              <a:rPr lang="en-US" altLang="zh-TW" dirty="0"/>
              <a:t>[</a:t>
            </a:r>
            <a:r>
              <a:rPr lang="zh-TW" altLang="en-US" dirty="0"/>
              <a:t>查詢設定</a:t>
            </a:r>
            <a:r>
              <a:rPr lang="en-US" altLang="zh-TW" dirty="0"/>
              <a:t>] </a:t>
            </a:r>
            <a:r>
              <a:rPr lang="zh-TW" altLang="en-US" dirty="0"/>
              <a:t>面板，其中包含每個查詢步驟。 您可以在查詢中套用的每個資料獲取或資料轉換工作，都對應一個步驟。 </a:t>
            </a:r>
          </a:p>
          <a:p>
            <a:endParaRPr lang="zh-TW" altLang="en-US" dirty="0"/>
          </a:p>
        </p:txBody>
      </p:sp>
      <p:pic>
        <p:nvPicPr>
          <p:cNvPr id="5" name="圖片 4">
            <a:hlinkClick r:id="rId2" action="ppaction://hlinkfile"/>
            <a:extLst>
              <a:ext uri="{FF2B5EF4-FFF2-40B4-BE49-F238E27FC236}">
                <a16:creationId xmlns:a16="http://schemas.microsoft.com/office/drawing/2014/main" id="{4BD6F9BC-05E5-4061-8580-DED0710A67F7}"/>
              </a:ext>
            </a:extLst>
          </p:cNvPr>
          <p:cNvPicPr>
            <a:picLocks noChangeAspect="1"/>
          </p:cNvPicPr>
          <p:nvPr/>
        </p:nvPicPr>
        <p:blipFill>
          <a:blip r:embed="rId3"/>
          <a:stretch>
            <a:fillRect/>
          </a:stretch>
        </p:blipFill>
        <p:spPr>
          <a:xfrm>
            <a:off x="1944463" y="1615377"/>
            <a:ext cx="5834740" cy="3866742"/>
          </a:xfrm>
          <a:prstGeom prst="rect">
            <a:avLst/>
          </a:prstGeom>
        </p:spPr>
      </p:pic>
      <p:sp>
        <p:nvSpPr>
          <p:cNvPr id="9" name="橢圓 8">
            <a:extLst>
              <a:ext uri="{FF2B5EF4-FFF2-40B4-BE49-F238E27FC236}">
                <a16:creationId xmlns:a16="http://schemas.microsoft.com/office/drawing/2014/main" id="{75D3691E-91E4-4AC1-8CB2-225C17416962}"/>
              </a:ext>
            </a:extLst>
          </p:cNvPr>
          <p:cNvSpPr/>
          <p:nvPr/>
        </p:nvSpPr>
        <p:spPr>
          <a:xfrm>
            <a:off x="1533528" y="1972616"/>
            <a:ext cx="432000" cy="43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1</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1" name="橢圓 10">
            <a:extLst>
              <a:ext uri="{FF2B5EF4-FFF2-40B4-BE49-F238E27FC236}">
                <a16:creationId xmlns:a16="http://schemas.microsoft.com/office/drawing/2014/main" id="{A23585EC-92B1-482E-9105-42248A3F0635}"/>
              </a:ext>
            </a:extLst>
          </p:cNvPr>
          <p:cNvSpPr/>
          <p:nvPr/>
        </p:nvSpPr>
        <p:spPr>
          <a:xfrm>
            <a:off x="1533528" y="2631147"/>
            <a:ext cx="432000" cy="43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2</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5" name="橢圓 14">
            <a:extLst>
              <a:ext uri="{FF2B5EF4-FFF2-40B4-BE49-F238E27FC236}">
                <a16:creationId xmlns:a16="http://schemas.microsoft.com/office/drawing/2014/main" id="{57C37CDC-9DAC-43B6-A4DE-EDB69FACC55B}"/>
              </a:ext>
            </a:extLst>
          </p:cNvPr>
          <p:cNvSpPr/>
          <p:nvPr/>
        </p:nvSpPr>
        <p:spPr>
          <a:xfrm>
            <a:off x="3424360" y="3711896"/>
            <a:ext cx="432000" cy="43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4</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7" name="橢圓 16">
            <a:extLst>
              <a:ext uri="{FF2B5EF4-FFF2-40B4-BE49-F238E27FC236}">
                <a16:creationId xmlns:a16="http://schemas.microsoft.com/office/drawing/2014/main" id="{43AD5C1E-D690-4FA2-831A-C0F14A6DA20A}"/>
              </a:ext>
            </a:extLst>
          </p:cNvPr>
          <p:cNvSpPr/>
          <p:nvPr/>
        </p:nvSpPr>
        <p:spPr>
          <a:xfrm>
            <a:off x="6796812" y="2660486"/>
            <a:ext cx="432000" cy="43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5</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pic>
        <p:nvPicPr>
          <p:cNvPr id="18" name="圖片 17">
            <a:extLst>
              <a:ext uri="{FF2B5EF4-FFF2-40B4-BE49-F238E27FC236}">
                <a16:creationId xmlns:a16="http://schemas.microsoft.com/office/drawing/2014/main" id="{D2E362E5-B62B-4564-BA13-B9733502D542}"/>
              </a:ext>
            </a:extLst>
          </p:cNvPr>
          <p:cNvPicPr>
            <a:picLocks noChangeAspect="1"/>
          </p:cNvPicPr>
          <p:nvPr/>
        </p:nvPicPr>
        <p:blipFill>
          <a:blip r:embed="rId4"/>
          <a:stretch>
            <a:fillRect/>
          </a:stretch>
        </p:blipFill>
        <p:spPr>
          <a:xfrm>
            <a:off x="4472912" y="2878823"/>
            <a:ext cx="889667" cy="2078742"/>
          </a:xfrm>
          <a:prstGeom prst="rect">
            <a:avLst/>
          </a:prstGeom>
          <a:ln>
            <a:noFill/>
          </a:ln>
          <a:effectLst>
            <a:outerShdw blurRad="292100" dist="139700" dir="2700000" algn="tl" rotWithShape="0">
              <a:srgbClr val="333333">
                <a:alpha val="65000"/>
              </a:srgbClr>
            </a:outerShdw>
          </a:effectLst>
        </p:spPr>
      </p:pic>
      <p:sp>
        <p:nvSpPr>
          <p:cNvPr id="13" name="橢圓 12">
            <a:extLst>
              <a:ext uri="{FF2B5EF4-FFF2-40B4-BE49-F238E27FC236}">
                <a16:creationId xmlns:a16="http://schemas.microsoft.com/office/drawing/2014/main" id="{A60D9185-1982-4ED4-8446-825A34517777}"/>
              </a:ext>
            </a:extLst>
          </p:cNvPr>
          <p:cNvSpPr/>
          <p:nvPr/>
        </p:nvSpPr>
        <p:spPr>
          <a:xfrm>
            <a:off x="5166569" y="2975296"/>
            <a:ext cx="432000" cy="43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3</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2" name="投影片編號版面配置區 11">
            <a:extLst>
              <a:ext uri="{FF2B5EF4-FFF2-40B4-BE49-F238E27FC236}">
                <a16:creationId xmlns:a16="http://schemas.microsoft.com/office/drawing/2014/main" id="{1C402432-D5F5-42BE-9883-69834A58EBDD}"/>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37797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一、基礎實務篇</a:t>
            </a:r>
          </a:p>
        </p:txBody>
      </p:sp>
      <p:graphicFrame>
        <p:nvGraphicFramePr>
          <p:cNvPr id="6" name="內容版面配置區 5"/>
          <p:cNvGraphicFramePr>
            <a:graphicFrameLocks noGrp="1"/>
          </p:cNvGraphicFramePr>
          <p:nvPr>
            <p:ph sz="quarter" idx="1"/>
            <p:extLst>
              <p:ext uri="{D42A27DB-BD31-4B8C-83A1-F6EECF244321}">
                <p14:modId xmlns:p14="http://schemas.microsoft.com/office/powerpoint/2010/main" val="3515406978"/>
              </p:ext>
            </p:extLst>
          </p:nvPr>
        </p:nvGraphicFramePr>
        <p:xfrm>
          <a:off x="1981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投影片編號版面配置區 3">
            <a:extLst>
              <a:ext uri="{FF2B5EF4-FFF2-40B4-BE49-F238E27FC236}">
                <a16:creationId xmlns:a16="http://schemas.microsoft.com/office/drawing/2014/main" id="{6D791AAB-1C80-41E6-84CB-9CDB6DC829EA}"/>
              </a:ext>
            </a:extLst>
          </p:cNvPr>
          <p:cNvSpPr>
            <a:spLocks noGrp="1"/>
          </p:cNvSpPr>
          <p:nvPr>
            <p:ph type="sldNum" sz="quarter" idx="4"/>
          </p:nvPr>
        </p:nvSpPr>
        <p:spPr/>
        <p:txBody>
          <a:bodyPr/>
          <a:lstStyle/>
          <a:p>
            <a:fld id="{7F173E31-B280-470D-8E33-DE21E2EE0EAF}" type="slidenum">
              <a:rPr lang="zh-TW" altLang="en-US" smtClean="0"/>
              <a:t>16</a:t>
            </a:fld>
            <a:endParaRPr lang="zh-TW" altLang="en-US" dirty="0"/>
          </a:p>
        </p:txBody>
      </p:sp>
    </p:spTree>
    <p:extLst>
      <p:ext uri="{BB962C8B-B14F-4D97-AF65-F5344CB8AC3E}">
        <p14:creationId xmlns:p14="http://schemas.microsoft.com/office/powerpoint/2010/main" val="32685057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A2800E-341C-4A9A-B077-315A929958BF}"/>
              </a:ext>
            </a:extLst>
          </p:cNvPr>
          <p:cNvSpPr>
            <a:spLocks noGrp="1"/>
          </p:cNvSpPr>
          <p:nvPr>
            <p:ph type="title"/>
          </p:nvPr>
        </p:nvSpPr>
        <p:spPr>
          <a:xfrm>
            <a:off x="1574800" y="459581"/>
            <a:ext cx="9448800" cy="487363"/>
          </a:xfrm>
        </p:spPr>
        <p:txBody>
          <a:bodyPr/>
          <a:lstStyle/>
          <a:p>
            <a:r>
              <a:rPr lang="zh-TW" altLang="en-US" dirty="0"/>
              <a:t>在 </a:t>
            </a:r>
            <a:r>
              <a:rPr lang="en-US" altLang="zh-TW" dirty="0"/>
              <a:t>Excel </a:t>
            </a:r>
            <a:r>
              <a:rPr lang="zh-TW" altLang="en-US" dirty="0"/>
              <a:t>工作表中新增查詢</a:t>
            </a:r>
          </a:p>
        </p:txBody>
      </p:sp>
      <p:sp>
        <p:nvSpPr>
          <p:cNvPr id="8" name="內容版面配置區 7">
            <a:extLst>
              <a:ext uri="{FF2B5EF4-FFF2-40B4-BE49-F238E27FC236}">
                <a16:creationId xmlns:a16="http://schemas.microsoft.com/office/drawing/2014/main" id="{9E23912B-55C6-4199-997D-5F470A8D4B99}"/>
              </a:ext>
            </a:extLst>
          </p:cNvPr>
          <p:cNvSpPr>
            <a:spLocks noGrp="1"/>
          </p:cNvSpPr>
          <p:nvPr>
            <p:ph idx="1"/>
          </p:nvPr>
        </p:nvSpPr>
        <p:spPr>
          <a:xfrm>
            <a:off x="2235200" y="1295400"/>
            <a:ext cx="9398000" cy="5029200"/>
          </a:xfrm>
        </p:spPr>
        <p:txBody>
          <a:bodyPr/>
          <a:lstStyle/>
          <a:p>
            <a:r>
              <a:rPr lang="zh-TW" altLang="en-US" dirty="0"/>
              <a:t>將查詢載入至您的活頁簿</a:t>
            </a:r>
          </a:p>
        </p:txBody>
      </p:sp>
      <p:pic>
        <p:nvPicPr>
          <p:cNvPr id="11" name="圖片 10">
            <a:hlinkClick r:id="rId3" action="ppaction://hlinkfile"/>
            <a:extLst>
              <a:ext uri="{FF2B5EF4-FFF2-40B4-BE49-F238E27FC236}">
                <a16:creationId xmlns:a16="http://schemas.microsoft.com/office/drawing/2014/main" id="{BBAEA1AE-ACA9-44AD-8F3C-43DCA334C1D6}"/>
              </a:ext>
            </a:extLst>
          </p:cNvPr>
          <p:cNvPicPr>
            <a:picLocks noChangeAspect="1"/>
          </p:cNvPicPr>
          <p:nvPr/>
        </p:nvPicPr>
        <p:blipFill rotWithShape="1">
          <a:blip r:embed="rId4"/>
          <a:srcRect b="32408"/>
          <a:stretch/>
        </p:blipFill>
        <p:spPr>
          <a:xfrm>
            <a:off x="2552700" y="1919027"/>
            <a:ext cx="7086600" cy="3611224"/>
          </a:xfrm>
          <a:prstGeom prst="rect">
            <a:avLst/>
          </a:prstGeom>
        </p:spPr>
      </p:pic>
      <p:pic>
        <p:nvPicPr>
          <p:cNvPr id="12" name="圖片 11">
            <a:extLst>
              <a:ext uri="{FF2B5EF4-FFF2-40B4-BE49-F238E27FC236}">
                <a16:creationId xmlns:a16="http://schemas.microsoft.com/office/drawing/2014/main" id="{44D90CDF-44E7-4843-BA37-28F17E7975A4}"/>
              </a:ext>
            </a:extLst>
          </p:cNvPr>
          <p:cNvPicPr>
            <a:picLocks noChangeAspect="1"/>
          </p:cNvPicPr>
          <p:nvPr/>
        </p:nvPicPr>
        <p:blipFill>
          <a:blip r:embed="rId5"/>
          <a:stretch>
            <a:fillRect/>
          </a:stretch>
        </p:blipFill>
        <p:spPr>
          <a:xfrm>
            <a:off x="4684713" y="5261809"/>
            <a:ext cx="738188" cy="954243"/>
          </a:xfrm>
          <a:prstGeom prst="rect">
            <a:avLst/>
          </a:prstGeom>
          <a:ln>
            <a:noFill/>
          </a:ln>
          <a:effectLst>
            <a:outerShdw blurRad="292100" dist="139700" dir="2700000" algn="tl" rotWithShape="0">
              <a:srgbClr val="333333">
                <a:alpha val="65000"/>
              </a:srgbClr>
            </a:outerShdw>
          </a:effectLst>
        </p:spPr>
      </p:pic>
      <p:sp>
        <p:nvSpPr>
          <p:cNvPr id="9" name="投影片編號版面配置區 8">
            <a:extLst>
              <a:ext uri="{FF2B5EF4-FFF2-40B4-BE49-F238E27FC236}">
                <a16:creationId xmlns:a16="http://schemas.microsoft.com/office/drawing/2014/main" id="{6548D0C2-5C35-41CB-BCAD-66050EB80303}"/>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pic>
        <p:nvPicPr>
          <p:cNvPr id="7" name="圖片 6">
            <a:extLst>
              <a:ext uri="{FF2B5EF4-FFF2-40B4-BE49-F238E27FC236}">
                <a16:creationId xmlns:a16="http://schemas.microsoft.com/office/drawing/2014/main" id="{7683F918-E083-626C-75F6-498415C9AA02}"/>
              </a:ext>
            </a:extLst>
          </p:cNvPr>
          <p:cNvPicPr>
            <a:picLocks noChangeAspect="1"/>
          </p:cNvPicPr>
          <p:nvPr/>
        </p:nvPicPr>
        <p:blipFill>
          <a:blip r:embed="rId6"/>
          <a:stretch>
            <a:fillRect/>
          </a:stretch>
        </p:blipFill>
        <p:spPr>
          <a:xfrm>
            <a:off x="10232830" y="1809471"/>
            <a:ext cx="1400370" cy="2000530"/>
          </a:xfrm>
          <a:prstGeom prst="rect">
            <a:avLst/>
          </a:prstGeom>
          <a:ln>
            <a:noFill/>
          </a:ln>
          <a:effectLst>
            <a:outerShdw blurRad="292100" dist="139700" dir="2700000" algn="tl" rotWithShape="0">
              <a:srgbClr val="333333">
                <a:alpha val="65000"/>
              </a:srgbClr>
            </a:outerShdw>
          </a:effectLst>
        </p:spPr>
      </p:pic>
      <p:sp>
        <p:nvSpPr>
          <p:cNvPr id="10" name="文字方塊 9">
            <a:extLst>
              <a:ext uri="{FF2B5EF4-FFF2-40B4-BE49-F238E27FC236}">
                <a16:creationId xmlns:a16="http://schemas.microsoft.com/office/drawing/2014/main" id="{F18A49CA-D5AC-8F24-8C1A-CD1280926689}"/>
              </a:ext>
            </a:extLst>
          </p:cNvPr>
          <p:cNvSpPr txBox="1"/>
          <p:nvPr/>
        </p:nvSpPr>
        <p:spPr>
          <a:xfrm>
            <a:off x="7911177" y="107055"/>
            <a:ext cx="3504808" cy="369332"/>
          </a:xfrm>
          <a:prstGeom prst="rect">
            <a:avLst/>
          </a:prstGeom>
          <a:noFill/>
        </p:spPr>
        <p:txBody>
          <a:bodyPr wrap="square" rtlCol="0">
            <a:spAutoFit/>
          </a:bodyPr>
          <a:lstStyle/>
          <a:p>
            <a:pPr algn="ctr"/>
            <a:r>
              <a:rPr lang="zh-TW" altLang="en-US" dirty="0">
                <a:highlight>
                  <a:srgbClr val="FFFF00"/>
                </a:highlight>
              </a:rPr>
              <a:t>分別以</a:t>
            </a:r>
            <a:r>
              <a:rPr lang="en-US" altLang="zh-TW" dirty="0">
                <a:highlight>
                  <a:srgbClr val="FFFF00"/>
                </a:highlight>
              </a:rPr>
              <a:t>Power BI</a:t>
            </a:r>
            <a:r>
              <a:rPr lang="zh-TW" altLang="en-US" dirty="0">
                <a:highlight>
                  <a:srgbClr val="FFFF00"/>
                </a:highlight>
              </a:rPr>
              <a:t>以及</a:t>
            </a:r>
            <a:r>
              <a:rPr lang="en-US" altLang="zh-TW" dirty="0">
                <a:highlight>
                  <a:srgbClr val="FFFF00"/>
                </a:highlight>
              </a:rPr>
              <a:t>Excel</a:t>
            </a:r>
            <a:r>
              <a:rPr lang="zh-TW" altLang="en-US" dirty="0">
                <a:highlight>
                  <a:srgbClr val="FFFF00"/>
                </a:highlight>
              </a:rPr>
              <a:t>練習</a:t>
            </a:r>
          </a:p>
        </p:txBody>
      </p:sp>
      <p:sp>
        <p:nvSpPr>
          <p:cNvPr id="3" name="文字方塊 2">
            <a:extLst>
              <a:ext uri="{FF2B5EF4-FFF2-40B4-BE49-F238E27FC236}">
                <a16:creationId xmlns:a16="http://schemas.microsoft.com/office/drawing/2014/main" id="{BA31B4B0-C438-6D92-8464-C14ECD46778E}"/>
              </a:ext>
            </a:extLst>
          </p:cNvPr>
          <p:cNvSpPr txBox="1"/>
          <p:nvPr/>
        </p:nvSpPr>
        <p:spPr>
          <a:xfrm>
            <a:off x="8894002" y="577612"/>
            <a:ext cx="1338828" cy="369332"/>
          </a:xfrm>
          <a:prstGeom prst="rect">
            <a:avLst/>
          </a:prstGeom>
          <a:noFill/>
        </p:spPr>
        <p:txBody>
          <a:bodyPr wrap="none" rtlCol="0">
            <a:spAutoFit/>
          </a:bodyPr>
          <a:lstStyle/>
          <a:p>
            <a:r>
              <a:rPr lang="zh-TW" altLang="en-US" dirty="0">
                <a:hlinkClick r:id="rId3" action="ppaction://hlinkfile"/>
              </a:rPr>
              <a:t>老師示範檔</a:t>
            </a:r>
            <a:endParaRPr lang="zh-TW" altLang="en-US" dirty="0"/>
          </a:p>
        </p:txBody>
      </p:sp>
    </p:spTree>
    <p:extLst>
      <p:ext uri="{BB962C8B-B14F-4D97-AF65-F5344CB8AC3E}">
        <p14:creationId xmlns:p14="http://schemas.microsoft.com/office/powerpoint/2010/main" val="4466457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3BFF9-CDE8-4DB1-8307-0AA97594BECB}"/>
              </a:ext>
            </a:extLst>
          </p:cNvPr>
          <p:cNvSpPr>
            <a:spLocks noGrp="1"/>
          </p:cNvSpPr>
          <p:nvPr>
            <p:ph type="title"/>
          </p:nvPr>
        </p:nvSpPr>
        <p:spPr>
          <a:xfrm>
            <a:off x="1574800" y="459581"/>
            <a:ext cx="9448800" cy="487363"/>
          </a:xfrm>
        </p:spPr>
        <p:txBody>
          <a:bodyPr/>
          <a:lstStyle/>
          <a:p>
            <a:r>
              <a:rPr lang="zh-TW" altLang="en-US" dirty="0"/>
              <a:t>編輯查詢步驟設定</a:t>
            </a:r>
          </a:p>
        </p:txBody>
      </p:sp>
      <p:sp>
        <p:nvSpPr>
          <p:cNvPr id="3" name="內容版面配置區 2">
            <a:extLst>
              <a:ext uri="{FF2B5EF4-FFF2-40B4-BE49-F238E27FC236}">
                <a16:creationId xmlns:a16="http://schemas.microsoft.com/office/drawing/2014/main" id="{F1289C9C-CCD6-4C5D-8F20-2B77E7E31E61}"/>
              </a:ext>
            </a:extLst>
          </p:cNvPr>
          <p:cNvSpPr>
            <a:spLocks noGrp="1"/>
          </p:cNvSpPr>
          <p:nvPr>
            <p:ph idx="1"/>
          </p:nvPr>
        </p:nvSpPr>
        <p:spPr>
          <a:xfrm>
            <a:off x="2235200" y="1295400"/>
            <a:ext cx="9398000" cy="5029200"/>
          </a:xfrm>
        </p:spPr>
        <p:txBody>
          <a:bodyPr/>
          <a:lstStyle/>
          <a:p>
            <a:r>
              <a:rPr lang="zh-TW" altLang="en-US" dirty="0"/>
              <a:t>新增查詢步驟</a:t>
            </a:r>
            <a:endParaRPr lang="en-US" altLang="zh-TW" dirty="0"/>
          </a:p>
          <a:p>
            <a:r>
              <a:rPr lang="zh-TW" altLang="en-US" dirty="0"/>
              <a:t>編輯步驟</a:t>
            </a:r>
            <a:endParaRPr lang="en-US" altLang="zh-TW" dirty="0"/>
          </a:p>
          <a:p>
            <a:r>
              <a:rPr lang="zh-TW" altLang="en-US" dirty="0"/>
              <a:t>重新排列步驟</a:t>
            </a:r>
          </a:p>
          <a:p>
            <a:r>
              <a:rPr lang="zh-TW" altLang="en-US" dirty="0"/>
              <a:t>刪除步驟</a:t>
            </a:r>
          </a:p>
          <a:p>
            <a:endParaRPr lang="zh-TW" altLang="en-US" dirty="0"/>
          </a:p>
        </p:txBody>
      </p:sp>
      <p:pic>
        <p:nvPicPr>
          <p:cNvPr id="4" name="圖片 3">
            <a:extLst>
              <a:ext uri="{FF2B5EF4-FFF2-40B4-BE49-F238E27FC236}">
                <a16:creationId xmlns:a16="http://schemas.microsoft.com/office/drawing/2014/main" id="{DCEBE9E6-CBFD-4815-A736-886CAE561704}"/>
              </a:ext>
            </a:extLst>
          </p:cNvPr>
          <p:cNvPicPr>
            <a:picLocks noChangeAspect="1"/>
          </p:cNvPicPr>
          <p:nvPr/>
        </p:nvPicPr>
        <p:blipFill>
          <a:blip r:embed="rId2"/>
          <a:stretch>
            <a:fillRect/>
          </a:stretch>
        </p:blipFill>
        <p:spPr>
          <a:xfrm>
            <a:off x="4641902" y="1828435"/>
            <a:ext cx="5600600" cy="3711575"/>
          </a:xfrm>
          <a:prstGeom prst="rect">
            <a:avLst/>
          </a:prstGeom>
        </p:spPr>
      </p:pic>
      <p:pic>
        <p:nvPicPr>
          <p:cNvPr id="7170" name="Picture 2" descr="設定圖示">
            <a:extLst>
              <a:ext uri="{FF2B5EF4-FFF2-40B4-BE49-F238E27FC236}">
                <a16:creationId xmlns:a16="http://schemas.microsoft.com/office/drawing/2014/main" id="{688DAC09-6568-4583-A048-60AAB63D2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200" y="1704451"/>
            <a:ext cx="308810" cy="366712"/>
          </a:xfrm>
          <a:prstGeom prst="rect">
            <a:avLst/>
          </a:prstGeom>
          <a:noFill/>
          <a:extLst>
            <a:ext uri="{909E8E84-426E-40DD-AFC4-6F175D3DCCD1}">
              <a14:hiddenFill xmlns:a14="http://schemas.microsoft.com/office/drawing/2010/main">
                <a:solidFill>
                  <a:srgbClr val="FFFFFF"/>
                </a:solidFill>
              </a14:hiddenFill>
            </a:ext>
          </a:extLst>
        </p:spPr>
      </p:pic>
      <p:sp>
        <p:nvSpPr>
          <p:cNvPr id="10" name="投影片編號版面配置區 9">
            <a:extLst>
              <a:ext uri="{FF2B5EF4-FFF2-40B4-BE49-F238E27FC236}">
                <a16:creationId xmlns:a16="http://schemas.microsoft.com/office/drawing/2014/main" id="{32D1007D-AD59-4678-9654-1A95131B0B1D}"/>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161</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994288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3BFF9-CDE8-4DB1-8307-0AA97594BECB}"/>
              </a:ext>
            </a:extLst>
          </p:cNvPr>
          <p:cNvSpPr>
            <a:spLocks noGrp="1"/>
          </p:cNvSpPr>
          <p:nvPr>
            <p:ph type="title"/>
          </p:nvPr>
        </p:nvSpPr>
        <p:spPr>
          <a:xfrm>
            <a:off x="1574800" y="459581"/>
            <a:ext cx="9448800" cy="487363"/>
          </a:xfrm>
        </p:spPr>
        <p:txBody>
          <a:bodyPr/>
          <a:lstStyle/>
          <a:p>
            <a:r>
              <a:rPr lang="zh-TW" altLang="en-US" dirty="0"/>
              <a:t>資料重塑準備</a:t>
            </a:r>
          </a:p>
        </p:txBody>
      </p:sp>
      <p:sp>
        <p:nvSpPr>
          <p:cNvPr id="3" name="內容版面配置區 2">
            <a:extLst>
              <a:ext uri="{FF2B5EF4-FFF2-40B4-BE49-F238E27FC236}">
                <a16:creationId xmlns:a16="http://schemas.microsoft.com/office/drawing/2014/main" id="{F1289C9C-CCD6-4C5D-8F20-2B77E7E31E61}"/>
              </a:ext>
            </a:extLst>
          </p:cNvPr>
          <p:cNvSpPr>
            <a:spLocks noGrp="1"/>
          </p:cNvSpPr>
          <p:nvPr>
            <p:ph idx="1"/>
          </p:nvPr>
        </p:nvSpPr>
        <p:spPr>
          <a:xfrm>
            <a:off x="2235200" y="1295400"/>
            <a:ext cx="9398000" cy="5029200"/>
          </a:xfrm>
        </p:spPr>
        <p:txBody>
          <a:bodyPr/>
          <a:lstStyle/>
          <a:p>
            <a:r>
              <a:rPr lang="zh-TW" altLang="en-US" dirty="0"/>
              <a:t>將資料重塑成具有下列欄位的查詢資料結構</a:t>
            </a:r>
            <a:endParaRPr lang="en-US" altLang="zh-TW" dirty="0"/>
          </a:p>
          <a:p>
            <a:pPr lvl="1"/>
            <a:r>
              <a:rPr lang="en-US" altLang="zh-TW" dirty="0"/>
              <a:t>[</a:t>
            </a:r>
            <a:r>
              <a:rPr lang="zh-TW" altLang="en-US" dirty="0"/>
              <a:t>訂單日期</a:t>
            </a:r>
            <a:r>
              <a:rPr lang="en-US" altLang="zh-TW" dirty="0"/>
              <a:t>]</a:t>
            </a:r>
            <a:r>
              <a:rPr lang="zh-TW" altLang="en-US" dirty="0"/>
              <a:t>；</a:t>
            </a:r>
            <a:r>
              <a:rPr lang="en-US" altLang="zh-TW" dirty="0"/>
              <a:t>[</a:t>
            </a:r>
            <a:r>
              <a:rPr lang="zh-TW" altLang="en-US" dirty="0"/>
              <a:t>客戶名稱</a:t>
            </a:r>
            <a:r>
              <a:rPr lang="en-US" altLang="zh-TW" dirty="0"/>
              <a:t>]</a:t>
            </a:r>
            <a:r>
              <a:rPr lang="zh-TW" altLang="en-US" dirty="0"/>
              <a:t>；</a:t>
            </a:r>
            <a:r>
              <a:rPr lang="en-US" altLang="zh-TW" dirty="0"/>
              <a:t>[</a:t>
            </a:r>
            <a:r>
              <a:rPr lang="zh-TW" altLang="en-US" dirty="0"/>
              <a:t>產品名稱</a:t>
            </a:r>
            <a:r>
              <a:rPr lang="en-US" altLang="zh-TW" dirty="0"/>
              <a:t>]</a:t>
            </a:r>
            <a:r>
              <a:rPr lang="zh-TW" altLang="en-US" dirty="0"/>
              <a:t> ；</a:t>
            </a:r>
            <a:r>
              <a:rPr lang="en-US" altLang="zh-TW" dirty="0"/>
              <a:t>[</a:t>
            </a:r>
            <a:r>
              <a:rPr lang="zh-TW" altLang="en-US" dirty="0"/>
              <a:t>單價</a:t>
            </a:r>
            <a:r>
              <a:rPr lang="en-US" altLang="zh-TW" dirty="0"/>
              <a:t>]</a:t>
            </a:r>
            <a:r>
              <a:rPr lang="zh-TW" altLang="en-US" dirty="0"/>
              <a:t>；</a:t>
            </a:r>
            <a:r>
              <a:rPr lang="en-US" altLang="zh-TW" dirty="0"/>
              <a:t>[</a:t>
            </a:r>
            <a:r>
              <a:rPr lang="zh-TW" altLang="en-US" dirty="0"/>
              <a:t>數量</a:t>
            </a:r>
            <a:r>
              <a:rPr lang="en-US" altLang="zh-TW" dirty="0"/>
              <a:t>]</a:t>
            </a:r>
          </a:p>
          <a:p>
            <a:r>
              <a:rPr lang="zh-TW" altLang="en-US" dirty="0"/>
              <a:t>再分別產生</a:t>
            </a:r>
            <a:r>
              <a:rPr lang="en-US" altLang="zh-TW" dirty="0"/>
              <a:t>”</a:t>
            </a:r>
            <a:r>
              <a:rPr lang="zh-TW" altLang="en-US" dirty="0"/>
              <a:t>上半年</a:t>
            </a:r>
            <a:r>
              <a:rPr lang="en-US" altLang="zh-TW" dirty="0"/>
              <a:t>”</a:t>
            </a:r>
            <a:r>
              <a:rPr lang="zh-TW" altLang="en-US" dirty="0"/>
              <a:t>、</a:t>
            </a:r>
            <a:r>
              <a:rPr lang="en-US" altLang="zh-TW" dirty="0"/>
              <a:t>”</a:t>
            </a:r>
            <a:r>
              <a:rPr lang="zh-TW" altLang="en-US" dirty="0"/>
              <a:t>第一季</a:t>
            </a:r>
            <a:r>
              <a:rPr lang="en-US" altLang="zh-TW" dirty="0"/>
              <a:t>”</a:t>
            </a:r>
            <a:r>
              <a:rPr lang="zh-TW" altLang="en-US" dirty="0"/>
              <a:t>及</a:t>
            </a:r>
            <a:r>
              <a:rPr lang="en-US" altLang="zh-TW" dirty="0"/>
              <a:t>”</a:t>
            </a:r>
            <a:r>
              <a:rPr lang="zh-TW" altLang="en-US" dirty="0"/>
              <a:t>第二季</a:t>
            </a:r>
            <a:r>
              <a:rPr lang="en-US" altLang="zh-TW" dirty="0"/>
              <a:t>”</a:t>
            </a:r>
            <a:r>
              <a:rPr lang="zh-TW" altLang="en-US" dirty="0"/>
              <a:t>的查詢，載入至</a:t>
            </a:r>
            <a:r>
              <a:rPr lang="en-US" altLang="zh-TW" dirty="0"/>
              <a:t>Excel</a:t>
            </a:r>
            <a:r>
              <a:rPr lang="zh-TW" altLang="en-US" dirty="0"/>
              <a:t>工作表</a:t>
            </a:r>
          </a:p>
        </p:txBody>
      </p:sp>
      <p:sp>
        <p:nvSpPr>
          <p:cNvPr id="10" name="投影片編號版面配置區 9">
            <a:extLst>
              <a:ext uri="{FF2B5EF4-FFF2-40B4-BE49-F238E27FC236}">
                <a16:creationId xmlns:a16="http://schemas.microsoft.com/office/drawing/2014/main" id="{32D1007D-AD59-4678-9654-1A95131B0B1D}"/>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162</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pic>
        <p:nvPicPr>
          <p:cNvPr id="6" name="圖片 5">
            <a:extLst>
              <a:ext uri="{FF2B5EF4-FFF2-40B4-BE49-F238E27FC236}">
                <a16:creationId xmlns:a16="http://schemas.microsoft.com/office/drawing/2014/main" id="{61341D24-B59C-4E8F-A225-9727C865260E}"/>
              </a:ext>
            </a:extLst>
          </p:cNvPr>
          <p:cNvPicPr>
            <a:picLocks noChangeAspect="1"/>
          </p:cNvPicPr>
          <p:nvPr/>
        </p:nvPicPr>
        <p:blipFill>
          <a:blip r:embed="rId2"/>
          <a:stretch>
            <a:fillRect/>
          </a:stretch>
        </p:blipFill>
        <p:spPr>
          <a:xfrm>
            <a:off x="3722157" y="2808539"/>
            <a:ext cx="5905202" cy="3589880"/>
          </a:xfrm>
          <a:prstGeom prst="rect">
            <a:avLst/>
          </a:prstGeom>
        </p:spPr>
      </p:pic>
    </p:spTree>
    <p:extLst>
      <p:ext uri="{BB962C8B-B14F-4D97-AF65-F5344CB8AC3E}">
        <p14:creationId xmlns:p14="http://schemas.microsoft.com/office/powerpoint/2010/main" val="2498202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3BFF9-CDE8-4DB1-8307-0AA97594BECB}"/>
              </a:ext>
            </a:extLst>
          </p:cNvPr>
          <p:cNvSpPr>
            <a:spLocks noGrp="1"/>
          </p:cNvSpPr>
          <p:nvPr>
            <p:ph type="title"/>
          </p:nvPr>
        </p:nvSpPr>
        <p:spPr>
          <a:xfrm>
            <a:off x="1574800" y="459581"/>
            <a:ext cx="9448800" cy="487363"/>
          </a:xfrm>
        </p:spPr>
        <p:txBody>
          <a:bodyPr/>
          <a:lstStyle/>
          <a:p>
            <a:r>
              <a:rPr lang="zh-TW" altLang="en-US" dirty="0"/>
              <a:t>資料重塑準備</a:t>
            </a:r>
          </a:p>
        </p:txBody>
      </p:sp>
      <p:sp>
        <p:nvSpPr>
          <p:cNvPr id="10" name="投影片編號版面配置區 9">
            <a:extLst>
              <a:ext uri="{FF2B5EF4-FFF2-40B4-BE49-F238E27FC236}">
                <a16:creationId xmlns:a16="http://schemas.microsoft.com/office/drawing/2014/main" id="{32D1007D-AD59-4678-9654-1A95131B0B1D}"/>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163</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內容版面配置區 3">
            <a:extLst>
              <a:ext uri="{FF2B5EF4-FFF2-40B4-BE49-F238E27FC236}">
                <a16:creationId xmlns:a16="http://schemas.microsoft.com/office/drawing/2014/main" id="{51C4DC6E-AFA6-47D8-8B60-99138E5D2939}"/>
              </a:ext>
            </a:extLst>
          </p:cNvPr>
          <p:cNvSpPr>
            <a:spLocks noGrp="1"/>
          </p:cNvSpPr>
          <p:nvPr>
            <p:ph idx="1"/>
          </p:nvPr>
        </p:nvSpPr>
        <p:spPr/>
        <p:txBody>
          <a:bodyPr/>
          <a:lstStyle/>
          <a:p>
            <a:pPr marL="0" indent="0">
              <a:buNone/>
            </a:pPr>
            <a:r>
              <a:rPr lang="zh-TW" altLang="en-US" dirty="0"/>
              <a:t>步驟：</a:t>
            </a:r>
            <a:endParaRPr lang="en-US" altLang="zh-TW" dirty="0"/>
          </a:p>
          <a:p>
            <a:pPr marL="0" indent="0">
              <a:buNone/>
            </a:pPr>
            <a:r>
              <a:rPr lang="en-US" altLang="zh-TW" dirty="0"/>
              <a:t>	</a:t>
            </a:r>
            <a:r>
              <a:rPr lang="zh-TW" altLang="en-US" dirty="0"/>
              <a:t>複製查詢，展開資料行，移除資料行</a:t>
            </a:r>
            <a:endParaRPr lang="en-US" altLang="zh-TW" dirty="0"/>
          </a:p>
          <a:p>
            <a:pPr marL="0" indent="0" algn="ctr">
              <a:lnSpc>
                <a:spcPct val="150000"/>
              </a:lnSpc>
              <a:buNone/>
            </a:pPr>
            <a:r>
              <a:rPr lang="zh-TW" altLang="en-US" i="1" dirty="0"/>
              <a:t>先產生</a:t>
            </a:r>
            <a:r>
              <a:rPr lang="en-US" altLang="zh-TW" i="1" dirty="0"/>
              <a:t>”</a:t>
            </a:r>
            <a:r>
              <a:rPr lang="zh-TW" altLang="en-US" i="1" dirty="0"/>
              <a:t>上半年</a:t>
            </a:r>
            <a:r>
              <a:rPr lang="en-US" altLang="zh-TW" i="1" dirty="0"/>
              <a:t>”</a:t>
            </a:r>
            <a:r>
              <a:rPr lang="zh-TW" altLang="en-US" i="1" dirty="0"/>
              <a:t>的查詢結果，再分別產生第一季及第二季的查詢</a:t>
            </a:r>
          </a:p>
        </p:txBody>
      </p:sp>
      <p:pic>
        <p:nvPicPr>
          <p:cNvPr id="7" name="圖片 6" descr="一張含有 桌 的圖片&#10;&#10;自動產生的描述">
            <a:hlinkClick r:id="rId3" action="ppaction://hlinkfile"/>
            <a:extLst>
              <a:ext uri="{FF2B5EF4-FFF2-40B4-BE49-F238E27FC236}">
                <a16:creationId xmlns:a16="http://schemas.microsoft.com/office/drawing/2014/main" id="{FB0131A2-8A58-46A9-B026-C696DFC39B06}"/>
              </a:ext>
            </a:extLst>
          </p:cNvPr>
          <p:cNvPicPr>
            <a:picLocks noChangeAspect="1"/>
          </p:cNvPicPr>
          <p:nvPr/>
        </p:nvPicPr>
        <p:blipFill>
          <a:blip r:embed="rId4"/>
          <a:stretch>
            <a:fillRect/>
          </a:stretch>
        </p:blipFill>
        <p:spPr>
          <a:xfrm>
            <a:off x="3430385" y="2943790"/>
            <a:ext cx="6727768" cy="3591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37959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3BFF9-CDE8-4DB1-8307-0AA97594BECB}"/>
              </a:ext>
            </a:extLst>
          </p:cNvPr>
          <p:cNvSpPr>
            <a:spLocks noGrp="1"/>
          </p:cNvSpPr>
          <p:nvPr>
            <p:ph type="title"/>
          </p:nvPr>
        </p:nvSpPr>
        <p:spPr>
          <a:xfrm>
            <a:off x="1574800" y="459581"/>
            <a:ext cx="9448800" cy="487363"/>
          </a:xfrm>
        </p:spPr>
        <p:txBody>
          <a:bodyPr/>
          <a:lstStyle/>
          <a:p>
            <a:r>
              <a:rPr lang="zh-TW" altLang="en-US" dirty="0"/>
              <a:t>重塑資料 </a:t>
            </a:r>
            <a:r>
              <a:rPr lang="en-US" altLang="zh-TW" dirty="0"/>
              <a:t>- </a:t>
            </a:r>
            <a:r>
              <a:rPr lang="zh-TW" altLang="en-US" dirty="0">
                <a:hlinkClick r:id="rId2"/>
              </a:rPr>
              <a:t>合併查詢</a:t>
            </a:r>
            <a:endParaRPr lang="zh-TW" altLang="en-US" dirty="0"/>
          </a:p>
        </p:txBody>
      </p:sp>
      <p:sp>
        <p:nvSpPr>
          <p:cNvPr id="3" name="內容版面配置區 2">
            <a:extLst>
              <a:ext uri="{FF2B5EF4-FFF2-40B4-BE49-F238E27FC236}">
                <a16:creationId xmlns:a16="http://schemas.microsoft.com/office/drawing/2014/main" id="{F1289C9C-CCD6-4C5D-8F20-2B77E7E31E61}"/>
              </a:ext>
            </a:extLst>
          </p:cNvPr>
          <p:cNvSpPr>
            <a:spLocks noGrp="1"/>
          </p:cNvSpPr>
          <p:nvPr>
            <p:ph idx="1"/>
          </p:nvPr>
        </p:nvSpPr>
        <p:spPr>
          <a:xfrm>
            <a:off x="1878055" y="1295400"/>
            <a:ext cx="9755145" cy="5029200"/>
          </a:xfrm>
        </p:spPr>
        <p:txBody>
          <a:bodyPr/>
          <a:lstStyle/>
          <a:p>
            <a:pPr marL="0" indent="0">
              <a:buNone/>
            </a:pPr>
            <a:r>
              <a:rPr lang="zh-TW" altLang="en-US" dirty="0"/>
              <a:t>合併來自多個資料來源的資料；從不同的資料來源提取資料並加以合併。</a:t>
            </a:r>
            <a:endParaRPr lang="en-US" altLang="zh-TW" dirty="0"/>
          </a:p>
          <a:p>
            <a:endParaRPr lang="zh-TW" altLang="en-US" dirty="0"/>
          </a:p>
        </p:txBody>
      </p:sp>
      <p:pic>
        <p:nvPicPr>
          <p:cNvPr id="5" name="圖片 4">
            <a:extLst>
              <a:ext uri="{FF2B5EF4-FFF2-40B4-BE49-F238E27FC236}">
                <a16:creationId xmlns:a16="http://schemas.microsoft.com/office/drawing/2014/main" id="{34A1EAEB-C731-4BC1-A324-969CC63DF894}"/>
              </a:ext>
            </a:extLst>
          </p:cNvPr>
          <p:cNvPicPr>
            <a:picLocks noChangeAspect="1"/>
          </p:cNvPicPr>
          <p:nvPr/>
        </p:nvPicPr>
        <p:blipFill>
          <a:blip r:embed="rId3"/>
          <a:stretch>
            <a:fillRect/>
          </a:stretch>
        </p:blipFill>
        <p:spPr>
          <a:xfrm>
            <a:off x="2427245" y="2348118"/>
            <a:ext cx="7886700" cy="1080882"/>
          </a:xfrm>
          <a:prstGeom prst="rect">
            <a:avLst/>
          </a:prstGeom>
        </p:spPr>
      </p:pic>
      <p:sp>
        <p:nvSpPr>
          <p:cNvPr id="6" name="矩形 5">
            <a:extLst>
              <a:ext uri="{FF2B5EF4-FFF2-40B4-BE49-F238E27FC236}">
                <a16:creationId xmlns:a16="http://schemas.microsoft.com/office/drawing/2014/main" id="{35B125BD-6DCC-45D3-8F04-B801E48C8E69}"/>
              </a:ext>
            </a:extLst>
          </p:cNvPr>
          <p:cNvSpPr/>
          <p:nvPr/>
        </p:nvSpPr>
        <p:spPr>
          <a:xfrm>
            <a:off x="7678695" y="2888559"/>
            <a:ext cx="1270000" cy="177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FFFFFF"/>
              </a:solidFill>
              <a:effectLst/>
              <a:uLnTx/>
              <a:uFillTx/>
              <a:latin typeface="Arial"/>
              <a:ea typeface="+mn-ea"/>
              <a:cs typeface="+mn-cs"/>
            </a:endParaRPr>
          </a:p>
        </p:txBody>
      </p:sp>
      <p:pic>
        <p:nvPicPr>
          <p:cNvPr id="7" name="圖片 6">
            <a:extLst>
              <a:ext uri="{FF2B5EF4-FFF2-40B4-BE49-F238E27FC236}">
                <a16:creationId xmlns:a16="http://schemas.microsoft.com/office/drawing/2014/main" id="{B0C34824-95ED-4C9B-BF2B-4D5D7D63A555}"/>
              </a:ext>
            </a:extLst>
          </p:cNvPr>
          <p:cNvPicPr>
            <a:picLocks noChangeAspect="1"/>
          </p:cNvPicPr>
          <p:nvPr/>
        </p:nvPicPr>
        <p:blipFill>
          <a:blip r:embed="rId4"/>
          <a:stretch>
            <a:fillRect/>
          </a:stretch>
        </p:blipFill>
        <p:spPr>
          <a:xfrm>
            <a:off x="3154169" y="3606800"/>
            <a:ext cx="2795967" cy="2507558"/>
          </a:xfrm>
          <a:prstGeom prst="rect">
            <a:avLst/>
          </a:prstGeom>
        </p:spPr>
      </p:pic>
      <p:pic>
        <p:nvPicPr>
          <p:cNvPr id="8" name="圖片 7">
            <a:extLst>
              <a:ext uri="{FF2B5EF4-FFF2-40B4-BE49-F238E27FC236}">
                <a16:creationId xmlns:a16="http://schemas.microsoft.com/office/drawing/2014/main" id="{2D4F4B53-3A74-4358-8C42-E03E21391B3F}"/>
              </a:ext>
            </a:extLst>
          </p:cNvPr>
          <p:cNvPicPr>
            <a:picLocks noChangeAspect="1"/>
          </p:cNvPicPr>
          <p:nvPr/>
        </p:nvPicPr>
        <p:blipFill>
          <a:blip r:embed="rId5"/>
          <a:stretch>
            <a:fillRect/>
          </a:stretch>
        </p:blipFill>
        <p:spPr>
          <a:xfrm>
            <a:off x="3263707" y="4822479"/>
            <a:ext cx="940351" cy="504480"/>
          </a:xfrm>
          <a:prstGeom prst="rect">
            <a:avLst/>
          </a:prstGeom>
        </p:spPr>
      </p:pic>
      <p:pic>
        <p:nvPicPr>
          <p:cNvPr id="10" name="圖片 9">
            <a:extLst>
              <a:ext uri="{FF2B5EF4-FFF2-40B4-BE49-F238E27FC236}">
                <a16:creationId xmlns:a16="http://schemas.microsoft.com/office/drawing/2014/main" id="{F4C12E1C-CADF-482E-9788-2C431E2A74FA}"/>
              </a:ext>
            </a:extLst>
          </p:cNvPr>
          <p:cNvPicPr>
            <a:picLocks noChangeAspect="1"/>
          </p:cNvPicPr>
          <p:nvPr/>
        </p:nvPicPr>
        <p:blipFill>
          <a:blip r:embed="rId6"/>
          <a:stretch>
            <a:fillRect/>
          </a:stretch>
        </p:blipFill>
        <p:spPr>
          <a:xfrm>
            <a:off x="6671540" y="3606800"/>
            <a:ext cx="2819400" cy="2528574"/>
          </a:xfrm>
          <a:prstGeom prst="rect">
            <a:avLst/>
          </a:prstGeom>
        </p:spPr>
      </p:pic>
      <p:sp>
        <p:nvSpPr>
          <p:cNvPr id="17" name="投影片編號版面配置區 16">
            <a:extLst>
              <a:ext uri="{FF2B5EF4-FFF2-40B4-BE49-F238E27FC236}">
                <a16:creationId xmlns:a16="http://schemas.microsoft.com/office/drawing/2014/main" id="{33D46F5C-9EFF-443B-AF05-C997207E668E}"/>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966819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787EACE6-D7DC-443F-A104-7174DA39E7FE}"/>
              </a:ext>
            </a:extLst>
          </p:cNvPr>
          <p:cNvPicPr>
            <a:picLocks noChangeAspect="1"/>
          </p:cNvPicPr>
          <p:nvPr/>
        </p:nvPicPr>
        <p:blipFill>
          <a:blip r:embed="rId2"/>
          <a:stretch>
            <a:fillRect/>
          </a:stretch>
        </p:blipFill>
        <p:spPr>
          <a:xfrm>
            <a:off x="2497819" y="1782083"/>
            <a:ext cx="3219450" cy="4343400"/>
          </a:xfrm>
          <a:prstGeom prst="rect">
            <a:avLst/>
          </a:prstGeom>
        </p:spPr>
      </p:pic>
      <p:sp>
        <p:nvSpPr>
          <p:cNvPr id="2" name="標題 1">
            <a:extLst>
              <a:ext uri="{FF2B5EF4-FFF2-40B4-BE49-F238E27FC236}">
                <a16:creationId xmlns:a16="http://schemas.microsoft.com/office/drawing/2014/main" id="{C7B3BFF9-CDE8-4DB1-8307-0AA97594BECB}"/>
              </a:ext>
            </a:extLst>
          </p:cNvPr>
          <p:cNvSpPr>
            <a:spLocks noGrp="1"/>
          </p:cNvSpPr>
          <p:nvPr>
            <p:ph type="title"/>
          </p:nvPr>
        </p:nvSpPr>
        <p:spPr>
          <a:xfrm>
            <a:off x="1574800" y="459581"/>
            <a:ext cx="9448800" cy="487363"/>
          </a:xfrm>
        </p:spPr>
        <p:txBody>
          <a:bodyPr/>
          <a:lstStyle/>
          <a:p>
            <a:r>
              <a:rPr lang="zh-TW" altLang="en-US" dirty="0"/>
              <a:t>重塑資料 </a:t>
            </a:r>
            <a:r>
              <a:rPr lang="en-US" altLang="zh-TW" dirty="0"/>
              <a:t>- </a:t>
            </a:r>
            <a:r>
              <a:rPr lang="zh-TW" altLang="en-US" dirty="0"/>
              <a:t>合併查詢</a:t>
            </a:r>
          </a:p>
        </p:txBody>
      </p:sp>
      <p:sp>
        <p:nvSpPr>
          <p:cNvPr id="6" name="矩形 5">
            <a:extLst>
              <a:ext uri="{FF2B5EF4-FFF2-40B4-BE49-F238E27FC236}">
                <a16:creationId xmlns:a16="http://schemas.microsoft.com/office/drawing/2014/main" id="{35B125BD-6DCC-45D3-8F04-B801E48C8E69}"/>
              </a:ext>
            </a:extLst>
          </p:cNvPr>
          <p:cNvSpPr/>
          <p:nvPr/>
        </p:nvSpPr>
        <p:spPr>
          <a:xfrm>
            <a:off x="5428343" y="1778460"/>
            <a:ext cx="296811" cy="2390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FFFFFF"/>
              </a:solidFill>
              <a:effectLst/>
              <a:uLnTx/>
              <a:uFillTx/>
              <a:latin typeface="Arial"/>
              <a:ea typeface="+mn-ea"/>
              <a:cs typeface="+mn-cs"/>
            </a:endParaRPr>
          </a:p>
        </p:txBody>
      </p:sp>
      <p:pic>
        <p:nvPicPr>
          <p:cNvPr id="9" name="圖片 8">
            <a:extLst>
              <a:ext uri="{FF2B5EF4-FFF2-40B4-BE49-F238E27FC236}">
                <a16:creationId xmlns:a16="http://schemas.microsoft.com/office/drawing/2014/main" id="{9A6FAFE2-B222-4010-AE51-A23D153B263C}"/>
              </a:ext>
            </a:extLst>
          </p:cNvPr>
          <p:cNvPicPr>
            <a:picLocks noChangeAspect="1"/>
          </p:cNvPicPr>
          <p:nvPr/>
        </p:nvPicPr>
        <p:blipFill>
          <a:blip r:embed="rId3"/>
          <a:stretch>
            <a:fillRect/>
          </a:stretch>
        </p:blipFill>
        <p:spPr>
          <a:xfrm>
            <a:off x="3973566" y="2050737"/>
            <a:ext cx="2122434" cy="2964089"/>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D283CF8D-052B-4371-8552-E659BE65C229}"/>
              </a:ext>
            </a:extLst>
          </p:cNvPr>
          <p:cNvPicPr>
            <a:picLocks noChangeAspect="1"/>
          </p:cNvPicPr>
          <p:nvPr/>
        </p:nvPicPr>
        <p:blipFill>
          <a:blip r:embed="rId4"/>
          <a:stretch>
            <a:fillRect/>
          </a:stretch>
        </p:blipFill>
        <p:spPr>
          <a:xfrm>
            <a:off x="6466847" y="1782083"/>
            <a:ext cx="3219450" cy="4343400"/>
          </a:xfrm>
          <a:prstGeom prst="rect">
            <a:avLst/>
          </a:prstGeom>
        </p:spPr>
      </p:pic>
      <p:sp>
        <p:nvSpPr>
          <p:cNvPr id="15" name="投影片編號版面配置區 14">
            <a:extLst>
              <a:ext uri="{FF2B5EF4-FFF2-40B4-BE49-F238E27FC236}">
                <a16:creationId xmlns:a16="http://schemas.microsoft.com/office/drawing/2014/main" id="{263F63CA-DF06-42EA-B23F-FE05A424D4F4}"/>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165</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030502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979750-DCB2-43D9-BC76-A2CBA5C91018}"/>
              </a:ext>
            </a:extLst>
          </p:cNvPr>
          <p:cNvSpPr>
            <a:spLocks noGrp="1"/>
          </p:cNvSpPr>
          <p:nvPr>
            <p:ph type="title"/>
          </p:nvPr>
        </p:nvSpPr>
        <p:spPr>
          <a:xfrm>
            <a:off x="1574800" y="459581"/>
            <a:ext cx="9448800" cy="487363"/>
          </a:xfrm>
        </p:spPr>
        <p:txBody>
          <a:bodyPr/>
          <a:lstStyle/>
          <a:p>
            <a:r>
              <a:rPr lang="zh-TW" altLang="en-US" dirty="0"/>
              <a:t>重塑資料 </a:t>
            </a:r>
            <a:r>
              <a:rPr lang="en-US" altLang="zh-TW" dirty="0"/>
              <a:t>– </a:t>
            </a:r>
            <a:r>
              <a:rPr lang="zh-TW" altLang="en-US" dirty="0"/>
              <a:t>附加查詢</a:t>
            </a:r>
          </a:p>
        </p:txBody>
      </p:sp>
      <p:sp>
        <p:nvSpPr>
          <p:cNvPr id="18" name="內容版面配置區 17">
            <a:extLst>
              <a:ext uri="{FF2B5EF4-FFF2-40B4-BE49-F238E27FC236}">
                <a16:creationId xmlns:a16="http://schemas.microsoft.com/office/drawing/2014/main" id="{C983956B-9085-4CBC-8F91-A4E40E557BC0}"/>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9C8878C3-D0F6-4F91-9B1B-E5B546716E06}"/>
              </a:ext>
            </a:extLst>
          </p:cNvPr>
          <p:cNvPicPr>
            <a:picLocks noChangeAspect="1"/>
          </p:cNvPicPr>
          <p:nvPr/>
        </p:nvPicPr>
        <p:blipFill>
          <a:blip r:embed="rId2"/>
          <a:stretch>
            <a:fillRect/>
          </a:stretch>
        </p:blipFill>
        <p:spPr>
          <a:xfrm>
            <a:off x="1934936" y="2209532"/>
            <a:ext cx="2917920" cy="2721428"/>
          </a:xfrm>
          <a:prstGeom prst="rect">
            <a:avLst/>
          </a:prstGeom>
        </p:spPr>
      </p:pic>
      <p:pic>
        <p:nvPicPr>
          <p:cNvPr id="5" name="圖片 4">
            <a:extLst>
              <a:ext uri="{FF2B5EF4-FFF2-40B4-BE49-F238E27FC236}">
                <a16:creationId xmlns:a16="http://schemas.microsoft.com/office/drawing/2014/main" id="{152ED832-AE02-4D79-9424-A89A7B3D1FEA}"/>
              </a:ext>
            </a:extLst>
          </p:cNvPr>
          <p:cNvPicPr>
            <a:picLocks noChangeAspect="1"/>
          </p:cNvPicPr>
          <p:nvPr/>
        </p:nvPicPr>
        <p:blipFill>
          <a:blip r:embed="rId3"/>
          <a:stretch>
            <a:fillRect/>
          </a:stretch>
        </p:blipFill>
        <p:spPr>
          <a:xfrm>
            <a:off x="3393896" y="2649723"/>
            <a:ext cx="2871136" cy="4158568"/>
          </a:xfrm>
          <a:prstGeom prst="rect">
            <a:avLst/>
          </a:prstGeom>
        </p:spPr>
      </p:pic>
      <p:sp>
        <p:nvSpPr>
          <p:cNvPr id="6" name="文字方塊 5">
            <a:extLst>
              <a:ext uri="{FF2B5EF4-FFF2-40B4-BE49-F238E27FC236}">
                <a16:creationId xmlns:a16="http://schemas.microsoft.com/office/drawing/2014/main" id="{23208D54-6E95-41FC-AE54-2EF7E6C6A547}"/>
              </a:ext>
            </a:extLst>
          </p:cNvPr>
          <p:cNvSpPr txBox="1"/>
          <p:nvPr/>
        </p:nvSpPr>
        <p:spPr>
          <a:xfrm>
            <a:off x="2225836" y="3200914"/>
            <a:ext cx="877163"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a:ea typeface="+mn-ea"/>
                <a:cs typeface="+mn-cs"/>
              </a:rPr>
              <a:t>第一季</a:t>
            </a:r>
          </a:p>
        </p:txBody>
      </p:sp>
      <p:sp>
        <p:nvSpPr>
          <p:cNvPr id="7" name="文字方塊 6">
            <a:extLst>
              <a:ext uri="{FF2B5EF4-FFF2-40B4-BE49-F238E27FC236}">
                <a16:creationId xmlns:a16="http://schemas.microsoft.com/office/drawing/2014/main" id="{9156A7B0-B691-4B2A-8A99-02965BF2033C}"/>
              </a:ext>
            </a:extLst>
          </p:cNvPr>
          <p:cNvSpPr txBox="1"/>
          <p:nvPr/>
        </p:nvSpPr>
        <p:spPr>
          <a:xfrm>
            <a:off x="4390883" y="3750706"/>
            <a:ext cx="877163"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rial"/>
                <a:ea typeface="+mn-ea"/>
                <a:cs typeface="+mn-cs"/>
              </a:rPr>
              <a:t>第二季</a:t>
            </a:r>
          </a:p>
        </p:txBody>
      </p:sp>
      <p:pic>
        <p:nvPicPr>
          <p:cNvPr id="8" name="圖片 7">
            <a:extLst>
              <a:ext uri="{FF2B5EF4-FFF2-40B4-BE49-F238E27FC236}">
                <a16:creationId xmlns:a16="http://schemas.microsoft.com/office/drawing/2014/main" id="{05C8EF04-3CE5-4797-B782-16704A2C7CEC}"/>
              </a:ext>
            </a:extLst>
          </p:cNvPr>
          <p:cNvPicPr>
            <a:picLocks noChangeAspect="1"/>
          </p:cNvPicPr>
          <p:nvPr/>
        </p:nvPicPr>
        <p:blipFill rotWithShape="1">
          <a:blip r:embed="rId4"/>
          <a:srcRect b="57424"/>
          <a:stretch/>
        </p:blipFill>
        <p:spPr>
          <a:xfrm>
            <a:off x="4852857" y="1363486"/>
            <a:ext cx="5558053" cy="806720"/>
          </a:xfrm>
          <a:prstGeom prst="rect">
            <a:avLst/>
          </a:prstGeom>
        </p:spPr>
      </p:pic>
      <p:pic>
        <p:nvPicPr>
          <p:cNvPr id="10" name="圖片 9">
            <a:extLst>
              <a:ext uri="{FF2B5EF4-FFF2-40B4-BE49-F238E27FC236}">
                <a16:creationId xmlns:a16="http://schemas.microsoft.com/office/drawing/2014/main" id="{E4B5A531-48AA-4934-B0B8-F2606107C9A2}"/>
              </a:ext>
            </a:extLst>
          </p:cNvPr>
          <p:cNvPicPr>
            <a:picLocks noChangeAspect="1"/>
          </p:cNvPicPr>
          <p:nvPr/>
        </p:nvPicPr>
        <p:blipFill>
          <a:blip r:embed="rId5"/>
          <a:stretch>
            <a:fillRect/>
          </a:stretch>
        </p:blipFill>
        <p:spPr>
          <a:xfrm flipV="1">
            <a:off x="6311816" y="2278280"/>
            <a:ext cx="4209142" cy="1845268"/>
          </a:xfrm>
          <a:prstGeom prst="rect">
            <a:avLst/>
          </a:prstGeom>
          <a:ln>
            <a:noFill/>
          </a:ln>
          <a:effectLst>
            <a:outerShdw blurRad="292100" dist="139700" dir="2700000" algn="tl" rotWithShape="0">
              <a:srgbClr val="333333">
                <a:alpha val="65000"/>
              </a:srgbClr>
            </a:outerShdw>
          </a:effectLst>
        </p:spPr>
      </p:pic>
      <p:sp>
        <p:nvSpPr>
          <p:cNvPr id="13" name="橢圓 12">
            <a:extLst>
              <a:ext uri="{FF2B5EF4-FFF2-40B4-BE49-F238E27FC236}">
                <a16:creationId xmlns:a16="http://schemas.microsoft.com/office/drawing/2014/main" id="{12ED0DAE-62D2-4BBD-869E-4EC577F74DFA}"/>
              </a:ext>
            </a:extLst>
          </p:cNvPr>
          <p:cNvSpPr/>
          <p:nvPr/>
        </p:nvSpPr>
        <p:spPr>
          <a:xfrm>
            <a:off x="7507992" y="1644604"/>
            <a:ext cx="432000" cy="43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1</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5" name="橢圓 14">
            <a:extLst>
              <a:ext uri="{FF2B5EF4-FFF2-40B4-BE49-F238E27FC236}">
                <a16:creationId xmlns:a16="http://schemas.microsoft.com/office/drawing/2014/main" id="{5B64EC45-A73C-4C9F-9144-479B40063604}"/>
              </a:ext>
            </a:extLst>
          </p:cNvPr>
          <p:cNvSpPr/>
          <p:nvPr/>
        </p:nvSpPr>
        <p:spPr>
          <a:xfrm>
            <a:off x="9231861" y="2807981"/>
            <a:ext cx="432000" cy="43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2</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9" name="投影片編號版面配置區 18">
            <a:extLst>
              <a:ext uri="{FF2B5EF4-FFF2-40B4-BE49-F238E27FC236}">
                <a16:creationId xmlns:a16="http://schemas.microsoft.com/office/drawing/2014/main" id="{2D0B2048-FD17-4A15-9396-F59361C32D0E}"/>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166</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444971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979750-DCB2-43D9-BC76-A2CBA5C91018}"/>
              </a:ext>
            </a:extLst>
          </p:cNvPr>
          <p:cNvSpPr>
            <a:spLocks noGrp="1"/>
          </p:cNvSpPr>
          <p:nvPr>
            <p:ph type="title"/>
          </p:nvPr>
        </p:nvSpPr>
        <p:spPr/>
        <p:txBody>
          <a:bodyPr/>
          <a:lstStyle/>
          <a:p>
            <a:r>
              <a:rPr lang="zh-TW" altLang="en-US" dirty="0"/>
              <a:t>重塑資料 </a:t>
            </a:r>
            <a:r>
              <a:rPr lang="en-US" altLang="zh-TW" dirty="0"/>
              <a:t>– </a:t>
            </a:r>
            <a:r>
              <a:rPr lang="zh-TW" altLang="en-US" dirty="0"/>
              <a:t>附加查詢</a:t>
            </a:r>
          </a:p>
        </p:txBody>
      </p:sp>
      <p:sp>
        <p:nvSpPr>
          <p:cNvPr id="16" name="投影片編號版面配置區 15">
            <a:extLst>
              <a:ext uri="{FF2B5EF4-FFF2-40B4-BE49-F238E27FC236}">
                <a16:creationId xmlns:a16="http://schemas.microsoft.com/office/drawing/2014/main" id="{F84AF894-249C-4E55-9314-10132D63F4BF}"/>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167</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pic>
        <p:nvPicPr>
          <p:cNvPr id="11" name="圖片 10">
            <a:extLst>
              <a:ext uri="{FF2B5EF4-FFF2-40B4-BE49-F238E27FC236}">
                <a16:creationId xmlns:a16="http://schemas.microsoft.com/office/drawing/2014/main" id="{EA9096FD-6743-4C32-BC9C-FFD8A116197C}"/>
              </a:ext>
            </a:extLst>
          </p:cNvPr>
          <p:cNvPicPr>
            <a:picLocks noChangeAspect="1"/>
          </p:cNvPicPr>
          <p:nvPr/>
        </p:nvPicPr>
        <p:blipFill>
          <a:blip r:embed="rId2"/>
          <a:stretch>
            <a:fillRect/>
          </a:stretch>
        </p:blipFill>
        <p:spPr>
          <a:xfrm>
            <a:off x="1778833" y="1899138"/>
            <a:ext cx="8634334" cy="4593736"/>
          </a:xfrm>
          <a:prstGeom prst="rect">
            <a:avLst/>
          </a:prstGeom>
        </p:spPr>
      </p:pic>
      <p:sp>
        <p:nvSpPr>
          <p:cNvPr id="3" name="文字方塊 2">
            <a:extLst>
              <a:ext uri="{FF2B5EF4-FFF2-40B4-BE49-F238E27FC236}">
                <a16:creationId xmlns:a16="http://schemas.microsoft.com/office/drawing/2014/main" id="{5DA05AC1-2659-441F-BDF8-6D36E0EB7418}"/>
              </a:ext>
            </a:extLst>
          </p:cNvPr>
          <p:cNvSpPr txBox="1"/>
          <p:nvPr/>
        </p:nvSpPr>
        <p:spPr>
          <a:xfrm>
            <a:off x="3785033" y="1213664"/>
            <a:ext cx="4705032" cy="46166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Arial"/>
                <a:ea typeface="+mn-ea"/>
                <a:cs typeface="+mn-cs"/>
              </a:rPr>
              <a:t>第一季與第二季合併結果的查詢</a:t>
            </a:r>
          </a:p>
        </p:txBody>
      </p:sp>
    </p:spTree>
    <p:extLst>
      <p:ext uri="{BB962C8B-B14F-4D97-AF65-F5344CB8AC3E}">
        <p14:creationId xmlns:p14="http://schemas.microsoft.com/office/powerpoint/2010/main" val="14488217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410FCF-67B9-4C18-BA6D-5DA0EB82F830}"/>
              </a:ext>
            </a:extLst>
          </p:cNvPr>
          <p:cNvSpPr>
            <a:spLocks noGrp="1"/>
          </p:cNvSpPr>
          <p:nvPr>
            <p:ph type="title"/>
          </p:nvPr>
        </p:nvSpPr>
        <p:spPr>
          <a:xfrm>
            <a:off x="1574800" y="459581"/>
            <a:ext cx="9448800" cy="487363"/>
          </a:xfrm>
        </p:spPr>
        <p:txBody>
          <a:bodyPr/>
          <a:lstStyle/>
          <a:p>
            <a:r>
              <a:rPr lang="zh-TW" altLang="en-US" dirty="0"/>
              <a:t>插入自訂資料行</a:t>
            </a:r>
          </a:p>
        </p:txBody>
      </p:sp>
      <p:sp>
        <p:nvSpPr>
          <p:cNvPr id="3" name="內容版面配置區 2">
            <a:extLst>
              <a:ext uri="{FF2B5EF4-FFF2-40B4-BE49-F238E27FC236}">
                <a16:creationId xmlns:a16="http://schemas.microsoft.com/office/drawing/2014/main" id="{1CFC5348-30FD-4BBD-8449-104D0BF4A69B}"/>
              </a:ext>
            </a:extLst>
          </p:cNvPr>
          <p:cNvSpPr>
            <a:spLocks noGrp="1"/>
          </p:cNvSpPr>
          <p:nvPr>
            <p:ph idx="1"/>
          </p:nvPr>
        </p:nvSpPr>
        <p:spPr>
          <a:xfrm>
            <a:off x="2235200" y="1295400"/>
            <a:ext cx="9398000" cy="5029200"/>
          </a:xfrm>
        </p:spPr>
        <p:txBody>
          <a:bodyPr>
            <a:normAutofit/>
          </a:bodyPr>
          <a:lstStyle/>
          <a:p>
            <a:r>
              <a:rPr lang="zh-TW" altLang="en-US" dirty="0"/>
              <a:t>使用 </a:t>
            </a:r>
            <a:r>
              <a:rPr lang="en-US" altLang="zh-TW" dirty="0"/>
              <a:t>[</a:t>
            </a:r>
            <a:r>
              <a:rPr lang="zh-TW" altLang="en-US" dirty="0"/>
              <a:t>查詢編輯器</a:t>
            </a:r>
            <a:r>
              <a:rPr lang="en-US" altLang="zh-TW" dirty="0"/>
              <a:t>] </a:t>
            </a:r>
            <a:r>
              <a:rPr lang="zh-TW" altLang="en-US" dirty="0"/>
              <a:t>功能區</a:t>
            </a:r>
          </a:p>
          <a:p>
            <a:r>
              <a:rPr lang="zh-TW" altLang="en-US" dirty="0"/>
              <a:t>在 </a:t>
            </a:r>
            <a:r>
              <a:rPr lang="en-US" altLang="zh-TW" dirty="0"/>
              <a:t>[</a:t>
            </a:r>
            <a:r>
              <a:rPr lang="zh-TW" altLang="en-US" dirty="0"/>
              <a:t>查詢編輯器</a:t>
            </a:r>
            <a:r>
              <a:rPr lang="en-US" altLang="zh-TW" dirty="0"/>
              <a:t>] </a:t>
            </a:r>
            <a:r>
              <a:rPr lang="zh-TW" altLang="en-US" dirty="0"/>
              <a:t>功能區中，按一下 </a:t>
            </a:r>
            <a:r>
              <a:rPr lang="en-US" altLang="zh-TW" dirty="0"/>
              <a:t>[</a:t>
            </a:r>
            <a:r>
              <a:rPr lang="zh-TW" altLang="en-US" dirty="0"/>
              <a:t>新增資料行</a:t>
            </a:r>
            <a:r>
              <a:rPr lang="en-US" altLang="zh-TW" dirty="0"/>
              <a:t>]</a:t>
            </a:r>
            <a:r>
              <a:rPr lang="zh-TW" altLang="en-US" dirty="0"/>
              <a:t>索引標籤。</a:t>
            </a:r>
            <a:endParaRPr lang="en-US" altLang="zh-TW" dirty="0"/>
          </a:p>
          <a:p>
            <a:r>
              <a:rPr lang="zh-TW" altLang="en-US" dirty="0"/>
              <a:t>在 </a:t>
            </a:r>
            <a:r>
              <a:rPr lang="en-US" altLang="zh-TW" dirty="0"/>
              <a:t>[</a:t>
            </a:r>
            <a:r>
              <a:rPr lang="zh-TW" altLang="en-US" dirty="0"/>
              <a:t>一般</a:t>
            </a:r>
            <a:r>
              <a:rPr lang="en-US" altLang="zh-TW" dirty="0"/>
              <a:t>]</a:t>
            </a:r>
            <a:r>
              <a:rPr lang="zh-TW" altLang="en-US" dirty="0"/>
              <a:t>群組中按一下</a:t>
            </a:r>
            <a:r>
              <a:rPr lang="en-US" altLang="zh-TW" dirty="0"/>
              <a:t> [</a:t>
            </a:r>
            <a:r>
              <a:rPr lang="zh-TW" altLang="en-US" dirty="0"/>
              <a:t>自訂資料行</a:t>
            </a:r>
            <a:r>
              <a:rPr lang="en-US" altLang="zh-TW" dirty="0"/>
              <a:t>] </a:t>
            </a:r>
            <a:r>
              <a:rPr lang="zh-TW" altLang="en-US" dirty="0"/>
              <a:t>。</a:t>
            </a:r>
            <a:endParaRPr lang="en-US" altLang="zh-TW" dirty="0"/>
          </a:p>
          <a:p>
            <a:r>
              <a:rPr lang="zh-TW" altLang="en-US" dirty="0"/>
              <a:t>在對話方塊中，輸入資料行名稱，將資料行插入到 </a:t>
            </a:r>
            <a:r>
              <a:rPr lang="en-US" altLang="zh-TW" dirty="0"/>
              <a:t>[</a:t>
            </a:r>
            <a:r>
              <a:rPr lang="zh-TW" altLang="en-US" dirty="0"/>
              <a:t>自訂資料行公式</a:t>
            </a:r>
            <a:r>
              <a:rPr lang="en-US" altLang="zh-TW" dirty="0"/>
              <a:t>] </a:t>
            </a:r>
            <a:r>
              <a:rPr lang="zh-TW" altLang="en-US" dirty="0"/>
              <a:t>方塊：</a:t>
            </a:r>
          </a:p>
          <a:p>
            <a:pPr lvl="1"/>
            <a:r>
              <a:rPr lang="zh-TW" altLang="en-US" dirty="0"/>
              <a:t>按兩下 </a:t>
            </a:r>
            <a:r>
              <a:rPr lang="en-US" altLang="zh-TW" dirty="0"/>
              <a:t>[</a:t>
            </a:r>
            <a:r>
              <a:rPr lang="zh-TW" altLang="en-US" dirty="0"/>
              <a:t>可用的資料行</a:t>
            </a:r>
            <a:r>
              <a:rPr lang="en-US" altLang="zh-TW" dirty="0"/>
              <a:t>] </a:t>
            </a:r>
            <a:r>
              <a:rPr lang="zh-TW" altLang="en-US" dirty="0"/>
              <a:t>清單中的資料行，或</a:t>
            </a:r>
          </a:p>
          <a:p>
            <a:pPr lvl="1"/>
            <a:r>
              <a:rPr lang="zh-TW" altLang="en-US" dirty="0"/>
              <a:t>按一下 </a:t>
            </a:r>
            <a:r>
              <a:rPr lang="en-US" altLang="zh-TW" dirty="0"/>
              <a:t>[</a:t>
            </a:r>
            <a:r>
              <a:rPr lang="zh-TW" altLang="en-US" dirty="0"/>
              <a:t>可用的資料行</a:t>
            </a:r>
            <a:r>
              <a:rPr lang="en-US" altLang="zh-TW" dirty="0"/>
              <a:t>] </a:t>
            </a:r>
            <a:r>
              <a:rPr lang="zh-TW" altLang="en-US" dirty="0"/>
              <a:t>清單中的資料行，然後按一下 </a:t>
            </a:r>
            <a:r>
              <a:rPr lang="en-US" altLang="zh-TW" dirty="0"/>
              <a:t>[</a:t>
            </a:r>
            <a:r>
              <a:rPr lang="zh-TW" altLang="en-US" dirty="0"/>
              <a:t>插入</a:t>
            </a:r>
            <a:r>
              <a:rPr lang="en-US" altLang="zh-TW" dirty="0"/>
              <a:t>]</a:t>
            </a:r>
            <a:r>
              <a:rPr lang="zh-TW" altLang="en-US" dirty="0"/>
              <a:t>。</a:t>
            </a:r>
            <a:endParaRPr lang="en-US" altLang="zh-TW" dirty="0"/>
          </a:p>
          <a:p>
            <a:r>
              <a:rPr lang="zh-TW" altLang="en-US" dirty="0"/>
              <a:t>按一下 </a:t>
            </a:r>
            <a:r>
              <a:rPr lang="en-US" altLang="zh-TW" dirty="0"/>
              <a:t>[</a:t>
            </a:r>
            <a:r>
              <a:rPr lang="zh-TW" altLang="en-US" dirty="0"/>
              <a:t>確定</a:t>
            </a:r>
            <a:r>
              <a:rPr lang="en-US" altLang="zh-TW" dirty="0"/>
              <a:t>]</a:t>
            </a:r>
            <a:r>
              <a:rPr lang="zh-TW" altLang="en-US" dirty="0"/>
              <a:t>。</a:t>
            </a:r>
          </a:p>
          <a:p>
            <a:endParaRPr lang="zh-TW" altLang="en-US" dirty="0"/>
          </a:p>
          <a:p>
            <a:endParaRPr lang="zh-TW" altLang="en-US" dirty="0"/>
          </a:p>
        </p:txBody>
      </p:sp>
      <p:sp>
        <p:nvSpPr>
          <p:cNvPr id="14" name="投影片編號版面配置區 13">
            <a:extLst>
              <a:ext uri="{FF2B5EF4-FFF2-40B4-BE49-F238E27FC236}">
                <a16:creationId xmlns:a16="http://schemas.microsoft.com/office/drawing/2014/main" id="{D86C28E5-65A7-4099-A1CD-1C996C59744F}"/>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735828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410FCF-67B9-4C18-BA6D-5DA0EB82F830}"/>
              </a:ext>
            </a:extLst>
          </p:cNvPr>
          <p:cNvSpPr>
            <a:spLocks noGrp="1"/>
          </p:cNvSpPr>
          <p:nvPr>
            <p:ph type="title"/>
          </p:nvPr>
        </p:nvSpPr>
        <p:spPr/>
        <p:txBody>
          <a:bodyPr/>
          <a:lstStyle/>
          <a:p>
            <a:r>
              <a:rPr lang="zh-TW" altLang="en-US" dirty="0"/>
              <a:t>插入自訂資料行</a:t>
            </a:r>
          </a:p>
        </p:txBody>
      </p:sp>
      <p:sp>
        <p:nvSpPr>
          <p:cNvPr id="15" name="內容版面配置區 14">
            <a:extLst>
              <a:ext uri="{FF2B5EF4-FFF2-40B4-BE49-F238E27FC236}">
                <a16:creationId xmlns:a16="http://schemas.microsoft.com/office/drawing/2014/main" id="{DFD25F7B-67ED-4CE4-8E63-CA7FD26ACB0B}"/>
              </a:ext>
            </a:extLst>
          </p:cNvPr>
          <p:cNvSpPr>
            <a:spLocks noGrp="1"/>
          </p:cNvSpPr>
          <p:nvPr>
            <p:ph idx="1"/>
          </p:nvPr>
        </p:nvSpPr>
        <p:spPr>
          <a:xfrm>
            <a:off x="1705233" y="1165123"/>
            <a:ext cx="9398000" cy="4741002"/>
          </a:xfrm>
        </p:spPr>
        <p:txBody>
          <a:bodyPr/>
          <a:lstStyle/>
          <a:p>
            <a:pPr marL="0" indent="0">
              <a:buNone/>
            </a:pPr>
            <a:r>
              <a:rPr lang="zh-TW" altLang="en-US" dirty="0"/>
              <a:t>新增一個</a:t>
            </a:r>
            <a:r>
              <a:rPr lang="en-US" altLang="zh-TW" dirty="0"/>
              <a:t>[</a:t>
            </a:r>
            <a:r>
              <a:rPr lang="zh-TW" altLang="en-US" dirty="0"/>
              <a:t>小計</a:t>
            </a:r>
            <a:r>
              <a:rPr lang="en-US" altLang="zh-TW" dirty="0"/>
              <a:t>]</a:t>
            </a:r>
            <a:r>
              <a:rPr lang="zh-TW" altLang="en-US" dirty="0"/>
              <a:t>的資料行</a:t>
            </a:r>
          </a:p>
        </p:txBody>
      </p:sp>
      <p:sp>
        <p:nvSpPr>
          <p:cNvPr id="14" name="投影片編號版面配置區 13">
            <a:extLst>
              <a:ext uri="{FF2B5EF4-FFF2-40B4-BE49-F238E27FC236}">
                <a16:creationId xmlns:a16="http://schemas.microsoft.com/office/drawing/2014/main" id="{3304CE03-2720-463E-B426-96790A93F402}"/>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pic>
        <p:nvPicPr>
          <p:cNvPr id="10" name="圖片 9">
            <a:extLst>
              <a:ext uri="{FF2B5EF4-FFF2-40B4-BE49-F238E27FC236}">
                <a16:creationId xmlns:a16="http://schemas.microsoft.com/office/drawing/2014/main" id="{0ACC85C7-F067-406B-860C-CE9B6A10A56F}"/>
              </a:ext>
            </a:extLst>
          </p:cNvPr>
          <p:cNvPicPr>
            <a:picLocks noChangeAspect="1"/>
          </p:cNvPicPr>
          <p:nvPr/>
        </p:nvPicPr>
        <p:blipFill>
          <a:blip r:embed="rId2"/>
          <a:stretch>
            <a:fillRect/>
          </a:stretch>
        </p:blipFill>
        <p:spPr>
          <a:xfrm>
            <a:off x="2350346" y="2007274"/>
            <a:ext cx="3028950" cy="1371600"/>
          </a:xfrm>
          <a:prstGeom prst="rect">
            <a:avLst/>
          </a:prstGeom>
        </p:spPr>
      </p:pic>
      <p:pic>
        <p:nvPicPr>
          <p:cNvPr id="6" name="圖片 5">
            <a:extLst>
              <a:ext uri="{FF2B5EF4-FFF2-40B4-BE49-F238E27FC236}">
                <a16:creationId xmlns:a16="http://schemas.microsoft.com/office/drawing/2014/main" id="{0D8320F9-D4B1-47A1-936F-05B99335F92A}"/>
              </a:ext>
            </a:extLst>
          </p:cNvPr>
          <p:cNvPicPr>
            <a:picLocks noChangeAspect="1"/>
          </p:cNvPicPr>
          <p:nvPr/>
        </p:nvPicPr>
        <p:blipFill>
          <a:blip r:embed="rId3"/>
          <a:stretch>
            <a:fillRect/>
          </a:stretch>
        </p:blipFill>
        <p:spPr>
          <a:xfrm>
            <a:off x="4756066" y="2149413"/>
            <a:ext cx="3444856" cy="2156736"/>
          </a:xfrm>
          <a:prstGeom prst="rect">
            <a:avLst/>
          </a:prstGeom>
          <a:ln>
            <a:noFill/>
          </a:ln>
          <a:effectLst>
            <a:outerShdw blurRad="292100" dist="139700" dir="2700000" algn="tl" rotWithShape="0">
              <a:srgbClr val="333333">
                <a:alpha val="65000"/>
              </a:srgbClr>
            </a:outerShdw>
          </a:effectLst>
        </p:spPr>
      </p:pic>
      <p:pic>
        <p:nvPicPr>
          <p:cNvPr id="7" name="圖片 6">
            <a:extLst>
              <a:ext uri="{FF2B5EF4-FFF2-40B4-BE49-F238E27FC236}">
                <a16:creationId xmlns:a16="http://schemas.microsoft.com/office/drawing/2014/main" id="{114E7A6C-090C-4580-9E64-317B270F0324}"/>
              </a:ext>
            </a:extLst>
          </p:cNvPr>
          <p:cNvPicPr>
            <a:picLocks noChangeAspect="1"/>
          </p:cNvPicPr>
          <p:nvPr/>
        </p:nvPicPr>
        <p:blipFill>
          <a:blip r:embed="rId4"/>
          <a:stretch>
            <a:fillRect/>
          </a:stretch>
        </p:blipFill>
        <p:spPr>
          <a:xfrm>
            <a:off x="6290872" y="4665663"/>
            <a:ext cx="4377128" cy="2034440"/>
          </a:xfrm>
          <a:prstGeom prst="rect">
            <a:avLst/>
          </a:prstGeom>
        </p:spPr>
      </p:pic>
      <p:pic>
        <p:nvPicPr>
          <p:cNvPr id="8" name="圖片 7">
            <a:extLst>
              <a:ext uri="{FF2B5EF4-FFF2-40B4-BE49-F238E27FC236}">
                <a16:creationId xmlns:a16="http://schemas.microsoft.com/office/drawing/2014/main" id="{2FB4A40E-1B37-493E-BF05-9AB66CC92645}"/>
              </a:ext>
            </a:extLst>
          </p:cNvPr>
          <p:cNvPicPr>
            <a:picLocks noChangeAspect="1"/>
          </p:cNvPicPr>
          <p:nvPr/>
        </p:nvPicPr>
        <p:blipFill>
          <a:blip r:embed="rId5"/>
          <a:stretch>
            <a:fillRect/>
          </a:stretch>
        </p:blipFill>
        <p:spPr>
          <a:xfrm>
            <a:off x="2016134" y="4665663"/>
            <a:ext cx="3697374" cy="2034440"/>
          </a:xfrm>
          <a:prstGeom prst="rect">
            <a:avLst/>
          </a:prstGeom>
        </p:spPr>
      </p:pic>
      <p:sp>
        <p:nvSpPr>
          <p:cNvPr id="9" name="箭號: 向右 8">
            <a:extLst>
              <a:ext uri="{FF2B5EF4-FFF2-40B4-BE49-F238E27FC236}">
                <a16:creationId xmlns:a16="http://schemas.microsoft.com/office/drawing/2014/main" id="{B3026F3D-2DC9-44BE-A984-532128FA0410}"/>
              </a:ext>
            </a:extLst>
          </p:cNvPr>
          <p:cNvSpPr/>
          <p:nvPr/>
        </p:nvSpPr>
        <p:spPr>
          <a:xfrm>
            <a:off x="5713508" y="5366479"/>
            <a:ext cx="764986" cy="614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FFFFFF"/>
              </a:solidFill>
              <a:effectLst/>
              <a:uLnTx/>
              <a:uFillTx/>
              <a:latin typeface="Arial"/>
              <a:ea typeface="+mn-ea"/>
              <a:cs typeface="+mn-cs"/>
            </a:endParaRPr>
          </a:p>
        </p:txBody>
      </p:sp>
      <p:sp>
        <p:nvSpPr>
          <p:cNvPr id="11" name="矩形 10">
            <a:extLst>
              <a:ext uri="{FF2B5EF4-FFF2-40B4-BE49-F238E27FC236}">
                <a16:creationId xmlns:a16="http://schemas.microsoft.com/office/drawing/2014/main" id="{9EE28349-33FC-426F-9F17-9E087D0A4C7C}"/>
              </a:ext>
            </a:extLst>
          </p:cNvPr>
          <p:cNvSpPr/>
          <p:nvPr/>
        </p:nvSpPr>
        <p:spPr>
          <a:xfrm>
            <a:off x="2933076" y="2375423"/>
            <a:ext cx="464695" cy="8599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99061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關於樞紐分析表</a:t>
            </a:r>
          </a:p>
        </p:txBody>
      </p:sp>
      <p:sp>
        <p:nvSpPr>
          <p:cNvPr id="7" name="內容版面配置區 6"/>
          <p:cNvSpPr>
            <a:spLocks noGrp="1"/>
          </p:cNvSpPr>
          <p:nvPr>
            <p:ph idx="1"/>
          </p:nvPr>
        </p:nvSpPr>
        <p:spPr>
          <a:xfrm>
            <a:off x="2235200" y="1295400"/>
            <a:ext cx="9398000" cy="5029200"/>
          </a:xfrm>
        </p:spPr>
        <p:txBody>
          <a:bodyPr>
            <a:normAutofit/>
          </a:bodyPr>
          <a:lstStyle/>
          <a:p>
            <a:r>
              <a:rPr lang="zh-TW" altLang="en-US" dirty="0"/>
              <a:t>「樞紐分析表」是能夠為大量資料快速進行摘要的互動式報表。</a:t>
            </a:r>
            <a:endParaRPr lang="en-US" altLang="zh-TW" dirty="0"/>
          </a:p>
          <a:p>
            <a:r>
              <a:rPr lang="zh-TW" altLang="zh-TW" dirty="0"/>
              <a:t>「樞紐分析表」</a:t>
            </a:r>
            <a:r>
              <a:rPr lang="zh-TW" altLang="en-US" dirty="0"/>
              <a:t>可用於詳細分析數值資料並解答與資料相關的非預期問題。</a:t>
            </a:r>
            <a:endParaRPr lang="en-US" altLang="zh-TW" dirty="0"/>
          </a:p>
          <a:p>
            <a:r>
              <a:rPr lang="zh-TW" altLang="en-US" dirty="0">
                <a:hlinkClick r:id="rId3"/>
              </a:rPr>
              <a:t>瞭解更多</a:t>
            </a:r>
            <a:r>
              <a:rPr lang="en-US" altLang="zh-TW" dirty="0">
                <a:hlinkClick r:id="rId3"/>
              </a:rPr>
              <a:t>…</a:t>
            </a:r>
            <a:endParaRPr lang="zh-TW" altLang="en-US" dirty="0"/>
          </a:p>
        </p:txBody>
      </p:sp>
      <p:sp>
        <p:nvSpPr>
          <p:cNvPr id="3" name="投影片編號版面配置區 2">
            <a:extLst>
              <a:ext uri="{FF2B5EF4-FFF2-40B4-BE49-F238E27FC236}">
                <a16:creationId xmlns:a16="http://schemas.microsoft.com/office/drawing/2014/main" id="{601051BF-55C2-495F-B04B-9120E3C74C07}"/>
              </a:ext>
            </a:extLst>
          </p:cNvPr>
          <p:cNvSpPr>
            <a:spLocks noGrp="1"/>
          </p:cNvSpPr>
          <p:nvPr>
            <p:ph type="sldNum" sz="quarter" idx="4"/>
          </p:nvPr>
        </p:nvSpPr>
        <p:spPr/>
        <p:txBody>
          <a:bodyPr/>
          <a:lstStyle/>
          <a:p>
            <a:fld id="{7F173E31-B280-470D-8E33-DE21E2EE0EAF}" type="slidenum">
              <a:rPr lang="zh-TW" altLang="en-US" smtClean="0"/>
              <a:t>17</a:t>
            </a:fld>
            <a:endParaRPr lang="zh-TW" altLang="en-US" dirty="0"/>
          </a:p>
        </p:txBody>
      </p:sp>
    </p:spTree>
    <p:extLst>
      <p:ext uri="{BB962C8B-B14F-4D97-AF65-F5344CB8AC3E}">
        <p14:creationId xmlns:p14="http://schemas.microsoft.com/office/powerpoint/2010/main" val="35287306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78AA3D-DCE2-4452-8E03-0CD974D292A0}"/>
              </a:ext>
            </a:extLst>
          </p:cNvPr>
          <p:cNvSpPr>
            <a:spLocks noGrp="1"/>
          </p:cNvSpPr>
          <p:nvPr>
            <p:ph type="title"/>
          </p:nvPr>
        </p:nvSpPr>
        <p:spPr>
          <a:xfrm>
            <a:off x="1574800" y="459581"/>
            <a:ext cx="9448800" cy="487363"/>
          </a:xfrm>
        </p:spPr>
        <p:txBody>
          <a:bodyPr/>
          <a:lstStyle/>
          <a:p>
            <a:r>
              <a:rPr lang="zh-TW" altLang="en-US" dirty="0">
                <a:hlinkClick r:id="rId2"/>
              </a:rPr>
              <a:t>分組依據</a:t>
            </a:r>
            <a:endParaRPr lang="zh-TW" altLang="en-US" dirty="0"/>
          </a:p>
        </p:txBody>
      </p:sp>
      <p:sp>
        <p:nvSpPr>
          <p:cNvPr id="17" name="內容版面配置區 16">
            <a:extLst>
              <a:ext uri="{FF2B5EF4-FFF2-40B4-BE49-F238E27FC236}">
                <a16:creationId xmlns:a16="http://schemas.microsoft.com/office/drawing/2014/main" id="{9248F2BD-FA11-44A5-AC3D-E6A110DF82FC}"/>
              </a:ext>
            </a:extLst>
          </p:cNvPr>
          <p:cNvSpPr>
            <a:spLocks noGrp="1"/>
          </p:cNvSpPr>
          <p:nvPr>
            <p:ph idx="1"/>
          </p:nvPr>
        </p:nvSpPr>
        <p:spPr/>
        <p:txBody>
          <a:bodyPr/>
          <a:lstStyle/>
          <a:p>
            <a:pPr marL="0" indent="0">
              <a:buNone/>
            </a:pPr>
            <a:r>
              <a:rPr lang="zh-TW" altLang="en-US" dirty="0"/>
              <a:t>以</a:t>
            </a:r>
            <a:r>
              <a:rPr lang="en-US" altLang="zh-TW" dirty="0"/>
              <a:t>[</a:t>
            </a:r>
            <a:r>
              <a:rPr lang="zh-TW" altLang="en-US" dirty="0"/>
              <a:t>公司名稱</a:t>
            </a:r>
            <a:r>
              <a:rPr lang="en-US" altLang="zh-TW" dirty="0"/>
              <a:t>]</a:t>
            </a:r>
            <a:r>
              <a:rPr lang="zh-TW" altLang="en-US" dirty="0"/>
              <a:t>統計交易</a:t>
            </a:r>
            <a:r>
              <a:rPr lang="en-US" altLang="zh-TW" dirty="0"/>
              <a:t>[</a:t>
            </a:r>
            <a:r>
              <a:rPr lang="zh-TW" altLang="en-US" dirty="0"/>
              <a:t>筆數</a:t>
            </a:r>
            <a:r>
              <a:rPr lang="en-US" altLang="zh-TW" dirty="0"/>
              <a:t>]</a:t>
            </a:r>
            <a:r>
              <a:rPr lang="zh-TW" altLang="en-US" dirty="0"/>
              <a:t>及</a:t>
            </a:r>
            <a:r>
              <a:rPr lang="en-US" altLang="zh-TW" dirty="0"/>
              <a:t>[</a:t>
            </a:r>
            <a:r>
              <a:rPr lang="zh-TW" altLang="en-US" dirty="0"/>
              <a:t>合計</a:t>
            </a:r>
            <a:r>
              <a:rPr lang="en-US" altLang="zh-TW" dirty="0"/>
              <a:t>]</a:t>
            </a:r>
            <a:endParaRPr lang="zh-TW" altLang="en-US" dirty="0"/>
          </a:p>
        </p:txBody>
      </p:sp>
      <p:pic>
        <p:nvPicPr>
          <p:cNvPr id="4" name="圖片 3">
            <a:extLst>
              <a:ext uri="{FF2B5EF4-FFF2-40B4-BE49-F238E27FC236}">
                <a16:creationId xmlns:a16="http://schemas.microsoft.com/office/drawing/2014/main" id="{09D09078-40A6-41F1-B1EF-3C7A794EAAF7}"/>
              </a:ext>
            </a:extLst>
          </p:cNvPr>
          <p:cNvPicPr>
            <a:picLocks noChangeAspect="1"/>
          </p:cNvPicPr>
          <p:nvPr/>
        </p:nvPicPr>
        <p:blipFill>
          <a:blip r:embed="rId3"/>
          <a:stretch>
            <a:fillRect/>
          </a:stretch>
        </p:blipFill>
        <p:spPr>
          <a:xfrm>
            <a:off x="2207760" y="1762556"/>
            <a:ext cx="8154650" cy="1155902"/>
          </a:xfrm>
          <a:prstGeom prst="rect">
            <a:avLst/>
          </a:prstGeom>
        </p:spPr>
      </p:pic>
      <p:sp>
        <p:nvSpPr>
          <p:cNvPr id="6" name="矩形 5">
            <a:extLst>
              <a:ext uri="{FF2B5EF4-FFF2-40B4-BE49-F238E27FC236}">
                <a16:creationId xmlns:a16="http://schemas.microsoft.com/office/drawing/2014/main" id="{D4D390C3-DCA1-4D06-B6E0-59E016F17B21}"/>
              </a:ext>
            </a:extLst>
          </p:cNvPr>
          <p:cNvSpPr/>
          <p:nvPr/>
        </p:nvSpPr>
        <p:spPr>
          <a:xfrm>
            <a:off x="5940311" y="2086248"/>
            <a:ext cx="344774" cy="8322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1800" b="1" i="0" u="none" strike="noStrike" kern="1200" cap="none" spc="0" normalizeH="0" baseline="0" noProof="0">
              <a:ln>
                <a:noFill/>
              </a:ln>
              <a:solidFill>
                <a:srgbClr val="FFFFFF"/>
              </a:solidFill>
              <a:effectLst/>
              <a:uLnTx/>
              <a:uFillTx/>
              <a:latin typeface="Arial"/>
              <a:ea typeface="+mn-ea"/>
              <a:cs typeface="+mn-cs"/>
            </a:endParaRPr>
          </a:p>
        </p:txBody>
      </p:sp>
      <p:pic>
        <p:nvPicPr>
          <p:cNvPr id="8" name="圖片 7">
            <a:extLst>
              <a:ext uri="{FF2B5EF4-FFF2-40B4-BE49-F238E27FC236}">
                <a16:creationId xmlns:a16="http://schemas.microsoft.com/office/drawing/2014/main" id="{9CF443C2-F104-43C5-9343-B4F45C1ACAD6}"/>
              </a:ext>
            </a:extLst>
          </p:cNvPr>
          <p:cNvPicPr>
            <a:picLocks noChangeAspect="1"/>
          </p:cNvPicPr>
          <p:nvPr/>
        </p:nvPicPr>
        <p:blipFill>
          <a:blip r:embed="rId4"/>
          <a:stretch>
            <a:fillRect/>
          </a:stretch>
        </p:blipFill>
        <p:spPr>
          <a:xfrm>
            <a:off x="2050831" y="2920591"/>
            <a:ext cx="4137286" cy="2732506"/>
          </a:xfrm>
          <a:prstGeom prst="rect">
            <a:avLst/>
          </a:prstGeom>
          <a:ln>
            <a:noFill/>
          </a:ln>
          <a:effectLst>
            <a:outerShdw blurRad="292100" dist="139700" dir="2700000" algn="tl" rotWithShape="0">
              <a:srgbClr val="333333">
                <a:alpha val="65000"/>
              </a:srgbClr>
            </a:outerShdw>
          </a:effectLst>
        </p:spPr>
      </p:pic>
      <p:pic>
        <p:nvPicPr>
          <p:cNvPr id="9" name="圖片 8">
            <a:extLst>
              <a:ext uri="{FF2B5EF4-FFF2-40B4-BE49-F238E27FC236}">
                <a16:creationId xmlns:a16="http://schemas.microsoft.com/office/drawing/2014/main" id="{28B72ADF-035A-45BC-829D-7B65ADD016D7}"/>
              </a:ext>
            </a:extLst>
          </p:cNvPr>
          <p:cNvPicPr>
            <a:picLocks noChangeAspect="1"/>
          </p:cNvPicPr>
          <p:nvPr/>
        </p:nvPicPr>
        <p:blipFill>
          <a:blip r:embed="rId5"/>
          <a:stretch>
            <a:fillRect/>
          </a:stretch>
        </p:blipFill>
        <p:spPr>
          <a:xfrm>
            <a:off x="5644882" y="3289169"/>
            <a:ext cx="4496287" cy="3035431"/>
          </a:xfrm>
          <a:prstGeom prst="rect">
            <a:avLst/>
          </a:prstGeom>
        </p:spPr>
      </p:pic>
      <p:sp>
        <p:nvSpPr>
          <p:cNvPr id="11" name="橢圓 10">
            <a:extLst>
              <a:ext uri="{FF2B5EF4-FFF2-40B4-BE49-F238E27FC236}">
                <a16:creationId xmlns:a16="http://schemas.microsoft.com/office/drawing/2014/main" id="{EA67036C-85F6-44E8-9E69-3D60AABAB69E}"/>
              </a:ext>
            </a:extLst>
          </p:cNvPr>
          <p:cNvSpPr/>
          <p:nvPr/>
        </p:nvSpPr>
        <p:spPr>
          <a:xfrm>
            <a:off x="6442014" y="2173281"/>
            <a:ext cx="432000" cy="43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1</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3" name="橢圓 12">
            <a:extLst>
              <a:ext uri="{FF2B5EF4-FFF2-40B4-BE49-F238E27FC236}">
                <a16:creationId xmlns:a16="http://schemas.microsoft.com/office/drawing/2014/main" id="{872CB49B-333B-4779-B18D-BE06F510082B}"/>
              </a:ext>
            </a:extLst>
          </p:cNvPr>
          <p:cNvSpPr/>
          <p:nvPr/>
        </p:nvSpPr>
        <p:spPr>
          <a:xfrm>
            <a:off x="4264329" y="3510135"/>
            <a:ext cx="432000" cy="43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2</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4" name="橢圓 13">
            <a:extLst>
              <a:ext uri="{FF2B5EF4-FFF2-40B4-BE49-F238E27FC236}">
                <a16:creationId xmlns:a16="http://schemas.microsoft.com/office/drawing/2014/main" id="{A81C2027-093C-4197-B85A-E06230881582}"/>
              </a:ext>
            </a:extLst>
          </p:cNvPr>
          <p:cNvSpPr/>
          <p:nvPr/>
        </p:nvSpPr>
        <p:spPr>
          <a:xfrm>
            <a:off x="7677024" y="4204118"/>
            <a:ext cx="432000" cy="43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FFFFFF"/>
                </a:solidFill>
                <a:effectLst/>
                <a:uLnTx/>
                <a:uFillTx/>
                <a:latin typeface="Arial"/>
                <a:ea typeface="+mn-ea"/>
                <a:cs typeface="+mn-cs"/>
              </a:rPr>
              <a:t>3</a:t>
            </a:r>
            <a:endParaRPr kumimoji="0" lang="zh-TW" altLang="en-US" sz="3200" b="1" i="0" u="none" strike="noStrike" kern="1200" cap="none" spc="0" normalizeH="0" baseline="0" noProof="0" dirty="0">
              <a:ln>
                <a:noFill/>
              </a:ln>
              <a:solidFill>
                <a:srgbClr val="FFFFFF"/>
              </a:solidFill>
              <a:effectLst/>
              <a:uLnTx/>
              <a:uFillTx/>
              <a:latin typeface="Arial"/>
              <a:ea typeface="+mn-ea"/>
              <a:cs typeface="+mn-cs"/>
            </a:endParaRPr>
          </a:p>
        </p:txBody>
      </p:sp>
      <p:sp>
        <p:nvSpPr>
          <p:cNvPr id="18" name="投影片編號版面配置區 17">
            <a:extLst>
              <a:ext uri="{FF2B5EF4-FFF2-40B4-BE49-F238E27FC236}">
                <a16:creationId xmlns:a16="http://schemas.microsoft.com/office/drawing/2014/main" id="{69F122BF-B294-4CF9-A5DC-C63F5947FD35}"/>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170</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365313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8E6863-3640-4D06-914C-3E25E291A9EB}"/>
              </a:ext>
            </a:extLst>
          </p:cNvPr>
          <p:cNvSpPr>
            <a:spLocks noGrp="1"/>
          </p:cNvSpPr>
          <p:nvPr>
            <p:ph type="title"/>
          </p:nvPr>
        </p:nvSpPr>
        <p:spPr>
          <a:xfrm>
            <a:off x="1574800" y="459581"/>
            <a:ext cx="9448800" cy="487363"/>
          </a:xfrm>
        </p:spPr>
        <p:txBody>
          <a:bodyPr/>
          <a:lstStyle/>
          <a:p>
            <a:r>
              <a:rPr lang="zh-TW" altLang="en-US" dirty="0"/>
              <a:t>和其他人共用</a:t>
            </a:r>
          </a:p>
        </p:txBody>
      </p:sp>
      <p:sp>
        <p:nvSpPr>
          <p:cNvPr id="3" name="內容版面配置區 2">
            <a:extLst>
              <a:ext uri="{FF2B5EF4-FFF2-40B4-BE49-F238E27FC236}">
                <a16:creationId xmlns:a16="http://schemas.microsoft.com/office/drawing/2014/main" id="{7581B140-3491-4675-A11D-6F2EE5D82AE2}"/>
              </a:ext>
            </a:extLst>
          </p:cNvPr>
          <p:cNvSpPr>
            <a:spLocks noGrp="1"/>
          </p:cNvSpPr>
          <p:nvPr>
            <p:ph idx="1"/>
          </p:nvPr>
        </p:nvSpPr>
        <p:spPr>
          <a:xfrm>
            <a:off x="2235200" y="1295400"/>
            <a:ext cx="9398000" cy="5029200"/>
          </a:xfrm>
        </p:spPr>
        <p:txBody>
          <a:bodyPr/>
          <a:lstStyle/>
          <a:p>
            <a:r>
              <a:rPr lang="en-US" altLang="zh-TW" dirty="0"/>
              <a:t>Microsoft 365 - Excel 2019</a:t>
            </a:r>
            <a:endParaRPr lang="zh-TW" altLang="en-US" dirty="0"/>
          </a:p>
        </p:txBody>
      </p:sp>
      <p:pic>
        <p:nvPicPr>
          <p:cNvPr id="4" name="圖片 3">
            <a:extLst>
              <a:ext uri="{FF2B5EF4-FFF2-40B4-BE49-F238E27FC236}">
                <a16:creationId xmlns:a16="http://schemas.microsoft.com/office/drawing/2014/main" id="{5A10DA78-073E-421A-A1B6-19BC304C6C9A}"/>
              </a:ext>
            </a:extLst>
          </p:cNvPr>
          <p:cNvPicPr>
            <a:picLocks noChangeAspect="1"/>
          </p:cNvPicPr>
          <p:nvPr/>
        </p:nvPicPr>
        <p:blipFill>
          <a:blip r:embed="rId3"/>
          <a:stretch>
            <a:fillRect/>
          </a:stretch>
        </p:blipFill>
        <p:spPr>
          <a:xfrm>
            <a:off x="1757363" y="2167207"/>
            <a:ext cx="8677275" cy="3990975"/>
          </a:xfrm>
          <a:prstGeom prst="rect">
            <a:avLst/>
          </a:prstGeom>
        </p:spPr>
      </p:pic>
      <p:sp>
        <p:nvSpPr>
          <p:cNvPr id="13" name="投影片編號版面配置區 12">
            <a:extLst>
              <a:ext uri="{FF2B5EF4-FFF2-40B4-BE49-F238E27FC236}">
                <a16:creationId xmlns:a16="http://schemas.microsoft.com/office/drawing/2014/main" id="{91051733-F1A6-4C39-BFC8-B8FD90BD8E5B}"/>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859127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8E6863-3640-4D06-914C-3E25E291A9EB}"/>
              </a:ext>
            </a:extLst>
          </p:cNvPr>
          <p:cNvSpPr>
            <a:spLocks noGrp="1"/>
          </p:cNvSpPr>
          <p:nvPr>
            <p:ph type="title"/>
          </p:nvPr>
        </p:nvSpPr>
        <p:spPr>
          <a:xfrm>
            <a:off x="1574800" y="459581"/>
            <a:ext cx="9448800" cy="487363"/>
          </a:xfrm>
        </p:spPr>
        <p:txBody>
          <a:bodyPr/>
          <a:lstStyle/>
          <a:p>
            <a:r>
              <a:rPr lang="zh-TW" altLang="en-US" dirty="0"/>
              <a:t>和其他人共用</a:t>
            </a:r>
            <a:r>
              <a:rPr lang="en-US" altLang="zh-TW" dirty="0"/>
              <a:t>-</a:t>
            </a:r>
            <a:r>
              <a:rPr lang="zh-TW" altLang="en-US" dirty="0"/>
              <a:t>舊版</a:t>
            </a:r>
          </a:p>
        </p:txBody>
      </p:sp>
      <p:sp>
        <p:nvSpPr>
          <p:cNvPr id="3" name="內容版面配置區 2">
            <a:extLst>
              <a:ext uri="{FF2B5EF4-FFF2-40B4-BE49-F238E27FC236}">
                <a16:creationId xmlns:a16="http://schemas.microsoft.com/office/drawing/2014/main" id="{7581B140-3491-4675-A11D-6F2EE5D82AE2}"/>
              </a:ext>
            </a:extLst>
          </p:cNvPr>
          <p:cNvSpPr>
            <a:spLocks noGrp="1"/>
          </p:cNvSpPr>
          <p:nvPr>
            <p:ph idx="1"/>
          </p:nvPr>
        </p:nvSpPr>
        <p:spPr>
          <a:xfrm>
            <a:off x="2235200" y="1295400"/>
            <a:ext cx="9398000" cy="5029200"/>
          </a:xfrm>
        </p:spPr>
        <p:txBody>
          <a:bodyPr>
            <a:normAutofit/>
          </a:bodyPr>
          <a:lstStyle/>
          <a:p>
            <a:r>
              <a:rPr lang="en-US" altLang="zh-TW" dirty="0"/>
              <a:t>Excel 2013</a:t>
            </a:r>
            <a:endParaRPr lang="zh-TW" altLang="en-US" dirty="0"/>
          </a:p>
        </p:txBody>
      </p:sp>
      <p:pic>
        <p:nvPicPr>
          <p:cNvPr id="8194" name="Picture 2" descr="傳送至資料目錄">
            <a:extLst>
              <a:ext uri="{FF2B5EF4-FFF2-40B4-BE49-F238E27FC236}">
                <a16:creationId xmlns:a16="http://schemas.microsoft.com/office/drawing/2014/main" id="{BDE7979D-899D-44AB-A4B6-BC5D60865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381" y="2474859"/>
            <a:ext cx="2298861" cy="410051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顯示資料目錄查詢">
            <a:extLst>
              <a:ext uri="{FF2B5EF4-FFF2-40B4-BE49-F238E27FC236}">
                <a16:creationId xmlns:a16="http://schemas.microsoft.com/office/drawing/2014/main" id="{76BAEF3E-6C5C-4852-A912-07DA1E93CD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55" r="6992"/>
          <a:stretch/>
        </p:blipFill>
        <p:spPr bwMode="auto">
          <a:xfrm>
            <a:off x="6096000" y="2474860"/>
            <a:ext cx="3943350" cy="4100513"/>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F2C1FE4C-A4EE-48D9-889E-B93434E3C53A}"/>
              </a:ext>
            </a:extLst>
          </p:cNvPr>
          <p:cNvSpPr txBox="1"/>
          <p:nvPr/>
        </p:nvSpPr>
        <p:spPr>
          <a:xfrm>
            <a:off x="6096001" y="2024009"/>
            <a:ext cx="394335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使用 </a:t>
            </a:r>
            <a:r>
              <a:rPr kumimoji="0" lang="en-US" altLang="zh-TW"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a:t>
            </a:r>
            <a:r>
              <a:rPr kumimoji="0" lang="zh-TW" altLang="en-US"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資料目錄</a:t>
            </a:r>
            <a:r>
              <a:rPr kumimoji="0" lang="en-US" altLang="zh-TW" sz="1800" b="1"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a:t>
            </a: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 查看所有共用的查詢</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文字方塊 10">
            <a:extLst>
              <a:ext uri="{FF2B5EF4-FFF2-40B4-BE49-F238E27FC236}">
                <a16:creationId xmlns:a16="http://schemas.microsoft.com/office/drawing/2014/main" id="{9AA9E884-8E09-4F0B-A4DA-3EC966F65A11}"/>
              </a:ext>
            </a:extLst>
          </p:cNvPr>
          <p:cNvSpPr txBox="1"/>
          <p:nvPr/>
        </p:nvSpPr>
        <p:spPr>
          <a:xfrm>
            <a:off x="2614457" y="2024009"/>
            <a:ext cx="1602868"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TW" altLang="en-US" sz="1800" b="0" i="0" u="none" strike="noStrike" kern="1200" cap="none" spc="0" normalizeH="0" baseline="0" noProof="0" dirty="0">
                <a:ln>
                  <a:noFill/>
                </a:ln>
                <a:solidFill>
                  <a:srgbClr val="1E1E1E"/>
                </a:solidFill>
                <a:effectLst/>
                <a:uLnTx/>
                <a:uFillTx/>
                <a:latin typeface="Segoe UI" panose="020B0502040204020203" pitchFamily="34" charset="0"/>
                <a:ea typeface="+mn-ea"/>
                <a:cs typeface="+mn-cs"/>
              </a:rPr>
              <a:t>設定共用</a:t>
            </a:r>
            <a:endParaRPr kumimoji="0" lang="zh-TW"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4" name="投影片編號版面配置區 13">
            <a:extLst>
              <a:ext uri="{FF2B5EF4-FFF2-40B4-BE49-F238E27FC236}">
                <a16:creationId xmlns:a16="http://schemas.microsoft.com/office/drawing/2014/main" id="{96510D53-0DFC-4581-B747-E2C73F5CDCDB}"/>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941219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CCDEE-8FE7-0899-716F-A254ED841060}"/>
              </a:ext>
            </a:extLst>
          </p:cNvPr>
          <p:cNvSpPr>
            <a:spLocks noGrp="1"/>
          </p:cNvSpPr>
          <p:nvPr>
            <p:ph type="title"/>
          </p:nvPr>
        </p:nvSpPr>
        <p:spPr/>
        <p:txBody>
          <a:bodyPr/>
          <a:lstStyle/>
          <a:p>
            <a:r>
              <a:rPr lang="zh-TW" altLang="en-US" dirty="0"/>
              <a:t>實務範例演練</a:t>
            </a:r>
          </a:p>
        </p:txBody>
      </p:sp>
      <p:pic>
        <p:nvPicPr>
          <p:cNvPr id="6" name="內容版面配置區 5">
            <a:hlinkClick r:id="rId2" action="ppaction://hlinkfile"/>
            <a:extLst>
              <a:ext uri="{FF2B5EF4-FFF2-40B4-BE49-F238E27FC236}">
                <a16:creationId xmlns:a16="http://schemas.microsoft.com/office/drawing/2014/main" id="{CB430342-8596-9E1F-3C51-2BA6EF164AA9}"/>
              </a:ext>
            </a:extLst>
          </p:cNvPr>
          <p:cNvPicPr>
            <a:picLocks noGrp="1" noChangeAspect="1"/>
          </p:cNvPicPr>
          <p:nvPr>
            <p:ph idx="1"/>
          </p:nvPr>
        </p:nvPicPr>
        <p:blipFill>
          <a:blip r:embed="rId3"/>
          <a:stretch>
            <a:fillRect/>
          </a:stretch>
        </p:blipFill>
        <p:spPr>
          <a:xfrm>
            <a:off x="2772104" y="1295400"/>
            <a:ext cx="8324192" cy="5029200"/>
          </a:xfrm>
        </p:spPr>
      </p:pic>
      <p:sp>
        <p:nvSpPr>
          <p:cNvPr id="4" name="投影片編號版面配置區 3">
            <a:extLst>
              <a:ext uri="{FF2B5EF4-FFF2-40B4-BE49-F238E27FC236}">
                <a16:creationId xmlns:a16="http://schemas.microsoft.com/office/drawing/2014/main" id="{45FF3B34-8932-35B5-417F-858BD2500C14}"/>
              </a:ext>
            </a:extLst>
          </p:cNvPr>
          <p:cNvSpPr>
            <a:spLocks noGrp="1"/>
          </p:cNvSpPr>
          <p:nvPr>
            <p:ph type="sldNum" sz="quarter" idx="4"/>
          </p:nvPr>
        </p:nvSpPr>
        <p:spPr/>
        <p:txBody>
          <a:bodyPr/>
          <a:lstStyle/>
          <a:p>
            <a:fld id="{7F173E31-B280-470D-8E33-DE21E2EE0EAF}" type="slidenum">
              <a:rPr lang="zh-TW" altLang="en-US" smtClean="0"/>
              <a:t>173</a:t>
            </a:fld>
            <a:endParaRPr lang="zh-TW" altLang="en-US" dirty="0"/>
          </a:p>
        </p:txBody>
      </p:sp>
      <p:sp>
        <p:nvSpPr>
          <p:cNvPr id="3" name="文字方塊 2">
            <a:hlinkClick r:id="rId2" action="ppaction://hlinkfile"/>
            <a:extLst>
              <a:ext uri="{FF2B5EF4-FFF2-40B4-BE49-F238E27FC236}">
                <a16:creationId xmlns:a16="http://schemas.microsoft.com/office/drawing/2014/main" id="{DB13429E-2665-40DA-4B89-BDD609430C66}"/>
              </a:ext>
            </a:extLst>
          </p:cNvPr>
          <p:cNvSpPr txBox="1"/>
          <p:nvPr/>
        </p:nvSpPr>
        <p:spPr>
          <a:xfrm>
            <a:off x="8838808" y="255544"/>
            <a:ext cx="1393371" cy="36933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altLang="zh-TW" dirty="0"/>
              <a:t>Demo</a:t>
            </a:r>
            <a:r>
              <a:rPr lang="zh-TW" altLang="en-US" dirty="0"/>
              <a:t>版</a:t>
            </a:r>
          </a:p>
        </p:txBody>
      </p:sp>
      <p:sp>
        <p:nvSpPr>
          <p:cNvPr id="7" name="文字方塊 6">
            <a:hlinkClick r:id="rId4" action="ppaction://hlinkfile"/>
            <a:extLst>
              <a:ext uri="{FF2B5EF4-FFF2-40B4-BE49-F238E27FC236}">
                <a16:creationId xmlns:a16="http://schemas.microsoft.com/office/drawing/2014/main" id="{F106F240-47ED-4403-2F67-34D22927FD80}"/>
              </a:ext>
            </a:extLst>
          </p:cNvPr>
          <p:cNvSpPr txBox="1"/>
          <p:nvPr/>
        </p:nvSpPr>
        <p:spPr>
          <a:xfrm>
            <a:off x="8838808" y="703262"/>
            <a:ext cx="1393371" cy="36933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zh-TW" altLang="en-US" dirty="0"/>
              <a:t>操作版</a:t>
            </a:r>
          </a:p>
        </p:txBody>
      </p:sp>
    </p:spTree>
    <p:extLst>
      <p:ext uri="{BB962C8B-B14F-4D97-AF65-F5344CB8AC3E}">
        <p14:creationId xmlns:p14="http://schemas.microsoft.com/office/powerpoint/2010/main" val="21480842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ED43A310-FA08-4928-8217-CD749AB4AB19}"/>
              </a:ext>
            </a:extLst>
          </p:cNvPr>
          <p:cNvSpPr>
            <a:spLocks noGrp="1"/>
          </p:cNvSpPr>
          <p:nvPr>
            <p:ph type="title"/>
          </p:nvPr>
        </p:nvSpPr>
        <p:spPr/>
        <p:txBody>
          <a:bodyPr/>
          <a:lstStyle/>
          <a:p>
            <a:r>
              <a:rPr lang="zh-TW" altLang="en-US" dirty="0"/>
              <a:t>綜合練習</a:t>
            </a:r>
          </a:p>
        </p:txBody>
      </p:sp>
      <p:sp>
        <p:nvSpPr>
          <p:cNvPr id="6" name="文字版面配置區 5">
            <a:extLst>
              <a:ext uri="{FF2B5EF4-FFF2-40B4-BE49-F238E27FC236}">
                <a16:creationId xmlns:a16="http://schemas.microsoft.com/office/drawing/2014/main" id="{89FC1FCA-AB6D-478C-83DE-2DF26784D9B5}"/>
              </a:ext>
            </a:extLst>
          </p:cNvPr>
          <p:cNvSpPr>
            <a:spLocks noGrp="1"/>
          </p:cNvSpPr>
          <p:nvPr>
            <p:ph type="body" idx="1"/>
          </p:nvPr>
        </p:nvSpPr>
        <p:spPr>
          <a:xfrm>
            <a:off x="2797892" y="4589464"/>
            <a:ext cx="4243232" cy="1701005"/>
          </a:xfrm>
        </p:spPr>
        <p:txBody>
          <a:bodyPr/>
          <a:lstStyle/>
          <a:p>
            <a:r>
              <a:rPr lang="en-US" altLang="zh-TW" dirty="0">
                <a:hlinkClick r:id="rId3" action="ppaction://hlinkfile"/>
              </a:rPr>
              <a:t>25</a:t>
            </a:r>
            <a:r>
              <a:rPr lang="zh-TW" altLang="en-US" dirty="0">
                <a:hlinkClick r:id="rId3" action="ppaction://hlinkfile"/>
              </a:rPr>
              <a:t>大</a:t>
            </a:r>
            <a:r>
              <a:rPr lang="en-US" altLang="zh-TW" dirty="0">
                <a:hlinkClick r:id="rId3" action="ppaction://hlinkfile"/>
              </a:rPr>
              <a:t>Power Query</a:t>
            </a:r>
            <a:r>
              <a:rPr lang="zh-TW" altLang="en-US" dirty="0">
                <a:hlinkClick r:id="rId3" action="ppaction://hlinkfile"/>
              </a:rPr>
              <a:t>提示和技巧</a:t>
            </a:r>
            <a:endParaRPr lang="en-US" altLang="zh-TW" dirty="0"/>
          </a:p>
          <a:p>
            <a:r>
              <a:rPr lang="en-US" altLang="zh-TW" dirty="0">
                <a:hlinkClick r:id="rId4" action="ppaction://hlinkfile"/>
              </a:rPr>
              <a:t>Get to know Power Query</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5CB3CB48-AB64-4680-9062-A53F23C3A085}"/>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73E31-B280-470D-8E33-DE21E2EE0EAF}"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0" lang="zh-TW" altLang="en-US" sz="1200" b="1"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7" name="文字版面配置區 5">
            <a:extLst>
              <a:ext uri="{FF2B5EF4-FFF2-40B4-BE49-F238E27FC236}">
                <a16:creationId xmlns:a16="http://schemas.microsoft.com/office/drawing/2014/main" id="{D7A0CE57-F504-46D6-B5D8-A4F7D900D4E4}"/>
              </a:ext>
            </a:extLst>
          </p:cNvPr>
          <p:cNvSpPr txBox="1">
            <a:spLocks/>
          </p:cNvSpPr>
          <p:nvPr/>
        </p:nvSpPr>
        <p:spPr bwMode="gray">
          <a:xfrm>
            <a:off x="7287342" y="4562476"/>
            <a:ext cx="2877551" cy="1701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just" rtl="0" eaLnBrk="1" fontAlgn="base" hangingPunct="1">
              <a:spcBef>
                <a:spcPct val="20000"/>
              </a:spcBef>
              <a:spcAft>
                <a:spcPct val="0"/>
              </a:spcAft>
              <a:buClr>
                <a:schemeClr val="tx2"/>
              </a:buClr>
              <a:buFont typeface="Wingdings" panose="05000000000000000000" pitchFamily="2" charset="2"/>
              <a:buNone/>
              <a:defRPr sz="2400" kern="1200">
                <a:solidFill>
                  <a:schemeClr val="tx1"/>
                </a:solidFill>
                <a:latin typeface="+mn-lt"/>
                <a:ea typeface="+mn-ea"/>
                <a:cs typeface="+mn-cs"/>
              </a:defRPr>
            </a:lvl1pPr>
            <a:lvl2pPr marL="457200" indent="0" algn="just" rtl="0" eaLnBrk="1" fontAlgn="base" hangingPunct="1">
              <a:spcBef>
                <a:spcPct val="20000"/>
              </a:spcBef>
              <a:spcAft>
                <a:spcPct val="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just" rtl="0" eaLnBrk="1" fontAlgn="base" hangingPunct="1">
              <a:spcBef>
                <a:spcPct val="20000"/>
              </a:spcBef>
              <a:spcAft>
                <a:spcPct val="0"/>
              </a:spcAft>
              <a:buClr>
                <a:schemeClr val="accent2"/>
              </a:buClr>
              <a:buNone/>
              <a:defRPr sz="1800" kern="1200">
                <a:solidFill>
                  <a:schemeClr val="tx1"/>
                </a:solidFill>
                <a:latin typeface="+mn-lt"/>
                <a:ea typeface="+mn-ea"/>
                <a:cs typeface="+mn-cs"/>
              </a:defRPr>
            </a:lvl3pPr>
            <a:lvl4pPr marL="1371600" indent="0" algn="just" rtl="0" eaLnBrk="1" fontAlgn="base" hangingPunct="1">
              <a:spcBef>
                <a:spcPct val="20000"/>
              </a:spcBef>
              <a:spcAft>
                <a:spcPct val="0"/>
              </a:spcAft>
              <a:buNone/>
              <a:defRPr sz="1600" kern="1200">
                <a:solidFill>
                  <a:schemeClr val="tx1"/>
                </a:solidFill>
                <a:latin typeface="+mn-lt"/>
                <a:ea typeface="+mn-ea"/>
                <a:cs typeface="+mn-cs"/>
              </a:defRPr>
            </a:lvl4pPr>
            <a:lvl5pPr marL="1828800" indent="0" algn="just" rtl="0" eaLnBrk="1" fontAlgn="base" hangingPunct="1">
              <a:spcBef>
                <a:spcPct val="20000"/>
              </a:spcBef>
              <a:spcAft>
                <a:spcPct val="0"/>
              </a:spcAft>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base" latinLnBrk="0" hangingPunct="1">
              <a:lnSpc>
                <a:spcPct val="100000"/>
              </a:lnSpc>
              <a:spcBef>
                <a:spcPct val="20000"/>
              </a:spcBef>
              <a:spcAft>
                <a:spcPct val="0"/>
              </a:spcAft>
              <a:buClr>
                <a:srgbClr val="8B1111"/>
              </a:buClr>
              <a:buSzTx/>
              <a:buFont typeface="Wingdings" panose="05000000000000000000" pitchFamily="2" charset="2"/>
              <a:buNone/>
              <a:tabLst/>
              <a:defRPr/>
            </a:pPr>
            <a:r>
              <a:rPr kumimoji="0" lang="en-US" altLang="zh-TW" sz="2400" b="0" i="0" u="none" strike="noStrike" kern="1200" cap="none" spc="0" normalizeH="0" baseline="0" noProof="0" dirty="0">
                <a:ln>
                  <a:noFill/>
                </a:ln>
                <a:solidFill>
                  <a:srgbClr val="000000"/>
                </a:solidFill>
                <a:effectLst/>
                <a:uLnTx/>
                <a:uFillTx/>
                <a:latin typeface="Arial"/>
                <a:ea typeface="+mn-ea"/>
                <a:cs typeface="+mn-cs"/>
                <a:hlinkClick r:id="rId5" action="ppaction://hlinkpres?slideindex=1&amp;slidetitle="/>
              </a:rPr>
              <a:t>Power Query</a:t>
            </a:r>
            <a:r>
              <a:rPr kumimoji="0" lang="zh-TW" altLang="en-US" sz="2400" b="0" i="0" u="none" strike="noStrike" kern="1200" cap="none" spc="0" normalizeH="0" baseline="0" noProof="0" dirty="0">
                <a:ln>
                  <a:noFill/>
                </a:ln>
                <a:solidFill>
                  <a:srgbClr val="000000"/>
                </a:solidFill>
                <a:effectLst/>
                <a:uLnTx/>
                <a:uFillTx/>
                <a:latin typeface="Arial"/>
                <a:ea typeface="+mn-ea"/>
                <a:cs typeface="+mn-cs"/>
                <a:hlinkClick r:id="rId5" action="ppaction://hlinkpres?slideindex=1&amp;slidetitle="/>
              </a:rPr>
              <a:t>實作</a:t>
            </a:r>
            <a:r>
              <a:rPr kumimoji="0" lang="en-US" altLang="zh-TW" sz="2400" b="0" i="0" u="none" strike="noStrike" kern="1200" cap="none" spc="0" normalizeH="0" baseline="0" noProof="0" dirty="0">
                <a:ln>
                  <a:noFill/>
                </a:ln>
                <a:solidFill>
                  <a:srgbClr val="000000"/>
                </a:solidFill>
                <a:effectLst/>
                <a:uLnTx/>
                <a:uFillTx/>
                <a:latin typeface="Arial"/>
                <a:ea typeface="+mn-ea"/>
                <a:cs typeface="+mn-cs"/>
                <a:hlinkClick r:id="rId5" action="ppaction://hlinkpres?slideindex=1&amp;slidetitle="/>
              </a:rPr>
              <a:t>1</a:t>
            </a:r>
            <a:endParaRPr kumimoji="0" lang="en-US" altLang="zh-TW"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just" defTabSz="914400" rtl="0" eaLnBrk="1" fontAlgn="base" latinLnBrk="0" hangingPunct="1">
              <a:lnSpc>
                <a:spcPct val="100000"/>
              </a:lnSpc>
              <a:spcBef>
                <a:spcPct val="20000"/>
              </a:spcBef>
              <a:spcAft>
                <a:spcPct val="0"/>
              </a:spcAft>
              <a:buClr>
                <a:srgbClr val="8B1111"/>
              </a:buClr>
              <a:buSzTx/>
              <a:buFont typeface="Wingdings" panose="05000000000000000000" pitchFamily="2" charset="2"/>
              <a:buNone/>
              <a:tabLst/>
              <a:defRPr/>
            </a:pPr>
            <a:r>
              <a:rPr kumimoji="0" lang="en-US" altLang="zh-TW" sz="2400" b="0" i="0" u="none" strike="noStrike" kern="1200" cap="none" spc="0" normalizeH="0" baseline="0" noProof="0" dirty="0">
                <a:ln>
                  <a:noFill/>
                </a:ln>
                <a:solidFill>
                  <a:srgbClr val="000000"/>
                </a:solidFill>
                <a:effectLst/>
                <a:uLnTx/>
                <a:uFillTx/>
                <a:latin typeface="Arial"/>
                <a:ea typeface="+mn-ea"/>
                <a:cs typeface="+mn-cs"/>
                <a:hlinkClick r:id="rId6" action="ppaction://hlinkpres?slideindex=1&amp;slidetitle="/>
              </a:rPr>
              <a:t>Power Query</a:t>
            </a:r>
            <a:r>
              <a:rPr kumimoji="0" lang="zh-TW" altLang="en-US" sz="2400" b="0" i="0" u="none" strike="noStrike" kern="1200" cap="none" spc="0" normalizeH="0" baseline="0" noProof="0" dirty="0">
                <a:ln>
                  <a:noFill/>
                </a:ln>
                <a:solidFill>
                  <a:srgbClr val="000000"/>
                </a:solidFill>
                <a:effectLst/>
                <a:uLnTx/>
                <a:uFillTx/>
                <a:latin typeface="Arial"/>
                <a:ea typeface="+mn-ea"/>
                <a:cs typeface="+mn-cs"/>
                <a:hlinkClick r:id="rId6" action="ppaction://hlinkpres?slideindex=1&amp;slidetitle="/>
              </a:rPr>
              <a:t>實作</a:t>
            </a:r>
            <a:r>
              <a:rPr kumimoji="0" lang="en-US" altLang="zh-TW" sz="2400" b="0" i="0" u="none" strike="noStrike" kern="1200" cap="none" spc="0" normalizeH="0" baseline="0" noProof="0" dirty="0">
                <a:ln>
                  <a:noFill/>
                </a:ln>
                <a:solidFill>
                  <a:srgbClr val="000000"/>
                </a:solidFill>
                <a:effectLst/>
                <a:uLnTx/>
                <a:uFillTx/>
                <a:latin typeface="Arial"/>
                <a:ea typeface="+mn-ea"/>
                <a:cs typeface="+mn-cs"/>
                <a:hlinkClick r:id="rId6" action="ppaction://hlinkpres?slideindex=1&amp;slidetitle="/>
              </a:rPr>
              <a:t>2</a:t>
            </a:r>
            <a:endParaRPr kumimoji="0" lang="en-US" altLang="zh-TW"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just" defTabSz="914400" rtl="0" eaLnBrk="1" fontAlgn="base" latinLnBrk="0" hangingPunct="1">
              <a:lnSpc>
                <a:spcPct val="100000"/>
              </a:lnSpc>
              <a:spcBef>
                <a:spcPct val="20000"/>
              </a:spcBef>
              <a:spcAft>
                <a:spcPct val="0"/>
              </a:spcAft>
              <a:buClr>
                <a:srgbClr val="8B1111"/>
              </a:buClr>
              <a:buSzTx/>
              <a:buFont typeface="Wingdings" panose="05000000000000000000" pitchFamily="2" charset="2"/>
              <a:buNone/>
              <a:tabLst/>
              <a:defRPr/>
            </a:pPr>
            <a:r>
              <a:rPr kumimoji="0" lang="en-US" altLang="zh-TW" sz="2400" b="0" i="0" u="none" strike="noStrike" kern="1200" cap="none" spc="0" normalizeH="0" baseline="0" noProof="0" dirty="0">
                <a:ln>
                  <a:noFill/>
                </a:ln>
                <a:solidFill>
                  <a:srgbClr val="000000"/>
                </a:solidFill>
                <a:effectLst/>
                <a:uLnTx/>
                <a:uFillTx/>
                <a:latin typeface="Arial"/>
                <a:ea typeface="+mn-ea"/>
                <a:cs typeface="+mn-cs"/>
                <a:hlinkClick r:id="rId7" action="ppaction://hlinkpres?slideindex=1&amp;slidetitle="/>
              </a:rPr>
              <a:t>Power Query</a:t>
            </a:r>
            <a:r>
              <a:rPr kumimoji="0" lang="zh-TW" altLang="en-US" sz="2400" b="0" i="0" u="none" strike="noStrike" kern="1200" cap="none" spc="0" normalizeH="0" baseline="0" noProof="0" dirty="0">
                <a:ln>
                  <a:noFill/>
                </a:ln>
                <a:solidFill>
                  <a:srgbClr val="000000"/>
                </a:solidFill>
                <a:effectLst/>
                <a:uLnTx/>
                <a:uFillTx/>
                <a:latin typeface="Arial"/>
                <a:ea typeface="+mn-ea"/>
                <a:cs typeface="+mn-cs"/>
                <a:hlinkClick r:id="rId7" action="ppaction://hlinkpres?slideindex=1&amp;slidetitle="/>
              </a:rPr>
              <a:t>實作</a:t>
            </a:r>
            <a:r>
              <a:rPr kumimoji="0" lang="en-US" altLang="zh-TW" sz="2400" b="0" i="0" u="none" strike="noStrike" kern="1200" cap="none" spc="0" normalizeH="0" baseline="0" noProof="0" dirty="0">
                <a:ln>
                  <a:noFill/>
                </a:ln>
                <a:solidFill>
                  <a:srgbClr val="000000"/>
                </a:solidFill>
                <a:effectLst/>
                <a:uLnTx/>
                <a:uFillTx/>
                <a:latin typeface="Arial"/>
                <a:ea typeface="+mn-ea"/>
                <a:cs typeface="+mn-cs"/>
                <a:hlinkClick r:id="rId7" action="ppaction://hlinkpres?slideindex=1&amp;slidetitle="/>
              </a:rPr>
              <a:t>3</a:t>
            </a:r>
            <a:endParaRPr kumimoji="0" lang="zh-TW" altLang="en-US"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just" defTabSz="914400" rtl="0" eaLnBrk="1" fontAlgn="base" latinLnBrk="0" hangingPunct="1">
              <a:lnSpc>
                <a:spcPct val="100000"/>
              </a:lnSpc>
              <a:spcBef>
                <a:spcPct val="20000"/>
              </a:spcBef>
              <a:spcAft>
                <a:spcPct val="0"/>
              </a:spcAft>
              <a:buClr>
                <a:srgbClr val="8B1111"/>
              </a:buClr>
              <a:buSzTx/>
              <a:buFont typeface="Wingdings" panose="05000000000000000000" pitchFamily="2" charset="2"/>
              <a:buNone/>
              <a:tabLst/>
              <a:defRPr/>
            </a:pPr>
            <a:r>
              <a:rPr kumimoji="0" lang="en-US" altLang="zh-TW" sz="2400" b="0" i="0" u="none" strike="noStrike" kern="1200" cap="none" spc="0" normalizeH="0" baseline="0" noProof="0" dirty="0">
                <a:ln>
                  <a:noFill/>
                </a:ln>
                <a:solidFill>
                  <a:srgbClr val="000000"/>
                </a:solidFill>
                <a:effectLst/>
                <a:uLnTx/>
                <a:uFillTx/>
                <a:latin typeface="Arial"/>
                <a:ea typeface="+mn-ea"/>
                <a:cs typeface="+mn-cs"/>
                <a:hlinkClick r:id="rId8" action="ppaction://hlinkpres?slideindex=1&amp;slidetitle="/>
              </a:rPr>
              <a:t>Power Query</a:t>
            </a:r>
            <a:r>
              <a:rPr kumimoji="0" lang="zh-TW" altLang="en-US" sz="2400" b="0" i="0" u="none" strike="noStrike" kern="1200" cap="none" spc="0" normalizeH="0" baseline="0" noProof="0" dirty="0">
                <a:ln>
                  <a:noFill/>
                </a:ln>
                <a:solidFill>
                  <a:srgbClr val="000000"/>
                </a:solidFill>
                <a:effectLst/>
                <a:uLnTx/>
                <a:uFillTx/>
                <a:latin typeface="Arial"/>
                <a:ea typeface="+mn-ea"/>
                <a:cs typeface="+mn-cs"/>
                <a:hlinkClick r:id="rId8" action="ppaction://hlinkpres?slideindex=1&amp;slidetitle="/>
              </a:rPr>
              <a:t>實作</a:t>
            </a:r>
            <a:r>
              <a:rPr kumimoji="0" lang="en-US" altLang="zh-TW" sz="2400" b="0" i="0" u="none" strike="noStrike" kern="1200" cap="none" spc="0" normalizeH="0" baseline="0" noProof="0" dirty="0">
                <a:ln>
                  <a:noFill/>
                </a:ln>
                <a:solidFill>
                  <a:srgbClr val="000000"/>
                </a:solidFill>
                <a:effectLst/>
                <a:uLnTx/>
                <a:uFillTx/>
                <a:latin typeface="Arial"/>
                <a:ea typeface="+mn-ea"/>
                <a:cs typeface="+mn-cs"/>
                <a:hlinkClick r:id="rId8" action="ppaction://hlinkpres?slideindex=1&amp;slidetitle="/>
              </a:rPr>
              <a:t>4</a:t>
            </a:r>
            <a:endParaRPr kumimoji="0" lang="zh-TW" altLang="en-US"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just" defTabSz="914400" rtl="0" eaLnBrk="1" fontAlgn="base" latinLnBrk="0" hangingPunct="1">
              <a:lnSpc>
                <a:spcPct val="100000"/>
              </a:lnSpc>
              <a:spcBef>
                <a:spcPct val="20000"/>
              </a:spcBef>
              <a:spcAft>
                <a:spcPct val="0"/>
              </a:spcAft>
              <a:buClr>
                <a:srgbClr val="8B1111"/>
              </a:buClr>
              <a:buSzTx/>
              <a:buFont typeface="Wingdings" panose="05000000000000000000" pitchFamily="2" charset="2"/>
              <a:buNone/>
              <a:tabLst/>
              <a:defRPr/>
            </a:pPr>
            <a:endParaRPr kumimoji="0" lang="zh-TW" altLang="en-US" sz="24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2885251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C5AB40-1B02-AF29-094F-2511D32A8CD5}"/>
              </a:ext>
            </a:extLst>
          </p:cNvPr>
          <p:cNvSpPr>
            <a:spLocks noGrp="1"/>
          </p:cNvSpPr>
          <p:nvPr>
            <p:ph type="title"/>
          </p:nvPr>
        </p:nvSpPr>
        <p:spPr/>
        <p:txBody>
          <a:bodyPr/>
          <a:lstStyle/>
          <a:p>
            <a:r>
              <a:rPr lang="zh-TW" altLang="en-US" dirty="0"/>
              <a:t>在 </a:t>
            </a:r>
            <a:r>
              <a:rPr lang="en-US" altLang="zh-TW" dirty="0"/>
              <a:t>Microsoft Query </a:t>
            </a:r>
            <a:r>
              <a:rPr lang="zh-TW" altLang="en-US" dirty="0"/>
              <a:t>中建立參數查詢</a:t>
            </a:r>
          </a:p>
        </p:txBody>
      </p:sp>
      <p:sp>
        <p:nvSpPr>
          <p:cNvPr id="7" name="文字版面配置區 6">
            <a:extLst>
              <a:ext uri="{FF2B5EF4-FFF2-40B4-BE49-F238E27FC236}">
                <a16:creationId xmlns:a16="http://schemas.microsoft.com/office/drawing/2014/main" id="{EE1DFD53-AEB2-1847-4674-A716CF050B4A}"/>
              </a:ext>
            </a:extLst>
          </p:cNvPr>
          <p:cNvSpPr>
            <a:spLocks noGrp="1"/>
          </p:cNvSpPr>
          <p:nvPr>
            <p:ph type="body" idx="1"/>
          </p:nvPr>
        </p:nvSpPr>
        <p:spPr>
          <a:xfrm>
            <a:off x="2228045" y="4589464"/>
            <a:ext cx="9119406" cy="1500187"/>
          </a:xfrm>
        </p:spPr>
        <p:txBody>
          <a:bodyPr/>
          <a:lstStyle/>
          <a:p>
            <a:r>
              <a:rPr lang="zh-TW" altLang="en-US" dirty="0"/>
              <a:t>當您查詢資料</a:t>
            </a:r>
            <a:r>
              <a:rPr lang="en-US" altLang="zh-TW" dirty="0"/>
              <a:t>Excel</a:t>
            </a:r>
            <a:r>
              <a:rPr lang="zh-TW" altLang="en-US" dirty="0"/>
              <a:t>，您可能會想要使用輸入值 </a:t>
            </a:r>
            <a:r>
              <a:rPr lang="en-US" altLang="zh-TW" dirty="0"/>
              <a:t>-</a:t>
            </a:r>
            <a:r>
              <a:rPr lang="zh-TW" altLang="en-US" dirty="0"/>
              <a:t>參數 </a:t>
            </a:r>
            <a:r>
              <a:rPr lang="en-US" altLang="zh-TW" dirty="0"/>
              <a:t>- </a:t>
            </a:r>
            <a:r>
              <a:rPr lang="zh-TW" altLang="en-US" dirty="0"/>
              <a:t>來指定查詢的一些資訊。 若要這麼做，您可以在 </a:t>
            </a:r>
            <a:r>
              <a:rPr lang="en-US" altLang="zh-TW" dirty="0"/>
              <a:t>Microsoft Query </a:t>
            </a:r>
            <a:r>
              <a:rPr lang="zh-TW" altLang="en-US" dirty="0"/>
              <a:t>中建立參數查詢。</a:t>
            </a:r>
          </a:p>
        </p:txBody>
      </p:sp>
      <p:sp>
        <p:nvSpPr>
          <p:cNvPr id="4" name="投影片編號版面配置區 3">
            <a:extLst>
              <a:ext uri="{FF2B5EF4-FFF2-40B4-BE49-F238E27FC236}">
                <a16:creationId xmlns:a16="http://schemas.microsoft.com/office/drawing/2014/main" id="{E7B3F693-09E9-743D-8DD0-6CC163C21CEA}"/>
              </a:ext>
            </a:extLst>
          </p:cNvPr>
          <p:cNvSpPr>
            <a:spLocks noGrp="1"/>
          </p:cNvSpPr>
          <p:nvPr>
            <p:ph type="sldNum" sz="quarter" idx="11"/>
          </p:nvPr>
        </p:nvSpPr>
        <p:spPr/>
        <p:txBody>
          <a:bodyPr/>
          <a:lstStyle/>
          <a:p>
            <a:fld id="{2CD5F70B-847F-404D-8B3F-873BE2E51CED}" type="slidenum">
              <a:rPr lang="zh-TW" altLang="en-US" smtClean="0"/>
              <a:pPr/>
              <a:t>175</a:t>
            </a:fld>
            <a:endParaRPr lang="zh-TW" altLang="en-US"/>
          </a:p>
        </p:txBody>
      </p:sp>
    </p:spTree>
    <p:extLst>
      <p:ext uri="{BB962C8B-B14F-4D97-AF65-F5344CB8AC3E}">
        <p14:creationId xmlns:p14="http://schemas.microsoft.com/office/powerpoint/2010/main" val="4389177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6EC08E3-AD3E-A4CE-8C32-2FEEBE387A3C}"/>
              </a:ext>
            </a:extLst>
          </p:cNvPr>
          <p:cNvSpPr>
            <a:spLocks noGrp="1"/>
          </p:cNvSpPr>
          <p:nvPr>
            <p:ph type="title"/>
          </p:nvPr>
        </p:nvSpPr>
        <p:spPr/>
        <p:txBody>
          <a:bodyPr/>
          <a:lstStyle/>
          <a:p>
            <a:r>
              <a:rPr lang="zh-TW" altLang="en-US" dirty="0"/>
              <a:t>使用參數</a:t>
            </a:r>
          </a:p>
        </p:txBody>
      </p:sp>
      <p:sp>
        <p:nvSpPr>
          <p:cNvPr id="6" name="內容版面配置區 5">
            <a:extLst>
              <a:ext uri="{FF2B5EF4-FFF2-40B4-BE49-F238E27FC236}">
                <a16:creationId xmlns:a16="http://schemas.microsoft.com/office/drawing/2014/main" id="{4147044E-C2D0-38E4-5722-7DCD4027FCDA}"/>
              </a:ext>
            </a:extLst>
          </p:cNvPr>
          <p:cNvSpPr>
            <a:spLocks noGrp="1"/>
          </p:cNvSpPr>
          <p:nvPr>
            <p:ph idx="1"/>
          </p:nvPr>
        </p:nvSpPr>
        <p:spPr/>
        <p:txBody>
          <a:bodyPr/>
          <a:lstStyle/>
          <a:p>
            <a:r>
              <a:rPr lang="zh-TW" altLang="en-US" dirty="0"/>
              <a:t>參數可用來輕鬆地儲存和管理可重複使用的值。</a:t>
            </a:r>
          </a:p>
          <a:p>
            <a:r>
              <a:rPr lang="zh-TW" altLang="en-US" dirty="0"/>
              <a:t>參數可讓您根據查詢值動態變更查詢的輸出，並可用於：</a:t>
            </a:r>
          </a:p>
          <a:p>
            <a:pPr lvl="1"/>
            <a:r>
              <a:rPr lang="zh-TW" altLang="en-US" dirty="0"/>
              <a:t>變更特定轉換和資料來源函式的引數值。</a:t>
            </a:r>
          </a:p>
          <a:p>
            <a:pPr lvl="1"/>
            <a:r>
              <a:rPr lang="zh-TW" altLang="en-US" dirty="0"/>
              <a:t>自訂函式中的輸入。</a:t>
            </a:r>
          </a:p>
          <a:p>
            <a:pPr algn="l"/>
            <a:r>
              <a:rPr lang="zh-TW" altLang="en-US" dirty="0"/>
              <a:t>基於版本的問題，故以下做法會透過與</a:t>
            </a:r>
            <a:r>
              <a:rPr lang="en-US" altLang="zh-TW" dirty="0"/>
              <a:t>Power Query</a:t>
            </a:r>
            <a:r>
              <a:rPr lang="zh-TW" altLang="en-US" dirty="0"/>
              <a:t>來協同完成。</a:t>
            </a:r>
          </a:p>
        </p:txBody>
      </p:sp>
      <p:sp>
        <p:nvSpPr>
          <p:cNvPr id="4" name="投影片編號版面配置區 3">
            <a:extLst>
              <a:ext uri="{FF2B5EF4-FFF2-40B4-BE49-F238E27FC236}">
                <a16:creationId xmlns:a16="http://schemas.microsoft.com/office/drawing/2014/main" id="{1FAE9E35-FD97-6625-B389-9CED9B65A907}"/>
              </a:ext>
            </a:extLst>
          </p:cNvPr>
          <p:cNvSpPr>
            <a:spLocks noGrp="1"/>
          </p:cNvSpPr>
          <p:nvPr>
            <p:ph type="sldNum" sz="quarter" idx="4"/>
          </p:nvPr>
        </p:nvSpPr>
        <p:spPr/>
        <p:txBody>
          <a:bodyPr/>
          <a:lstStyle/>
          <a:p>
            <a:r>
              <a:rPr lang="en-US" altLang="zh-TW" dirty="0"/>
              <a:t>Doo </a:t>
            </a:r>
            <a:endParaRPr lang="zh-TW" altLang="en-US" dirty="0"/>
          </a:p>
        </p:txBody>
      </p:sp>
      <p:pic>
        <p:nvPicPr>
          <p:cNvPr id="8" name="圖片 7">
            <a:extLst>
              <a:ext uri="{FF2B5EF4-FFF2-40B4-BE49-F238E27FC236}">
                <a16:creationId xmlns:a16="http://schemas.microsoft.com/office/drawing/2014/main" id="{960D3A3E-1ADD-C221-CD46-A8EC46E064A9}"/>
              </a:ext>
            </a:extLst>
          </p:cNvPr>
          <p:cNvPicPr>
            <a:picLocks noChangeAspect="1"/>
          </p:cNvPicPr>
          <p:nvPr/>
        </p:nvPicPr>
        <p:blipFill>
          <a:blip r:embed="rId2"/>
          <a:stretch>
            <a:fillRect/>
          </a:stretch>
        </p:blipFill>
        <p:spPr>
          <a:xfrm>
            <a:off x="3836907" y="3673510"/>
            <a:ext cx="5223622" cy="11431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30866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6A62A-0F2F-0D84-3CCB-21DDA320890D}"/>
              </a:ext>
            </a:extLst>
          </p:cNvPr>
          <p:cNvSpPr>
            <a:spLocks noGrp="1"/>
          </p:cNvSpPr>
          <p:nvPr>
            <p:ph type="title"/>
          </p:nvPr>
        </p:nvSpPr>
        <p:spPr/>
        <p:txBody>
          <a:bodyPr/>
          <a:lstStyle/>
          <a:p>
            <a:r>
              <a:rPr lang="zh-TW" altLang="en-US" dirty="0"/>
              <a:t>使用參數</a:t>
            </a:r>
          </a:p>
        </p:txBody>
      </p:sp>
      <p:pic>
        <p:nvPicPr>
          <p:cNvPr id="6" name="內容版面配置區 5">
            <a:extLst>
              <a:ext uri="{FF2B5EF4-FFF2-40B4-BE49-F238E27FC236}">
                <a16:creationId xmlns:a16="http://schemas.microsoft.com/office/drawing/2014/main" id="{F1161D47-4146-278E-D0FD-0FA97570C645}"/>
              </a:ext>
            </a:extLst>
          </p:cNvPr>
          <p:cNvPicPr>
            <a:picLocks noGrp="1" noChangeAspect="1"/>
          </p:cNvPicPr>
          <p:nvPr>
            <p:ph idx="1"/>
          </p:nvPr>
        </p:nvPicPr>
        <p:blipFill>
          <a:blip r:embed="rId2"/>
          <a:stretch>
            <a:fillRect/>
          </a:stretch>
        </p:blipFill>
        <p:spPr>
          <a:xfrm>
            <a:off x="266773" y="1511763"/>
            <a:ext cx="3518078" cy="5029200"/>
          </a:xfrm>
        </p:spPr>
      </p:pic>
      <p:sp>
        <p:nvSpPr>
          <p:cNvPr id="4" name="投影片編號版面配置區 3">
            <a:extLst>
              <a:ext uri="{FF2B5EF4-FFF2-40B4-BE49-F238E27FC236}">
                <a16:creationId xmlns:a16="http://schemas.microsoft.com/office/drawing/2014/main" id="{105C47E9-792F-E14E-A259-B527F789BC97}"/>
              </a:ext>
            </a:extLst>
          </p:cNvPr>
          <p:cNvSpPr>
            <a:spLocks noGrp="1"/>
          </p:cNvSpPr>
          <p:nvPr>
            <p:ph type="sldNum" sz="quarter" idx="4"/>
          </p:nvPr>
        </p:nvSpPr>
        <p:spPr/>
        <p:txBody>
          <a:bodyPr/>
          <a:lstStyle/>
          <a:p>
            <a:fld id="{7F173E31-B280-470D-8E33-DE21E2EE0EAF}" type="slidenum">
              <a:rPr lang="zh-TW" altLang="en-US" smtClean="0"/>
              <a:t>177</a:t>
            </a:fld>
            <a:endParaRPr lang="zh-TW" altLang="en-US" dirty="0"/>
          </a:p>
        </p:txBody>
      </p:sp>
      <p:pic>
        <p:nvPicPr>
          <p:cNvPr id="8" name="圖片 7">
            <a:extLst>
              <a:ext uri="{FF2B5EF4-FFF2-40B4-BE49-F238E27FC236}">
                <a16:creationId xmlns:a16="http://schemas.microsoft.com/office/drawing/2014/main" id="{AA9441BF-3819-66A1-8B59-05B93BDDB7C6}"/>
              </a:ext>
            </a:extLst>
          </p:cNvPr>
          <p:cNvPicPr>
            <a:picLocks noChangeAspect="1"/>
          </p:cNvPicPr>
          <p:nvPr/>
        </p:nvPicPr>
        <p:blipFill>
          <a:blip r:embed="rId3"/>
          <a:stretch>
            <a:fillRect/>
          </a:stretch>
        </p:blipFill>
        <p:spPr>
          <a:xfrm>
            <a:off x="4605786" y="1654307"/>
            <a:ext cx="6801799" cy="4744112"/>
          </a:xfrm>
          <a:prstGeom prst="rect">
            <a:avLst/>
          </a:prstGeom>
        </p:spPr>
      </p:pic>
      <p:sp>
        <p:nvSpPr>
          <p:cNvPr id="9" name="矩形: 圓角 8">
            <a:extLst>
              <a:ext uri="{FF2B5EF4-FFF2-40B4-BE49-F238E27FC236}">
                <a16:creationId xmlns:a16="http://schemas.microsoft.com/office/drawing/2014/main" id="{E2DEA711-6963-91C5-6030-6426B8723044}"/>
              </a:ext>
            </a:extLst>
          </p:cNvPr>
          <p:cNvSpPr/>
          <p:nvPr/>
        </p:nvSpPr>
        <p:spPr bwMode="auto">
          <a:xfrm>
            <a:off x="1146412" y="4353058"/>
            <a:ext cx="772540" cy="193183"/>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cxnSp>
        <p:nvCxnSpPr>
          <p:cNvPr id="11" name="直線單箭頭接點 10">
            <a:extLst>
              <a:ext uri="{FF2B5EF4-FFF2-40B4-BE49-F238E27FC236}">
                <a16:creationId xmlns:a16="http://schemas.microsoft.com/office/drawing/2014/main" id="{14FE2A26-3177-89F2-7A33-2BCDFD89F1BD}"/>
              </a:ext>
            </a:extLst>
          </p:cNvPr>
          <p:cNvCxnSpPr/>
          <p:nvPr/>
        </p:nvCxnSpPr>
        <p:spPr bwMode="auto">
          <a:xfrm>
            <a:off x="1957589" y="4443211"/>
            <a:ext cx="2820473"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圖片 12">
            <a:extLst>
              <a:ext uri="{FF2B5EF4-FFF2-40B4-BE49-F238E27FC236}">
                <a16:creationId xmlns:a16="http://schemas.microsoft.com/office/drawing/2014/main" id="{FE9CC47A-D1FD-9BC7-35E2-C763081FDAFB}"/>
              </a:ext>
            </a:extLst>
          </p:cNvPr>
          <p:cNvPicPr>
            <a:picLocks noChangeAspect="1"/>
          </p:cNvPicPr>
          <p:nvPr/>
        </p:nvPicPr>
        <p:blipFill>
          <a:blip r:embed="rId4"/>
          <a:stretch>
            <a:fillRect/>
          </a:stretch>
        </p:blipFill>
        <p:spPr>
          <a:xfrm>
            <a:off x="7068060" y="2179787"/>
            <a:ext cx="1084267" cy="1413419"/>
          </a:xfrm>
          <a:prstGeom prst="rect">
            <a:avLst/>
          </a:prstGeom>
          <a:ln>
            <a:noFill/>
          </a:ln>
          <a:effectLst>
            <a:outerShdw blurRad="292100" dist="139700" dir="2700000" algn="tl" rotWithShape="0">
              <a:srgbClr val="333333">
                <a:alpha val="65000"/>
              </a:srgbClr>
            </a:outerShdw>
          </a:effectLst>
        </p:spPr>
      </p:pic>
      <p:sp>
        <p:nvSpPr>
          <p:cNvPr id="14" name="矩形: 圓角 13">
            <a:extLst>
              <a:ext uri="{FF2B5EF4-FFF2-40B4-BE49-F238E27FC236}">
                <a16:creationId xmlns:a16="http://schemas.microsoft.com/office/drawing/2014/main" id="{96DF3A17-03B1-525D-65C6-3ECCC95B73EE}"/>
              </a:ext>
            </a:extLst>
          </p:cNvPr>
          <p:cNvSpPr/>
          <p:nvPr/>
        </p:nvSpPr>
        <p:spPr bwMode="auto">
          <a:xfrm>
            <a:off x="7247024" y="3358166"/>
            <a:ext cx="772540" cy="193183"/>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sp>
        <p:nvSpPr>
          <p:cNvPr id="15" name="文字方塊 14">
            <a:extLst>
              <a:ext uri="{FF2B5EF4-FFF2-40B4-BE49-F238E27FC236}">
                <a16:creationId xmlns:a16="http://schemas.microsoft.com/office/drawing/2014/main" id="{F004A734-7A6A-BD6D-0A9A-4FF579F2CF13}"/>
              </a:ext>
            </a:extLst>
          </p:cNvPr>
          <p:cNvSpPr txBox="1"/>
          <p:nvPr/>
        </p:nvSpPr>
        <p:spPr>
          <a:xfrm>
            <a:off x="5382148" y="605287"/>
            <a:ext cx="2228045" cy="369332"/>
          </a:xfrm>
          <a:prstGeom prst="rect">
            <a:avLst/>
          </a:prstGeom>
          <a:noFill/>
        </p:spPr>
        <p:txBody>
          <a:bodyPr wrap="square" rtlCol="0">
            <a:spAutoFit/>
          </a:bodyPr>
          <a:lstStyle/>
          <a:p>
            <a:r>
              <a:rPr lang="zh-TW" altLang="en-US" dirty="0">
                <a:hlinkClick r:id="rId5" action="ppaction://hlinkfile"/>
              </a:rPr>
              <a:t>自訂參數範例</a:t>
            </a:r>
            <a:r>
              <a:rPr lang="en-US" altLang="zh-TW" dirty="0">
                <a:hlinkClick r:id="rId5" action="ppaction://hlinkfile"/>
              </a:rPr>
              <a:t>.</a:t>
            </a:r>
            <a:r>
              <a:rPr lang="en-US" altLang="zh-TW" dirty="0" err="1">
                <a:hlinkClick r:id="rId5" action="ppaction://hlinkfile"/>
              </a:rPr>
              <a:t>pbix</a:t>
            </a:r>
            <a:endParaRPr lang="zh-TW" altLang="en-US" dirty="0"/>
          </a:p>
        </p:txBody>
      </p:sp>
    </p:spTree>
    <p:extLst>
      <p:ext uri="{BB962C8B-B14F-4D97-AF65-F5344CB8AC3E}">
        <p14:creationId xmlns:p14="http://schemas.microsoft.com/office/powerpoint/2010/main" val="3412466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B8A548-9B49-7B1C-8004-76E70E2EC776}"/>
              </a:ext>
            </a:extLst>
          </p:cNvPr>
          <p:cNvSpPr>
            <a:spLocks noGrp="1"/>
          </p:cNvSpPr>
          <p:nvPr>
            <p:ph type="title"/>
          </p:nvPr>
        </p:nvSpPr>
        <p:spPr/>
        <p:txBody>
          <a:bodyPr/>
          <a:lstStyle/>
          <a:p>
            <a:r>
              <a:rPr lang="zh-TW" altLang="en-US" dirty="0"/>
              <a:t>使用參數</a:t>
            </a:r>
          </a:p>
        </p:txBody>
      </p:sp>
      <p:sp>
        <p:nvSpPr>
          <p:cNvPr id="4" name="投影片編號版面配置區 3">
            <a:extLst>
              <a:ext uri="{FF2B5EF4-FFF2-40B4-BE49-F238E27FC236}">
                <a16:creationId xmlns:a16="http://schemas.microsoft.com/office/drawing/2014/main" id="{E5BEFF02-CCB3-C7B1-EC8F-45EC985C8C3D}"/>
              </a:ext>
            </a:extLst>
          </p:cNvPr>
          <p:cNvSpPr>
            <a:spLocks noGrp="1"/>
          </p:cNvSpPr>
          <p:nvPr>
            <p:ph type="sldNum" sz="quarter" idx="4"/>
          </p:nvPr>
        </p:nvSpPr>
        <p:spPr/>
        <p:txBody>
          <a:bodyPr/>
          <a:lstStyle/>
          <a:p>
            <a:fld id="{7F173E31-B280-470D-8E33-DE21E2EE0EAF}" type="slidenum">
              <a:rPr lang="zh-TW" altLang="en-US" smtClean="0"/>
              <a:t>178</a:t>
            </a:fld>
            <a:endParaRPr lang="zh-TW" altLang="en-US" dirty="0"/>
          </a:p>
        </p:txBody>
      </p:sp>
      <p:pic>
        <p:nvPicPr>
          <p:cNvPr id="6" name="圖片 5">
            <a:extLst>
              <a:ext uri="{FF2B5EF4-FFF2-40B4-BE49-F238E27FC236}">
                <a16:creationId xmlns:a16="http://schemas.microsoft.com/office/drawing/2014/main" id="{AF8BA2BA-0181-36DE-041B-5045F2D85B23}"/>
              </a:ext>
            </a:extLst>
          </p:cNvPr>
          <p:cNvPicPr>
            <a:picLocks noChangeAspect="1"/>
          </p:cNvPicPr>
          <p:nvPr/>
        </p:nvPicPr>
        <p:blipFill>
          <a:blip r:embed="rId3"/>
          <a:stretch>
            <a:fillRect/>
          </a:stretch>
        </p:blipFill>
        <p:spPr>
          <a:xfrm>
            <a:off x="834759" y="1018595"/>
            <a:ext cx="4872310" cy="5277660"/>
          </a:xfrm>
          <a:prstGeom prst="rect">
            <a:avLst/>
          </a:prstGeom>
          <a:ln>
            <a:noFill/>
          </a:ln>
          <a:effectLst>
            <a:outerShdw blurRad="292100" dist="139700" dir="2700000" algn="tl" rotWithShape="0">
              <a:srgbClr val="333333">
                <a:alpha val="65000"/>
              </a:srgbClr>
            </a:outerShdw>
          </a:effectLst>
        </p:spPr>
      </p:pic>
      <p:pic>
        <p:nvPicPr>
          <p:cNvPr id="15" name="圖片 14">
            <a:extLst>
              <a:ext uri="{FF2B5EF4-FFF2-40B4-BE49-F238E27FC236}">
                <a16:creationId xmlns:a16="http://schemas.microsoft.com/office/drawing/2014/main" id="{1C18E06A-BC43-AF19-D1EA-AF884DD8169B}"/>
              </a:ext>
            </a:extLst>
          </p:cNvPr>
          <p:cNvPicPr>
            <a:picLocks noChangeAspect="1"/>
          </p:cNvPicPr>
          <p:nvPr/>
        </p:nvPicPr>
        <p:blipFill>
          <a:blip r:embed="rId4"/>
          <a:stretch>
            <a:fillRect/>
          </a:stretch>
        </p:blipFill>
        <p:spPr>
          <a:xfrm>
            <a:off x="6201756" y="476854"/>
            <a:ext cx="5725324" cy="6201640"/>
          </a:xfrm>
          <a:prstGeom prst="rect">
            <a:avLst/>
          </a:prstGeom>
          <a:ln>
            <a:noFill/>
          </a:ln>
          <a:effectLst>
            <a:outerShdw blurRad="292100" dist="139700" dir="2700000" algn="tl" rotWithShape="0">
              <a:srgbClr val="333333">
                <a:alpha val="65000"/>
              </a:srgbClr>
            </a:outerShdw>
          </a:effectLst>
        </p:spPr>
      </p:pic>
      <p:cxnSp>
        <p:nvCxnSpPr>
          <p:cNvPr id="10" name="直線單箭頭接點 9">
            <a:extLst>
              <a:ext uri="{FF2B5EF4-FFF2-40B4-BE49-F238E27FC236}">
                <a16:creationId xmlns:a16="http://schemas.microsoft.com/office/drawing/2014/main" id="{4A875F16-0B90-F3CD-9F62-5823F69D699F}"/>
              </a:ext>
            </a:extLst>
          </p:cNvPr>
          <p:cNvCxnSpPr>
            <a:stCxn id="6" idx="3"/>
          </p:cNvCxnSpPr>
          <p:nvPr/>
        </p:nvCxnSpPr>
        <p:spPr bwMode="auto">
          <a:xfrm>
            <a:off x="5707069" y="3657425"/>
            <a:ext cx="126693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矩形: 圓角 12">
            <a:extLst>
              <a:ext uri="{FF2B5EF4-FFF2-40B4-BE49-F238E27FC236}">
                <a16:creationId xmlns:a16="http://schemas.microsoft.com/office/drawing/2014/main" id="{4AE1D03C-FB3E-EB37-35CC-1AAB7A97F437}"/>
              </a:ext>
            </a:extLst>
          </p:cNvPr>
          <p:cNvSpPr/>
          <p:nvPr/>
        </p:nvSpPr>
        <p:spPr bwMode="auto">
          <a:xfrm>
            <a:off x="10251060" y="6130345"/>
            <a:ext cx="772540" cy="25588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42185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62AD9B-BF62-4671-E1E3-0E267CF9ED85}"/>
              </a:ext>
            </a:extLst>
          </p:cNvPr>
          <p:cNvSpPr>
            <a:spLocks noGrp="1"/>
          </p:cNvSpPr>
          <p:nvPr>
            <p:ph type="title"/>
          </p:nvPr>
        </p:nvSpPr>
        <p:spPr/>
        <p:txBody>
          <a:bodyPr/>
          <a:lstStyle/>
          <a:p>
            <a:r>
              <a:rPr lang="zh-TW" altLang="en-US" dirty="0"/>
              <a:t>使用參數</a:t>
            </a:r>
          </a:p>
        </p:txBody>
      </p:sp>
      <p:sp>
        <p:nvSpPr>
          <p:cNvPr id="4" name="投影片編號版面配置區 3">
            <a:extLst>
              <a:ext uri="{FF2B5EF4-FFF2-40B4-BE49-F238E27FC236}">
                <a16:creationId xmlns:a16="http://schemas.microsoft.com/office/drawing/2014/main" id="{65549B6C-4CDC-6434-B9D3-167D57354398}"/>
              </a:ext>
            </a:extLst>
          </p:cNvPr>
          <p:cNvSpPr>
            <a:spLocks noGrp="1"/>
          </p:cNvSpPr>
          <p:nvPr>
            <p:ph type="sldNum" sz="quarter" idx="4"/>
          </p:nvPr>
        </p:nvSpPr>
        <p:spPr/>
        <p:txBody>
          <a:bodyPr/>
          <a:lstStyle/>
          <a:p>
            <a:fld id="{7F173E31-B280-470D-8E33-DE21E2EE0EAF}" type="slidenum">
              <a:rPr lang="zh-TW" altLang="en-US" smtClean="0"/>
              <a:t>179</a:t>
            </a:fld>
            <a:endParaRPr lang="zh-TW" altLang="en-US" dirty="0"/>
          </a:p>
        </p:txBody>
      </p:sp>
      <p:pic>
        <p:nvPicPr>
          <p:cNvPr id="6" name="圖片 5">
            <a:extLst>
              <a:ext uri="{FF2B5EF4-FFF2-40B4-BE49-F238E27FC236}">
                <a16:creationId xmlns:a16="http://schemas.microsoft.com/office/drawing/2014/main" id="{59B19797-BC20-EE1E-54E3-C5C93E45F022}"/>
              </a:ext>
            </a:extLst>
          </p:cNvPr>
          <p:cNvPicPr>
            <a:picLocks noChangeAspect="1"/>
          </p:cNvPicPr>
          <p:nvPr/>
        </p:nvPicPr>
        <p:blipFill>
          <a:blip r:embed="rId2"/>
          <a:stretch>
            <a:fillRect/>
          </a:stretch>
        </p:blipFill>
        <p:spPr>
          <a:xfrm>
            <a:off x="1005567" y="1113698"/>
            <a:ext cx="2762636" cy="5210902"/>
          </a:xfrm>
          <a:prstGeom prst="rect">
            <a:avLst/>
          </a:prstGeom>
        </p:spPr>
      </p:pic>
      <p:sp>
        <p:nvSpPr>
          <p:cNvPr id="7" name="矩形: 圓角 6">
            <a:extLst>
              <a:ext uri="{FF2B5EF4-FFF2-40B4-BE49-F238E27FC236}">
                <a16:creationId xmlns:a16="http://schemas.microsoft.com/office/drawing/2014/main" id="{5EE73CF2-DE72-3F97-9CC0-86F49310EE30}"/>
              </a:ext>
            </a:extLst>
          </p:cNvPr>
          <p:cNvSpPr/>
          <p:nvPr/>
        </p:nvSpPr>
        <p:spPr bwMode="auto">
          <a:xfrm>
            <a:off x="1751003" y="5434656"/>
            <a:ext cx="979317" cy="219169"/>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pic>
        <p:nvPicPr>
          <p:cNvPr id="9" name="圖片 8">
            <a:extLst>
              <a:ext uri="{FF2B5EF4-FFF2-40B4-BE49-F238E27FC236}">
                <a16:creationId xmlns:a16="http://schemas.microsoft.com/office/drawing/2014/main" id="{C8D2AE00-A86D-15C0-C9B8-E41E4F71B8BC}"/>
              </a:ext>
            </a:extLst>
          </p:cNvPr>
          <p:cNvPicPr>
            <a:picLocks noChangeAspect="1"/>
          </p:cNvPicPr>
          <p:nvPr/>
        </p:nvPicPr>
        <p:blipFill>
          <a:blip r:embed="rId3"/>
          <a:stretch>
            <a:fillRect/>
          </a:stretch>
        </p:blipFill>
        <p:spPr>
          <a:xfrm>
            <a:off x="3937002" y="1776182"/>
            <a:ext cx="2514951" cy="3305636"/>
          </a:xfrm>
          <a:prstGeom prst="rect">
            <a:avLst/>
          </a:prstGeom>
        </p:spPr>
      </p:pic>
      <p:cxnSp>
        <p:nvCxnSpPr>
          <p:cNvPr id="11" name="直線單箭頭接點 10">
            <a:extLst>
              <a:ext uri="{FF2B5EF4-FFF2-40B4-BE49-F238E27FC236}">
                <a16:creationId xmlns:a16="http://schemas.microsoft.com/office/drawing/2014/main" id="{D5B7192F-556C-563B-6C62-DBD00F193055}"/>
              </a:ext>
            </a:extLst>
          </p:cNvPr>
          <p:cNvCxnSpPr>
            <a:stCxn id="7" idx="3"/>
          </p:cNvCxnSpPr>
          <p:nvPr/>
        </p:nvCxnSpPr>
        <p:spPr bwMode="auto">
          <a:xfrm flipV="1">
            <a:off x="2730320" y="3065172"/>
            <a:ext cx="1403798" cy="247906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圓角 11">
            <a:extLst>
              <a:ext uri="{FF2B5EF4-FFF2-40B4-BE49-F238E27FC236}">
                <a16:creationId xmlns:a16="http://schemas.microsoft.com/office/drawing/2014/main" id="{07869188-64A9-FA75-C772-16E9C0111F45}"/>
              </a:ext>
            </a:extLst>
          </p:cNvPr>
          <p:cNvSpPr/>
          <p:nvPr/>
        </p:nvSpPr>
        <p:spPr bwMode="auto">
          <a:xfrm>
            <a:off x="3937002" y="2311093"/>
            <a:ext cx="557725" cy="9215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pic>
        <p:nvPicPr>
          <p:cNvPr id="14" name="圖片 13">
            <a:extLst>
              <a:ext uri="{FF2B5EF4-FFF2-40B4-BE49-F238E27FC236}">
                <a16:creationId xmlns:a16="http://schemas.microsoft.com/office/drawing/2014/main" id="{67E1E7D6-F945-0DEA-D2BF-35F514303792}"/>
              </a:ext>
            </a:extLst>
          </p:cNvPr>
          <p:cNvPicPr>
            <a:picLocks noChangeAspect="1"/>
          </p:cNvPicPr>
          <p:nvPr/>
        </p:nvPicPr>
        <p:blipFill>
          <a:blip r:embed="rId4"/>
          <a:stretch>
            <a:fillRect/>
          </a:stretch>
        </p:blipFill>
        <p:spPr>
          <a:xfrm>
            <a:off x="4735701" y="2832937"/>
            <a:ext cx="7248294" cy="3305636"/>
          </a:xfrm>
          <a:prstGeom prst="rect">
            <a:avLst/>
          </a:prstGeom>
          <a:ln>
            <a:noFill/>
          </a:ln>
          <a:effectLst>
            <a:outerShdw blurRad="292100" dist="139700" dir="2700000" algn="tl" rotWithShape="0">
              <a:srgbClr val="333333">
                <a:alpha val="65000"/>
              </a:srgbClr>
            </a:outerShdw>
          </a:effectLst>
        </p:spPr>
      </p:pic>
      <p:sp>
        <p:nvSpPr>
          <p:cNvPr id="15" name="矩形: 圓角 14">
            <a:extLst>
              <a:ext uri="{FF2B5EF4-FFF2-40B4-BE49-F238E27FC236}">
                <a16:creationId xmlns:a16="http://schemas.microsoft.com/office/drawing/2014/main" id="{A560A3CC-18FE-D39F-F5B6-AA5D90C066D2}"/>
              </a:ext>
            </a:extLst>
          </p:cNvPr>
          <p:cNvSpPr/>
          <p:nvPr/>
        </p:nvSpPr>
        <p:spPr bwMode="auto">
          <a:xfrm>
            <a:off x="4735701" y="4919097"/>
            <a:ext cx="377734" cy="325441"/>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240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關於樞紐分析表</a:t>
            </a:r>
            <a:endParaRPr lang="zh-TW" altLang="en-US" dirty="0"/>
          </a:p>
        </p:txBody>
      </p:sp>
      <p:graphicFrame>
        <p:nvGraphicFramePr>
          <p:cNvPr id="10" name="內容版面配置區 9"/>
          <p:cNvGraphicFramePr>
            <a:graphicFrameLocks noGrp="1"/>
          </p:cNvGraphicFramePr>
          <p:nvPr>
            <p:ph sz="quarter" idx="1"/>
          </p:nvPr>
        </p:nvGraphicFramePr>
        <p:xfrm>
          <a:off x="1981200" y="1835532"/>
          <a:ext cx="8229600" cy="4321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2136648" y="1304601"/>
            <a:ext cx="5724644" cy="461665"/>
          </a:xfrm>
          <a:prstGeom prst="rect">
            <a:avLst/>
          </a:prstGeom>
        </p:spPr>
        <p:txBody>
          <a:bodyPr wrap="none">
            <a:spAutoFit/>
          </a:bodyPr>
          <a:lstStyle/>
          <a:p>
            <a:pPr lvl="0"/>
            <a:r>
              <a:rPr lang="zh-TW" altLang="zh-TW" sz="2400" dirty="0"/>
              <a:t>樞紐分析表是特別針對下列狀況而設計：</a:t>
            </a:r>
          </a:p>
        </p:txBody>
      </p:sp>
      <p:sp>
        <p:nvSpPr>
          <p:cNvPr id="4" name="投影片編號版面配置區 3">
            <a:extLst>
              <a:ext uri="{FF2B5EF4-FFF2-40B4-BE49-F238E27FC236}">
                <a16:creationId xmlns:a16="http://schemas.microsoft.com/office/drawing/2014/main" id="{2FA86701-7D5C-4E63-8D06-65081B29BBBB}"/>
              </a:ext>
            </a:extLst>
          </p:cNvPr>
          <p:cNvSpPr>
            <a:spLocks noGrp="1"/>
          </p:cNvSpPr>
          <p:nvPr>
            <p:ph type="sldNum" sz="quarter" idx="4"/>
          </p:nvPr>
        </p:nvSpPr>
        <p:spPr/>
        <p:txBody>
          <a:bodyPr/>
          <a:lstStyle/>
          <a:p>
            <a:fld id="{7F173E31-B280-470D-8E33-DE21E2EE0EAF}" type="slidenum">
              <a:rPr lang="zh-TW" altLang="en-US" smtClean="0"/>
              <a:t>18</a:t>
            </a:fld>
            <a:endParaRPr lang="zh-TW" altLang="en-US" dirty="0"/>
          </a:p>
        </p:txBody>
      </p:sp>
    </p:spTree>
    <p:extLst>
      <p:ext uri="{BB962C8B-B14F-4D97-AF65-F5344CB8AC3E}">
        <p14:creationId xmlns:p14="http://schemas.microsoft.com/office/powerpoint/2010/main" val="37981881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94DD8C5-EFA5-9047-7A8D-4C7950914A86}"/>
              </a:ext>
            </a:extLst>
          </p:cNvPr>
          <p:cNvSpPr>
            <a:spLocks noGrp="1"/>
          </p:cNvSpPr>
          <p:nvPr>
            <p:ph type="title"/>
          </p:nvPr>
        </p:nvSpPr>
        <p:spPr/>
        <p:txBody>
          <a:bodyPr/>
          <a:lstStyle/>
          <a:p>
            <a:r>
              <a:rPr lang="zh-TW" altLang="en-US" dirty="0"/>
              <a:t>使用參數</a:t>
            </a:r>
          </a:p>
        </p:txBody>
      </p:sp>
      <p:sp>
        <p:nvSpPr>
          <p:cNvPr id="4" name="投影片編號版面配置區 3">
            <a:extLst>
              <a:ext uri="{FF2B5EF4-FFF2-40B4-BE49-F238E27FC236}">
                <a16:creationId xmlns:a16="http://schemas.microsoft.com/office/drawing/2014/main" id="{C3156B96-89A6-1B2B-5058-CC45B2B14CAA}"/>
              </a:ext>
            </a:extLst>
          </p:cNvPr>
          <p:cNvSpPr>
            <a:spLocks noGrp="1"/>
          </p:cNvSpPr>
          <p:nvPr>
            <p:ph type="sldNum" sz="quarter" idx="4"/>
          </p:nvPr>
        </p:nvSpPr>
        <p:spPr/>
        <p:txBody>
          <a:bodyPr/>
          <a:lstStyle/>
          <a:p>
            <a:fld id="{7F173E31-B280-470D-8E33-DE21E2EE0EAF}" type="slidenum">
              <a:rPr lang="zh-TW" altLang="en-US" smtClean="0"/>
              <a:t>180</a:t>
            </a:fld>
            <a:endParaRPr lang="zh-TW" altLang="en-US" dirty="0"/>
          </a:p>
        </p:txBody>
      </p:sp>
      <p:pic>
        <p:nvPicPr>
          <p:cNvPr id="9" name="圖片 8">
            <a:extLst>
              <a:ext uri="{FF2B5EF4-FFF2-40B4-BE49-F238E27FC236}">
                <a16:creationId xmlns:a16="http://schemas.microsoft.com/office/drawing/2014/main" id="{193A0313-FD92-4EB8-2058-2369C9FB7D10}"/>
              </a:ext>
            </a:extLst>
          </p:cNvPr>
          <p:cNvPicPr>
            <a:picLocks noChangeAspect="1"/>
          </p:cNvPicPr>
          <p:nvPr/>
        </p:nvPicPr>
        <p:blipFill>
          <a:blip r:embed="rId2"/>
          <a:stretch>
            <a:fillRect/>
          </a:stretch>
        </p:blipFill>
        <p:spPr>
          <a:xfrm>
            <a:off x="812801" y="1115576"/>
            <a:ext cx="3946874" cy="1960133"/>
          </a:xfrm>
          <a:prstGeom prst="rect">
            <a:avLst/>
          </a:prstGeom>
        </p:spPr>
      </p:pic>
      <p:pic>
        <p:nvPicPr>
          <p:cNvPr id="14" name="圖片 13">
            <a:extLst>
              <a:ext uri="{FF2B5EF4-FFF2-40B4-BE49-F238E27FC236}">
                <a16:creationId xmlns:a16="http://schemas.microsoft.com/office/drawing/2014/main" id="{A9BD32E4-02A3-BB94-2778-056545C2F699}"/>
              </a:ext>
            </a:extLst>
          </p:cNvPr>
          <p:cNvPicPr>
            <a:picLocks noChangeAspect="1"/>
          </p:cNvPicPr>
          <p:nvPr/>
        </p:nvPicPr>
        <p:blipFill>
          <a:blip r:embed="rId3"/>
          <a:stretch>
            <a:fillRect/>
          </a:stretch>
        </p:blipFill>
        <p:spPr>
          <a:xfrm>
            <a:off x="3721774" y="2095642"/>
            <a:ext cx="7952512" cy="4759802"/>
          </a:xfrm>
          <a:prstGeom prst="rect">
            <a:avLst/>
          </a:prstGeom>
        </p:spPr>
      </p:pic>
      <p:sp>
        <p:nvSpPr>
          <p:cNvPr id="12" name="矩形: 圓角 11">
            <a:extLst>
              <a:ext uri="{FF2B5EF4-FFF2-40B4-BE49-F238E27FC236}">
                <a16:creationId xmlns:a16="http://schemas.microsoft.com/office/drawing/2014/main" id="{54DD0A2D-2EA5-0164-BE77-8C46C399BCDD}"/>
              </a:ext>
            </a:extLst>
          </p:cNvPr>
          <p:cNvSpPr/>
          <p:nvPr/>
        </p:nvSpPr>
        <p:spPr bwMode="auto">
          <a:xfrm>
            <a:off x="3707919" y="3138054"/>
            <a:ext cx="377734" cy="325441"/>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68250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2897F9-06D7-C251-3063-581428AA763D}"/>
              </a:ext>
            </a:extLst>
          </p:cNvPr>
          <p:cNvSpPr>
            <a:spLocks noGrp="1"/>
          </p:cNvSpPr>
          <p:nvPr>
            <p:ph type="title"/>
          </p:nvPr>
        </p:nvSpPr>
        <p:spPr/>
        <p:txBody>
          <a:bodyPr/>
          <a:lstStyle/>
          <a:p>
            <a:r>
              <a:rPr lang="zh-TW" altLang="en-US" dirty="0"/>
              <a:t>簡易錄影參考</a:t>
            </a:r>
          </a:p>
        </p:txBody>
      </p:sp>
      <p:sp>
        <p:nvSpPr>
          <p:cNvPr id="3" name="投影片編號版面配置區 2">
            <a:extLst>
              <a:ext uri="{FF2B5EF4-FFF2-40B4-BE49-F238E27FC236}">
                <a16:creationId xmlns:a16="http://schemas.microsoft.com/office/drawing/2014/main" id="{B61DA86F-AEB2-D616-D574-B427B7FF179E}"/>
              </a:ext>
            </a:extLst>
          </p:cNvPr>
          <p:cNvSpPr>
            <a:spLocks noGrp="1"/>
          </p:cNvSpPr>
          <p:nvPr>
            <p:ph type="sldNum" sz="quarter" idx="4"/>
          </p:nvPr>
        </p:nvSpPr>
        <p:spPr/>
        <p:txBody>
          <a:bodyPr/>
          <a:lstStyle/>
          <a:p>
            <a:fld id="{7F173E31-B280-470D-8E33-DE21E2EE0EAF}" type="slidenum">
              <a:rPr lang="zh-TW" altLang="en-US" smtClean="0"/>
              <a:t>181</a:t>
            </a:fld>
            <a:endParaRPr lang="zh-TW" altLang="en-US" dirty="0"/>
          </a:p>
        </p:txBody>
      </p:sp>
      <p:pic>
        <p:nvPicPr>
          <p:cNvPr id="4" name="螢幕錄製 3">
            <a:hlinkClick r:id="" action="ppaction://media"/>
            <a:extLst>
              <a:ext uri="{FF2B5EF4-FFF2-40B4-BE49-F238E27FC236}">
                <a16:creationId xmlns:a16="http://schemas.microsoft.com/office/drawing/2014/main" id="{93E96F87-9A8B-C1AA-A16C-5957571055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8691" y="1078811"/>
            <a:ext cx="8894618" cy="5321988"/>
          </a:xfrm>
          <a:prstGeom prst="rect">
            <a:avLst/>
          </a:prstGeom>
        </p:spPr>
      </p:pic>
    </p:spTree>
    <p:extLst>
      <p:ext uri="{BB962C8B-B14F-4D97-AF65-F5344CB8AC3E}">
        <p14:creationId xmlns:p14="http://schemas.microsoft.com/office/powerpoint/2010/main" val="394688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4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42C3E7-E1EE-8521-7803-034AFB97614D}"/>
              </a:ext>
            </a:extLst>
          </p:cNvPr>
          <p:cNvSpPr>
            <a:spLocks noGrp="1"/>
          </p:cNvSpPr>
          <p:nvPr>
            <p:ph type="title"/>
          </p:nvPr>
        </p:nvSpPr>
        <p:spPr/>
        <p:txBody>
          <a:bodyPr/>
          <a:lstStyle/>
          <a:p>
            <a:r>
              <a:rPr lang="zh-TW" altLang="en-US" dirty="0"/>
              <a:t>另解</a:t>
            </a:r>
          </a:p>
        </p:txBody>
      </p:sp>
      <p:sp>
        <p:nvSpPr>
          <p:cNvPr id="4" name="內容版面配置區 3">
            <a:extLst>
              <a:ext uri="{FF2B5EF4-FFF2-40B4-BE49-F238E27FC236}">
                <a16:creationId xmlns:a16="http://schemas.microsoft.com/office/drawing/2014/main" id="{089932A8-522D-9787-18F6-6EA5D06227B5}"/>
              </a:ext>
            </a:extLst>
          </p:cNvPr>
          <p:cNvSpPr>
            <a:spLocks noGrp="1"/>
          </p:cNvSpPr>
          <p:nvPr>
            <p:ph idx="1"/>
          </p:nvPr>
        </p:nvSpPr>
        <p:spPr/>
        <p:txBody>
          <a:bodyPr/>
          <a:lstStyle/>
          <a:p>
            <a:pPr marL="0" indent="0">
              <a:buNone/>
            </a:pPr>
            <a:r>
              <a:rPr lang="zh-TW" altLang="en-US" dirty="0"/>
              <a:t>此例可以將</a:t>
            </a:r>
            <a:r>
              <a:rPr lang="en-US" altLang="zh-TW" dirty="0"/>
              <a:t>[</a:t>
            </a:r>
            <a:r>
              <a:rPr lang="zh-TW" altLang="en-US" dirty="0"/>
              <a:t>行政區</a:t>
            </a:r>
            <a:r>
              <a:rPr lang="en-US" altLang="zh-TW" dirty="0"/>
              <a:t>]</a:t>
            </a:r>
            <a:r>
              <a:rPr lang="zh-TW" altLang="en-US" dirty="0"/>
              <a:t> 生成另一個查詢資料表，建立關聯，再製作圖表：</a:t>
            </a:r>
          </a:p>
        </p:txBody>
      </p:sp>
      <p:sp>
        <p:nvSpPr>
          <p:cNvPr id="3" name="投影片編號版面配置區 2">
            <a:extLst>
              <a:ext uri="{FF2B5EF4-FFF2-40B4-BE49-F238E27FC236}">
                <a16:creationId xmlns:a16="http://schemas.microsoft.com/office/drawing/2014/main" id="{CD308550-D084-1DD1-3E89-3C5AA451F4D4}"/>
              </a:ext>
            </a:extLst>
          </p:cNvPr>
          <p:cNvSpPr>
            <a:spLocks noGrp="1"/>
          </p:cNvSpPr>
          <p:nvPr>
            <p:ph type="sldNum" sz="quarter" idx="4"/>
          </p:nvPr>
        </p:nvSpPr>
        <p:spPr/>
        <p:txBody>
          <a:bodyPr/>
          <a:lstStyle/>
          <a:p>
            <a:fld id="{7F173E31-B280-470D-8E33-DE21E2EE0EAF}" type="slidenum">
              <a:rPr lang="zh-TW" altLang="en-US" smtClean="0"/>
              <a:t>182</a:t>
            </a:fld>
            <a:endParaRPr lang="zh-TW" altLang="en-US" dirty="0"/>
          </a:p>
        </p:txBody>
      </p:sp>
      <p:pic>
        <p:nvPicPr>
          <p:cNvPr id="6" name="螢幕錄製 5">
            <a:hlinkClick r:id="" action="ppaction://media"/>
            <a:extLst>
              <a:ext uri="{FF2B5EF4-FFF2-40B4-BE49-F238E27FC236}">
                <a16:creationId xmlns:a16="http://schemas.microsoft.com/office/drawing/2014/main" id="{F47FB926-C3C2-98BA-E8B2-FD0BF7B4F4F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9966" y="1794110"/>
            <a:ext cx="8105104" cy="5065690"/>
          </a:xfrm>
          <a:prstGeom prst="rect">
            <a:avLst/>
          </a:prstGeom>
        </p:spPr>
      </p:pic>
    </p:spTree>
    <p:extLst>
      <p:ext uri="{BB962C8B-B14F-4D97-AF65-F5344CB8AC3E}">
        <p14:creationId xmlns:p14="http://schemas.microsoft.com/office/powerpoint/2010/main" val="31596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9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AA77FC-A46E-417E-852C-218A93352858}"/>
              </a:ext>
            </a:extLst>
          </p:cNvPr>
          <p:cNvSpPr>
            <a:spLocks noGrp="1"/>
          </p:cNvSpPr>
          <p:nvPr>
            <p:ph type="title"/>
          </p:nvPr>
        </p:nvSpPr>
        <p:spPr>
          <a:xfrm>
            <a:off x="831851" y="1709739"/>
            <a:ext cx="10515600" cy="2852737"/>
          </a:xfrm>
        </p:spPr>
        <p:txBody>
          <a:bodyPr/>
          <a:lstStyle/>
          <a:p>
            <a:r>
              <a:rPr lang="en-US" altLang="zh-TW"/>
              <a:t>Power Pivot</a:t>
            </a:r>
            <a:endParaRPr lang="zh-TW" altLang="en-US" dirty="0"/>
          </a:p>
        </p:txBody>
      </p:sp>
      <p:sp>
        <p:nvSpPr>
          <p:cNvPr id="4" name="文字版面配置區 3">
            <a:extLst>
              <a:ext uri="{FF2B5EF4-FFF2-40B4-BE49-F238E27FC236}">
                <a16:creationId xmlns:a16="http://schemas.microsoft.com/office/drawing/2014/main" id="{79E1143E-70FA-47BE-9934-D065B99CA8B5}"/>
              </a:ext>
            </a:extLst>
          </p:cNvPr>
          <p:cNvSpPr>
            <a:spLocks noGrp="1"/>
          </p:cNvSpPr>
          <p:nvPr>
            <p:ph type="body" idx="1"/>
          </p:nvPr>
        </p:nvSpPr>
        <p:spPr>
          <a:xfrm>
            <a:off x="2182760" y="4589463"/>
            <a:ext cx="9164689" cy="1500187"/>
          </a:xfrm>
        </p:spPr>
        <p:txBody>
          <a:bodyPr/>
          <a:lstStyle/>
          <a:p>
            <a:r>
              <a:rPr lang="en-US" altLang="zh-TW" dirty="0"/>
              <a:t>Power Pivot </a:t>
            </a:r>
            <a:r>
              <a:rPr lang="zh-TW" altLang="en-US" dirty="0"/>
              <a:t>是一種資料模型技術，可讓您建立資料模型、建立關聯，以及建立計算。 有了 </a:t>
            </a:r>
            <a:r>
              <a:rPr lang="en-US" altLang="zh-TW" dirty="0"/>
              <a:t>Power Pivot</a:t>
            </a:r>
            <a:r>
              <a:rPr lang="zh-TW" altLang="en-US" dirty="0"/>
              <a:t>，您就可以在一個高效能的環境中，使用熟悉的 </a:t>
            </a:r>
            <a:r>
              <a:rPr lang="en-US" altLang="zh-TW" dirty="0"/>
              <a:t>Excel </a:t>
            </a:r>
            <a:r>
              <a:rPr lang="zh-TW" altLang="en-US" dirty="0"/>
              <a:t>操作方式處理大型資料集、建立廣泛的關聯，以及建立複雜 </a:t>
            </a:r>
            <a:r>
              <a:rPr lang="en-US" altLang="zh-TW" dirty="0"/>
              <a:t>(</a:t>
            </a:r>
            <a:r>
              <a:rPr lang="zh-TW" altLang="en-US" dirty="0"/>
              <a:t>或簡單</a:t>
            </a:r>
            <a:r>
              <a:rPr lang="en-US" altLang="zh-TW" dirty="0"/>
              <a:t>) </a:t>
            </a:r>
            <a:r>
              <a:rPr lang="zh-TW" altLang="en-US" dirty="0"/>
              <a:t>的計算。</a:t>
            </a:r>
          </a:p>
        </p:txBody>
      </p:sp>
      <p:sp>
        <p:nvSpPr>
          <p:cNvPr id="15" name="投影片編號版面配置區 14">
            <a:extLst>
              <a:ext uri="{FF2B5EF4-FFF2-40B4-BE49-F238E27FC236}">
                <a16:creationId xmlns:a16="http://schemas.microsoft.com/office/drawing/2014/main" id="{4728279A-0BCF-4E2B-ABA2-CA9D0684CF9D}"/>
              </a:ext>
            </a:extLst>
          </p:cNvPr>
          <p:cNvSpPr>
            <a:spLocks noGrp="1"/>
          </p:cNvSpPr>
          <p:nvPr>
            <p:ph type="sldNum" sz="quarter" idx="11"/>
          </p:nvPr>
        </p:nvSpPr>
        <p:spPr>
          <a:xfrm>
            <a:off x="5486400" y="6290469"/>
            <a:ext cx="812800" cy="487362"/>
          </a:xfrm>
        </p:spPr>
        <p:txBody>
          <a:bodyPr/>
          <a:lstStyle/>
          <a:p>
            <a:fld id="{2CD5F70B-847F-404D-8B3F-873BE2E51CED}" type="slidenum">
              <a:rPr lang="zh-TW" altLang="en-US" smtClean="0"/>
              <a:pPr/>
              <a:t>183</a:t>
            </a:fld>
            <a:endParaRPr lang="zh-TW" altLang="en-US"/>
          </a:p>
        </p:txBody>
      </p:sp>
      <p:sp>
        <p:nvSpPr>
          <p:cNvPr id="5" name="文字方塊 4">
            <a:hlinkClick r:id="rId3"/>
            <a:extLst>
              <a:ext uri="{FF2B5EF4-FFF2-40B4-BE49-F238E27FC236}">
                <a16:creationId xmlns:a16="http://schemas.microsoft.com/office/drawing/2014/main" id="{A17DA819-EF43-AD90-BC6D-98D14FD65A59}"/>
              </a:ext>
            </a:extLst>
          </p:cNvPr>
          <p:cNvSpPr txBox="1"/>
          <p:nvPr/>
        </p:nvSpPr>
        <p:spPr>
          <a:xfrm>
            <a:off x="3251200" y="6116637"/>
            <a:ext cx="6096000" cy="369332"/>
          </a:xfrm>
          <a:prstGeom prst="rect">
            <a:avLst/>
          </a:prstGeom>
          <a:noFill/>
        </p:spPr>
        <p:txBody>
          <a:bodyPr wrap="square">
            <a:spAutoFit/>
          </a:bodyPr>
          <a:lstStyle/>
          <a:p>
            <a:pPr algn="ctr"/>
            <a:r>
              <a:rPr lang="en-US" altLang="zh-TW" b="1" i="0" dirty="0">
                <a:solidFill>
                  <a:srgbClr val="28B265"/>
                </a:solidFill>
                <a:effectLst/>
                <a:latin typeface="Georgia" panose="02040502050405020303" pitchFamily="18" charset="0"/>
              </a:rPr>
              <a:t>Power Pivot</a:t>
            </a:r>
            <a:r>
              <a:rPr lang="en-US" altLang="zh-TW" b="1" i="0" dirty="0">
                <a:effectLst/>
                <a:latin typeface="Georgia" panose="02040502050405020303" pitchFamily="18" charset="0"/>
              </a:rPr>
              <a:t> vs. </a:t>
            </a:r>
            <a:r>
              <a:rPr lang="en-US" altLang="zh-TW" b="1" i="0" dirty="0">
                <a:solidFill>
                  <a:srgbClr val="28B265"/>
                </a:solidFill>
                <a:effectLst/>
                <a:latin typeface="Georgia" panose="02040502050405020303" pitchFamily="18" charset="0"/>
              </a:rPr>
              <a:t>Power BI</a:t>
            </a:r>
            <a:r>
              <a:rPr lang="en-US" altLang="zh-TW" b="1" i="0" dirty="0">
                <a:effectLst/>
                <a:latin typeface="Georgia" panose="02040502050405020303" pitchFamily="18" charset="0"/>
              </a:rPr>
              <a:t>: What is the difference?</a:t>
            </a:r>
          </a:p>
        </p:txBody>
      </p:sp>
    </p:spTree>
    <p:extLst>
      <p:ext uri="{BB962C8B-B14F-4D97-AF65-F5344CB8AC3E}">
        <p14:creationId xmlns:p14="http://schemas.microsoft.com/office/powerpoint/2010/main" val="12513148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328522-ADDF-45F0-85E0-17A387AE1E30}"/>
              </a:ext>
            </a:extLst>
          </p:cNvPr>
          <p:cNvSpPr>
            <a:spLocks noGrp="1"/>
          </p:cNvSpPr>
          <p:nvPr>
            <p:ph type="title"/>
          </p:nvPr>
        </p:nvSpPr>
        <p:spPr>
          <a:xfrm>
            <a:off x="1574800" y="459581"/>
            <a:ext cx="9448800" cy="487363"/>
          </a:xfrm>
        </p:spPr>
        <p:txBody>
          <a:bodyPr/>
          <a:lstStyle/>
          <a:p>
            <a:r>
              <a:rPr lang="en-US" altLang="zh-TW" dirty="0"/>
              <a:t>Power Pivot - </a:t>
            </a:r>
            <a:r>
              <a:rPr lang="zh-TW" altLang="en-US" dirty="0"/>
              <a:t>概觀</a:t>
            </a:r>
          </a:p>
        </p:txBody>
      </p:sp>
      <p:sp>
        <p:nvSpPr>
          <p:cNvPr id="3" name="內容版面配置區 2">
            <a:extLst>
              <a:ext uri="{FF2B5EF4-FFF2-40B4-BE49-F238E27FC236}">
                <a16:creationId xmlns:a16="http://schemas.microsoft.com/office/drawing/2014/main" id="{16855BB7-5822-469C-AA90-0F98B638D5F4}"/>
              </a:ext>
            </a:extLst>
          </p:cNvPr>
          <p:cNvSpPr>
            <a:spLocks noGrp="1"/>
          </p:cNvSpPr>
          <p:nvPr>
            <p:ph idx="1"/>
          </p:nvPr>
        </p:nvSpPr>
        <p:spPr>
          <a:xfrm>
            <a:off x="2235200" y="1295400"/>
            <a:ext cx="9398000" cy="5029200"/>
          </a:xfrm>
        </p:spPr>
        <p:txBody>
          <a:bodyPr/>
          <a:lstStyle/>
          <a:p>
            <a:pPr>
              <a:lnSpc>
                <a:spcPct val="150000"/>
              </a:lnSpc>
            </a:pPr>
            <a:r>
              <a:rPr lang="en-US" altLang="zh-TW" dirty="0"/>
              <a:t>Power Pivot </a:t>
            </a:r>
            <a:r>
              <a:rPr lang="zh-TW" altLang="en-US" dirty="0"/>
              <a:t>是一種資料模型技術，可讓您建立資料模型、建立關聯，以及建立計算。</a:t>
            </a:r>
            <a:endParaRPr lang="en-US" altLang="zh-TW" dirty="0"/>
          </a:p>
          <a:p>
            <a:pPr>
              <a:lnSpc>
                <a:spcPct val="150000"/>
              </a:lnSpc>
            </a:pPr>
            <a:r>
              <a:rPr lang="zh-TW" altLang="en-US" dirty="0"/>
              <a:t>有了 </a:t>
            </a:r>
            <a:r>
              <a:rPr lang="en-US" altLang="zh-TW" dirty="0"/>
              <a:t>Power Pivot</a:t>
            </a:r>
            <a:r>
              <a:rPr lang="zh-TW" altLang="en-US" dirty="0"/>
              <a:t>，您就可以在一個高效能的環境中，使用熟悉的 </a:t>
            </a:r>
            <a:r>
              <a:rPr lang="en-US" altLang="zh-TW" dirty="0"/>
              <a:t>Excel </a:t>
            </a:r>
            <a:r>
              <a:rPr lang="zh-TW" altLang="en-US" dirty="0"/>
              <a:t>操作方式處理大型資料集、建立廣泛的關聯，以及建立複雜 </a:t>
            </a:r>
            <a:r>
              <a:rPr lang="en-US" altLang="zh-TW" dirty="0"/>
              <a:t>(</a:t>
            </a:r>
            <a:r>
              <a:rPr lang="zh-TW" altLang="en-US" dirty="0"/>
              <a:t>或簡單</a:t>
            </a:r>
            <a:r>
              <a:rPr lang="en-US" altLang="zh-TW" dirty="0"/>
              <a:t>) </a:t>
            </a:r>
            <a:r>
              <a:rPr lang="zh-TW" altLang="en-US" dirty="0"/>
              <a:t>的計算。</a:t>
            </a:r>
          </a:p>
        </p:txBody>
      </p:sp>
      <p:sp>
        <p:nvSpPr>
          <p:cNvPr id="12" name="投影片編號版面配置區 11">
            <a:extLst>
              <a:ext uri="{FF2B5EF4-FFF2-40B4-BE49-F238E27FC236}">
                <a16:creationId xmlns:a16="http://schemas.microsoft.com/office/drawing/2014/main" id="{D374C809-E3C1-4F2A-9E5C-E791B97A5CB6}"/>
              </a:ext>
            </a:extLst>
          </p:cNvPr>
          <p:cNvSpPr>
            <a:spLocks noGrp="1"/>
          </p:cNvSpPr>
          <p:nvPr>
            <p:ph type="sldNum" sz="quarter" idx="4"/>
          </p:nvPr>
        </p:nvSpPr>
        <p:spPr/>
        <p:txBody>
          <a:bodyPr/>
          <a:lstStyle/>
          <a:p>
            <a:fld id="{7F173E31-B280-470D-8E33-DE21E2EE0EAF}" type="slidenum">
              <a:rPr lang="zh-TW" altLang="en-US" smtClean="0"/>
              <a:t>184</a:t>
            </a:fld>
            <a:endParaRPr lang="zh-TW" altLang="en-US" dirty="0"/>
          </a:p>
        </p:txBody>
      </p:sp>
    </p:spTree>
    <p:extLst>
      <p:ext uri="{BB962C8B-B14F-4D97-AF65-F5344CB8AC3E}">
        <p14:creationId xmlns:p14="http://schemas.microsoft.com/office/powerpoint/2010/main" val="2218175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1EC038-5B63-45CB-BC1A-6C7D195117E9}"/>
              </a:ext>
            </a:extLst>
          </p:cNvPr>
          <p:cNvSpPr>
            <a:spLocks noGrp="1"/>
          </p:cNvSpPr>
          <p:nvPr>
            <p:ph type="title"/>
          </p:nvPr>
        </p:nvSpPr>
        <p:spPr>
          <a:xfrm>
            <a:off x="1574800" y="459581"/>
            <a:ext cx="9448800" cy="487363"/>
          </a:xfrm>
        </p:spPr>
        <p:txBody>
          <a:bodyPr/>
          <a:lstStyle/>
          <a:p>
            <a:r>
              <a:rPr lang="zh-TW" altLang="en-US" dirty="0"/>
              <a:t>找到</a:t>
            </a:r>
            <a:r>
              <a:rPr lang="en-US" altLang="zh-TW" dirty="0"/>
              <a:t>Power Pivot </a:t>
            </a:r>
            <a:r>
              <a:rPr lang="zh-TW" altLang="en-US" dirty="0"/>
              <a:t>增益集</a:t>
            </a:r>
          </a:p>
        </p:txBody>
      </p:sp>
      <p:sp>
        <p:nvSpPr>
          <p:cNvPr id="3" name="內容版面配置區 2">
            <a:extLst>
              <a:ext uri="{FF2B5EF4-FFF2-40B4-BE49-F238E27FC236}">
                <a16:creationId xmlns:a16="http://schemas.microsoft.com/office/drawing/2014/main" id="{022D17B6-5F16-41A5-ACA9-693FA47283EB}"/>
              </a:ext>
            </a:extLst>
          </p:cNvPr>
          <p:cNvSpPr>
            <a:spLocks noGrp="1"/>
          </p:cNvSpPr>
          <p:nvPr>
            <p:ph idx="1"/>
          </p:nvPr>
        </p:nvSpPr>
        <p:spPr>
          <a:xfrm>
            <a:off x="2235200" y="1295400"/>
            <a:ext cx="9398000" cy="5029200"/>
          </a:xfrm>
        </p:spPr>
        <p:txBody>
          <a:bodyPr/>
          <a:lstStyle/>
          <a:p>
            <a:r>
              <a:rPr lang="en-US" altLang="zh-TW" dirty="0"/>
              <a:t>Power Pivot</a:t>
            </a:r>
            <a:r>
              <a:rPr lang="zh-TW" altLang="en-US" dirty="0"/>
              <a:t>是您可以在 </a:t>
            </a:r>
            <a:r>
              <a:rPr lang="en-US" altLang="zh-TW" dirty="0"/>
              <a:t>Excel </a:t>
            </a:r>
            <a:r>
              <a:rPr lang="zh-TW" altLang="en-US" dirty="0"/>
              <a:t>中執行強大的資料分析中使用的增益集。</a:t>
            </a:r>
            <a:endParaRPr lang="en-US" altLang="zh-TW" dirty="0"/>
          </a:p>
          <a:p>
            <a:r>
              <a:rPr lang="en-US" altLang="zh-TW" dirty="0"/>
              <a:t>Excel 2010 </a:t>
            </a:r>
            <a:r>
              <a:rPr lang="zh-TW" altLang="en-US" dirty="0"/>
              <a:t>適用的 </a:t>
            </a:r>
            <a:r>
              <a:rPr lang="en-US" altLang="zh-TW" dirty="0"/>
              <a:t>PowerPivot </a:t>
            </a:r>
            <a:r>
              <a:rPr lang="zh-TW" altLang="en-US" dirty="0"/>
              <a:t>增益集必須下載：</a:t>
            </a:r>
            <a:r>
              <a:rPr lang="en-US" altLang="zh-TW" dirty="0">
                <a:hlinkClick r:id="rId2"/>
              </a:rPr>
              <a:t>Power-Pivot </a:t>
            </a:r>
            <a:r>
              <a:rPr lang="zh-TW" altLang="en-US" dirty="0">
                <a:hlinkClick r:id="rId2"/>
              </a:rPr>
              <a:t>增益集下載</a:t>
            </a:r>
            <a:r>
              <a:rPr lang="zh-TW" altLang="en-US" dirty="0"/>
              <a:t>。</a:t>
            </a:r>
            <a:endParaRPr lang="en-US" altLang="zh-TW" dirty="0"/>
          </a:p>
          <a:p>
            <a:endParaRPr lang="zh-TW" altLang="en-US" dirty="0"/>
          </a:p>
        </p:txBody>
      </p:sp>
      <p:sp>
        <p:nvSpPr>
          <p:cNvPr id="4" name="文字方塊 3">
            <a:extLst>
              <a:ext uri="{FF2B5EF4-FFF2-40B4-BE49-F238E27FC236}">
                <a16:creationId xmlns:a16="http://schemas.microsoft.com/office/drawing/2014/main" id="{ECA94B3A-AA95-44FF-B983-AD26EAAA1401}"/>
              </a:ext>
            </a:extLst>
          </p:cNvPr>
          <p:cNvSpPr txBox="1"/>
          <p:nvPr/>
        </p:nvSpPr>
        <p:spPr>
          <a:xfrm>
            <a:off x="2423886" y="3995679"/>
            <a:ext cx="7344229" cy="2585323"/>
          </a:xfrm>
          <a:prstGeom prst="rect">
            <a:avLst/>
          </a:prstGeom>
          <a:noFill/>
        </p:spPr>
        <p:txBody>
          <a:bodyPr wrap="square" rtlCol="0">
            <a:spAutoFit/>
          </a:bodyPr>
          <a:lstStyle/>
          <a:p>
            <a:pPr algn="l">
              <a:buFont typeface="Arial" panose="020B0604020202020204" pitchFamily="34" charset="0"/>
              <a:buChar char="•"/>
            </a:pPr>
            <a:r>
              <a:rPr lang="en-US" altLang="zh-TW" b="0" i="0" u="none" strike="noStrike" dirty="0">
                <a:effectLst/>
                <a:latin typeface="Segoe UI" panose="020B0502040204020203" pitchFamily="34" charset="0"/>
              </a:rPr>
              <a:t>Microsoft 365 - </a:t>
            </a:r>
            <a:r>
              <a:rPr lang="zh-TW" altLang="en-US" b="0" i="0" u="none" strike="noStrike" dirty="0">
                <a:effectLst/>
                <a:latin typeface="Segoe UI" panose="020B0502040204020203" pitchFamily="34" charset="0"/>
              </a:rPr>
              <a:t>包括 </a:t>
            </a:r>
            <a:r>
              <a:rPr lang="en-US" altLang="zh-TW" b="0" i="0" u="none" strike="noStrike" dirty="0">
                <a:effectLst/>
                <a:latin typeface="Segoe UI" panose="020B0502040204020203" pitchFamily="34" charset="0"/>
              </a:rPr>
              <a:t>Windows </a:t>
            </a:r>
            <a:r>
              <a:rPr lang="zh-TW" altLang="en-US" b="0" i="0" u="none" strike="noStrike" dirty="0">
                <a:effectLst/>
                <a:latin typeface="Segoe UI" panose="020B0502040204020203" pitchFamily="34" charset="0"/>
              </a:rPr>
              <a:t>版 </a:t>
            </a:r>
            <a:r>
              <a:rPr lang="en-US" altLang="zh-TW" b="0" i="0" u="none" strike="noStrike" dirty="0">
                <a:effectLst/>
                <a:latin typeface="Segoe UI" panose="020B0502040204020203" pitchFamily="34" charset="0"/>
              </a:rPr>
              <a:t>Excel </a:t>
            </a:r>
            <a:r>
              <a:rPr lang="zh-TW" altLang="en-US" b="0" i="0" u="none" strike="noStrike" dirty="0">
                <a:effectLst/>
                <a:latin typeface="Segoe UI" panose="020B0502040204020203" pitchFamily="34" charset="0"/>
              </a:rPr>
              <a:t>電腦版本的所有版本 </a:t>
            </a:r>
          </a:p>
          <a:p>
            <a:pPr algn="l">
              <a:buFont typeface="Arial" panose="020B0604020202020204" pitchFamily="34" charset="0"/>
              <a:buChar char="•"/>
            </a:pPr>
            <a:r>
              <a:rPr lang="zh-TW" altLang="en-US" b="0" i="0" u="none" strike="noStrike" dirty="0">
                <a:effectLst/>
                <a:latin typeface="Segoe UI" panose="020B0502040204020203" pitchFamily="34" charset="0"/>
              </a:rPr>
              <a:t>買斷型購買 </a:t>
            </a:r>
            <a:r>
              <a:rPr lang="en-US" altLang="zh-TW" b="0" i="0" u="none" strike="noStrike" dirty="0">
                <a:effectLst/>
                <a:latin typeface="Segoe UI" panose="020B0502040204020203" pitchFamily="34" charset="0"/>
              </a:rPr>
              <a:t>(</a:t>
            </a:r>
            <a:r>
              <a:rPr lang="zh-TW" altLang="en-US" b="0" i="0" u="none" strike="noStrike" dirty="0">
                <a:effectLst/>
                <a:latin typeface="Segoe UI" panose="020B0502040204020203" pitchFamily="34" charset="0"/>
              </a:rPr>
              <a:t>永久使用權</a:t>
            </a:r>
            <a:r>
              <a:rPr lang="en-US" altLang="zh-TW" b="0" i="0" u="none" strike="noStrike" dirty="0">
                <a:effectLst/>
                <a:latin typeface="Segoe UI" panose="020B0502040204020203" pitchFamily="34" charset="0"/>
              </a:rPr>
              <a:t>) </a:t>
            </a:r>
            <a:r>
              <a:rPr lang="zh-TW" altLang="en-US" b="0" i="0" u="none" strike="noStrike" dirty="0">
                <a:effectLst/>
                <a:latin typeface="Segoe UI" panose="020B0502040204020203" pitchFamily="34" charset="0"/>
              </a:rPr>
              <a:t>產品</a:t>
            </a:r>
          </a:p>
          <a:p>
            <a:pPr algn="l">
              <a:buFont typeface="Arial" panose="020B0604020202020204" pitchFamily="34" charset="0"/>
              <a:buChar char="•"/>
            </a:pPr>
            <a:r>
              <a:rPr lang="en-US" altLang="zh-TW" b="0" i="0" u="none" strike="noStrike" dirty="0">
                <a:effectLst/>
                <a:latin typeface="Segoe UI" panose="020B0502040204020203" pitchFamily="34" charset="0"/>
              </a:rPr>
              <a:t>Office </a:t>
            </a:r>
            <a:r>
              <a:rPr lang="zh-TW" altLang="en-US" b="0" i="0" u="none" strike="noStrike" dirty="0">
                <a:effectLst/>
                <a:latin typeface="Segoe UI" panose="020B0502040204020203" pitchFamily="34" charset="0"/>
              </a:rPr>
              <a:t>專業版 </a:t>
            </a:r>
            <a:r>
              <a:rPr lang="en-US" altLang="zh-TW" b="0" i="0" u="none" strike="noStrike" dirty="0">
                <a:effectLst/>
                <a:latin typeface="Segoe UI" panose="020B0502040204020203" pitchFamily="34" charset="0"/>
              </a:rPr>
              <a:t>2019</a:t>
            </a:r>
          </a:p>
          <a:p>
            <a:pPr algn="l">
              <a:buFont typeface="Arial" panose="020B0604020202020204" pitchFamily="34" charset="0"/>
              <a:buChar char="•"/>
            </a:pPr>
            <a:r>
              <a:rPr lang="en-US" altLang="zh-TW" b="0" i="0" u="none" strike="noStrike" dirty="0">
                <a:effectLst/>
                <a:latin typeface="Segoe UI" panose="020B0502040204020203" pitchFamily="34" charset="0"/>
              </a:rPr>
              <a:t>Office </a:t>
            </a:r>
            <a:r>
              <a:rPr lang="zh-TW" altLang="en-US" b="0" i="0" u="none" strike="noStrike" dirty="0">
                <a:effectLst/>
                <a:latin typeface="Segoe UI" panose="020B0502040204020203" pitchFamily="34" charset="0"/>
              </a:rPr>
              <a:t>家用及中小企業版 </a:t>
            </a:r>
            <a:r>
              <a:rPr lang="en-US" altLang="zh-TW" b="0" i="0" u="none" strike="noStrike" dirty="0">
                <a:effectLst/>
                <a:latin typeface="Segoe UI" panose="020B0502040204020203" pitchFamily="34" charset="0"/>
              </a:rPr>
              <a:t>2019</a:t>
            </a:r>
          </a:p>
          <a:p>
            <a:pPr algn="l">
              <a:buFont typeface="Arial" panose="020B0604020202020204" pitchFamily="34" charset="0"/>
              <a:buChar char="•"/>
            </a:pPr>
            <a:r>
              <a:rPr lang="en-US" altLang="zh-TW" b="0" i="0" u="none" strike="noStrike" dirty="0">
                <a:effectLst/>
                <a:latin typeface="Segoe UI" panose="020B0502040204020203" pitchFamily="34" charset="0"/>
              </a:rPr>
              <a:t>Office </a:t>
            </a:r>
            <a:r>
              <a:rPr lang="zh-TW" altLang="en-US" b="0" i="0" u="none" strike="noStrike" dirty="0">
                <a:effectLst/>
                <a:latin typeface="Segoe UI" panose="020B0502040204020203" pitchFamily="34" charset="0"/>
              </a:rPr>
              <a:t>家用版 </a:t>
            </a:r>
            <a:r>
              <a:rPr lang="en-US" altLang="zh-TW" b="0" i="0" u="none" strike="noStrike" dirty="0">
                <a:effectLst/>
                <a:latin typeface="Segoe UI" panose="020B0502040204020203" pitchFamily="34" charset="0"/>
              </a:rPr>
              <a:t>&amp; </a:t>
            </a:r>
            <a:r>
              <a:rPr lang="zh-TW" altLang="en-US" b="0" i="0" u="none" strike="noStrike" dirty="0">
                <a:effectLst/>
                <a:latin typeface="Segoe UI" panose="020B0502040204020203" pitchFamily="34" charset="0"/>
              </a:rPr>
              <a:t>學生版 </a:t>
            </a:r>
            <a:r>
              <a:rPr lang="en-US" altLang="zh-TW" b="0" i="0" u="none" strike="noStrike" dirty="0">
                <a:effectLst/>
                <a:latin typeface="Segoe UI" panose="020B0502040204020203" pitchFamily="34" charset="0"/>
              </a:rPr>
              <a:t>2019</a:t>
            </a:r>
          </a:p>
          <a:p>
            <a:pPr algn="l">
              <a:buFont typeface="Arial" panose="020B0604020202020204" pitchFamily="34" charset="0"/>
              <a:buChar char="•"/>
            </a:pPr>
            <a:r>
              <a:rPr lang="en-US" altLang="zh-TW" b="0" i="0" u="none" strike="noStrike" dirty="0">
                <a:effectLst/>
                <a:latin typeface="Segoe UI" panose="020B0502040204020203" pitchFamily="34" charset="0"/>
              </a:rPr>
              <a:t>Office 2016 </a:t>
            </a:r>
            <a:r>
              <a:rPr lang="zh-TW" altLang="en-US" b="0" i="0" u="none" strike="noStrike" dirty="0">
                <a:effectLst/>
                <a:latin typeface="Segoe UI" panose="020B0502040204020203" pitchFamily="34" charset="0"/>
              </a:rPr>
              <a:t>專業增強版 </a:t>
            </a:r>
            <a:r>
              <a:rPr lang="en-US" altLang="zh-TW" b="0" i="0" u="none" strike="noStrike" dirty="0">
                <a:effectLst/>
                <a:latin typeface="Segoe UI" panose="020B0502040204020203" pitchFamily="34" charset="0"/>
              </a:rPr>
              <a:t>(</a:t>
            </a:r>
            <a:r>
              <a:rPr lang="zh-TW" altLang="en-US" b="0" i="0" u="none" strike="noStrike" dirty="0">
                <a:effectLst/>
                <a:latin typeface="Segoe UI" panose="020B0502040204020203" pitchFamily="34" charset="0"/>
              </a:rPr>
              <a:t>僅透過大量授權方式提供</a:t>
            </a:r>
            <a:r>
              <a:rPr lang="en-US" altLang="zh-TW" b="0" i="0" u="none" strike="noStrike" dirty="0">
                <a:effectLst/>
                <a:latin typeface="Segoe UI" panose="020B0502040204020203" pitchFamily="34" charset="0"/>
              </a:rPr>
              <a:t>)</a:t>
            </a:r>
          </a:p>
          <a:p>
            <a:pPr algn="l">
              <a:buFont typeface="Arial" panose="020B0604020202020204" pitchFamily="34" charset="0"/>
              <a:buChar char="•"/>
            </a:pPr>
            <a:r>
              <a:rPr lang="en-US" altLang="zh-TW" b="0" i="0" u="none" strike="noStrike" dirty="0">
                <a:effectLst/>
                <a:latin typeface="Segoe UI" panose="020B0502040204020203" pitchFamily="34" charset="0"/>
              </a:rPr>
              <a:t>Office 2013 </a:t>
            </a:r>
            <a:r>
              <a:rPr lang="zh-TW" altLang="en-US" b="0" i="0" u="none" strike="noStrike" dirty="0">
                <a:effectLst/>
                <a:latin typeface="Segoe UI" panose="020B0502040204020203" pitchFamily="34" charset="0"/>
              </a:rPr>
              <a:t>專業增強版</a:t>
            </a:r>
          </a:p>
          <a:p>
            <a:pPr algn="l">
              <a:buFont typeface="Arial" panose="020B0604020202020204" pitchFamily="34" charset="0"/>
              <a:buChar char="•"/>
            </a:pPr>
            <a:r>
              <a:rPr lang="en-US" altLang="zh-TW" b="0" i="0" u="none" strike="noStrike" dirty="0">
                <a:effectLst/>
                <a:latin typeface="Segoe UI" panose="020B0502040204020203" pitchFamily="34" charset="0"/>
              </a:rPr>
              <a:t>Excel 2013 </a:t>
            </a:r>
            <a:r>
              <a:rPr lang="zh-TW" altLang="en-US" b="0" i="0" u="none" strike="noStrike" dirty="0">
                <a:effectLst/>
                <a:latin typeface="Segoe UI" panose="020B0502040204020203" pitchFamily="34" charset="0"/>
              </a:rPr>
              <a:t>獨立版本</a:t>
            </a:r>
          </a:p>
          <a:p>
            <a:pPr algn="l">
              <a:buFont typeface="Arial" panose="020B0604020202020204" pitchFamily="34" charset="0"/>
              <a:buChar char="•"/>
            </a:pPr>
            <a:r>
              <a:rPr lang="en-US" altLang="zh-TW" b="0" i="0" u="none" strike="noStrike" dirty="0">
                <a:effectLst/>
                <a:latin typeface="Segoe UI" panose="020B0502040204020203" pitchFamily="34" charset="0"/>
              </a:rPr>
              <a:t>Excel 2016 </a:t>
            </a:r>
            <a:r>
              <a:rPr lang="zh-TW" altLang="en-US" b="0" i="0" u="none" strike="noStrike" dirty="0">
                <a:effectLst/>
                <a:latin typeface="Segoe UI" panose="020B0502040204020203" pitchFamily="34" charset="0"/>
              </a:rPr>
              <a:t>獨立版本</a:t>
            </a:r>
          </a:p>
        </p:txBody>
      </p:sp>
      <p:sp>
        <p:nvSpPr>
          <p:cNvPr id="6" name="文字方塊 5">
            <a:extLst>
              <a:ext uri="{FF2B5EF4-FFF2-40B4-BE49-F238E27FC236}">
                <a16:creationId xmlns:a16="http://schemas.microsoft.com/office/drawing/2014/main" id="{B62EC421-6D1E-4EF3-B06A-C53F3CA847C1}"/>
              </a:ext>
            </a:extLst>
          </p:cNvPr>
          <p:cNvSpPr txBox="1"/>
          <p:nvPr/>
        </p:nvSpPr>
        <p:spPr>
          <a:xfrm>
            <a:off x="2423885" y="3626346"/>
            <a:ext cx="5515429" cy="369332"/>
          </a:xfrm>
          <a:prstGeom prst="rect">
            <a:avLst/>
          </a:prstGeom>
          <a:noFill/>
        </p:spPr>
        <p:txBody>
          <a:bodyPr wrap="square">
            <a:spAutoFit/>
          </a:bodyPr>
          <a:lstStyle/>
          <a:p>
            <a:pPr algn="l"/>
            <a:r>
              <a:rPr lang="zh-TW" altLang="en-US" b="1" i="0" dirty="0">
                <a:solidFill>
                  <a:srgbClr val="1E1E1E"/>
                </a:solidFill>
                <a:effectLst/>
                <a:latin typeface="Segoe UI" panose="020B0502040204020203" pitchFamily="34" charset="0"/>
                <a:hlinkClick r:id="rId3"/>
              </a:rPr>
              <a:t>在以下的 </a:t>
            </a:r>
            <a:r>
              <a:rPr lang="en-US" altLang="zh-TW" b="1" i="0" dirty="0">
                <a:solidFill>
                  <a:srgbClr val="1E1E1E"/>
                </a:solidFill>
                <a:effectLst/>
                <a:latin typeface="Segoe UI" panose="020B0502040204020203" pitchFamily="34" charset="0"/>
                <a:hlinkClick r:id="rId3"/>
              </a:rPr>
              <a:t>Office </a:t>
            </a:r>
            <a:r>
              <a:rPr lang="zh-TW" altLang="en-US" b="1" i="0" dirty="0">
                <a:solidFill>
                  <a:srgbClr val="1E1E1E"/>
                </a:solidFill>
                <a:effectLst/>
                <a:latin typeface="Segoe UI" panose="020B0502040204020203" pitchFamily="34" charset="0"/>
                <a:hlinkClick r:id="rId3"/>
              </a:rPr>
              <a:t>產品中可以找到 </a:t>
            </a:r>
            <a:r>
              <a:rPr lang="en-US" altLang="zh-TW" b="1" i="0" dirty="0">
                <a:solidFill>
                  <a:srgbClr val="1E1E1E"/>
                </a:solidFill>
                <a:effectLst/>
                <a:latin typeface="Segoe UI" panose="020B0502040204020203" pitchFamily="34" charset="0"/>
                <a:hlinkClick r:id="rId3"/>
              </a:rPr>
              <a:t>Power Pivot</a:t>
            </a:r>
            <a:endParaRPr lang="en-US" altLang="zh-TW" b="0" i="0" dirty="0">
              <a:solidFill>
                <a:srgbClr val="1E1E1E"/>
              </a:solidFill>
              <a:effectLst/>
              <a:latin typeface="Segoe UI Light" panose="020B0502040204020203" pitchFamily="34" charset="0"/>
            </a:endParaRPr>
          </a:p>
        </p:txBody>
      </p:sp>
      <p:sp>
        <p:nvSpPr>
          <p:cNvPr id="16" name="投影片編號版面配置區 15">
            <a:extLst>
              <a:ext uri="{FF2B5EF4-FFF2-40B4-BE49-F238E27FC236}">
                <a16:creationId xmlns:a16="http://schemas.microsoft.com/office/drawing/2014/main" id="{64E813D2-B800-4FEB-9B75-D3C53275EEC0}"/>
              </a:ext>
            </a:extLst>
          </p:cNvPr>
          <p:cNvSpPr>
            <a:spLocks noGrp="1"/>
          </p:cNvSpPr>
          <p:nvPr>
            <p:ph type="sldNum" sz="quarter" idx="4"/>
          </p:nvPr>
        </p:nvSpPr>
        <p:spPr/>
        <p:txBody>
          <a:bodyPr/>
          <a:lstStyle/>
          <a:p>
            <a:fld id="{7F173E31-B280-470D-8E33-DE21E2EE0EAF}" type="slidenum">
              <a:rPr lang="zh-TW" altLang="en-US" smtClean="0"/>
              <a:t>185</a:t>
            </a:fld>
            <a:endParaRPr lang="zh-TW" altLang="en-US" dirty="0"/>
          </a:p>
        </p:txBody>
      </p:sp>
    </p:spTree>
    <p:extLst>
      <p:ext uri="{BB962C8B-B14F-4D97-AF65-F5344CB8AC3E}">
        <p14:creationId xmlns:p14="http://schemas.microsoft.com/office/powerpoint/2010/main" val="32897876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5FA3FA-F1FA-4082-99E2-389FCFCE5CC6}"/>
              </a:ext>
            </a:extLst>
          </p:cNvPr>
          <p:cNvSpPr>
            <a:spLocks noGrp="1"/>
          </p:cNvSpPr>
          <p:nvPr>
            <p:ph type="title"/>
          </p:nvPr>
        </p:nvSpPr>
        <p:spPr>
          <a:xfrm>
            <a:off x="812800" y="457201"/>
            <a:ext cx="9448800" cy="487363"/>
          </a:xfrm>
        </p:spPr>
        <p:txBody>
          <a:bodyPr>
            <a:normAutofit fontScale="90000"/>
          </a:bodyPr>
          <a:lstStyle/>
          <a:p>
            <a:r>
              <a:rPr lang="zh-TW" altLang="en-US" dirty="0"/>
              <a:t>啟動 </a:t>
            </a:r>
            <a:r>
              <a:rPr lang="en-US" altLang="zh-TW" dirty="0"/>
              <a:t>Power Pivot </a:t>
            </a:r>
            <a:r>
              <a:rPr lang="zh-TW" altLang="en-US" dirty="0"/>
              <a:t>增益集</a:t>
            </a:r>
            <a:r>
              <a:rPr lang="en-US" altLang="zh-TW" dirty="0"/>
              <a:t>-</a:t>
            </a:r>
            <a:r>
              <a:rPr lang="zh-TW" altLang="en-US" dirty="0"/>
              <a:t>方法</a:t>
            </a:r>
            <a:r>
              <a:rPr lang="en-US" altLang="zh-TW" dirty="0"/>
              <a:t>1</a:t>
            </a:r>
            <a:endParaRPr lang="zh-TW" altLang="en-US" dirty="0"/>
          </a:p>
        </p:txBody>
      </p:sp>
      <p:sp>
        <p:nvSpPr>
          <p:cNvPr id="3" name="內容版面配置區 2">
            <a:extLst>
              <a:ext uri="{FF2B5EF4-FFF2-40B4-BE49-F238E27FC236}">
                <a16:creationId xmlns:a16="http://schemas.microsoft.com/office/drawing/2014/main" id="{F3308577-C9CB-4A62-9DCC-07ED6B1828BA}"/>
              </a:ext>
            </a:extLst>
          </p:cNvPr>
          <p:cNvSpPr>
            <a:spLocks noGrp="1"/>
          </p:cNvSpPr>
          <p:nvPr>
            <p:ph sz="half" idx="1"/>
          </p:nvPr>
        </p:nvSpPr>
        <p:spPr>
          <a:xfrm>
            <a:off x="2235200" y="1295400"/>
            <a:ext cx="4597400" cy="5029200"/>
          </a:xfrm>
        </p:spPr>
        <p:txBody>
          <a:bodyPr>
            <a:normAutofit/>
          </a:bodyPr>
          <a:lstStyle/>
          <a:p>
            <a:r>
              <a:rPr lang="zh-TW" altLang="en-US" dirty="0"/>
              <a:t>前往 </a:t>
            </a:r>
            <a:r>
              <a:rPr lang="en-US" altLang="zh-TW" dirty="0"/>
              <a:t>[</a:t>
            </a:r>
            <a:r>
              <a:rPr lang="zh-TW" altLang="en-US" dirty="0"/>
              <a:t>檔案</a:t>
            </a:r>
            <a:r>
              <a:rPr lang="en-US" altLang="zh-TW" dirty="0"/>
              <a:t>] &gt; [</a:t>
            </a:r>
            <a:r>
              <a:rPr lang="zh-TW" altLang="en-US" dirty="0"/>
              <a:t>選項</a:t>
            </a:r>
            <a:r>
              <a:rPr lang="en-US" altLang="zh-TW" dirty="0"/>
              <a:t>] &gt; [</a:t>
            </a:r>
            <a:r>
              <a:rPr lang="zh-TW" altLang="en-US" dirty="0"/>
              <a:t>增益集</a:t>
            </a:r>
            <a:r>
              <a:rPr lang="en-US" altLang="zh-TW" dirty="0"/>
              <a:t>]</a:t>
            </a:r>
            <a:r>
              <a:rPr lang="zh-TW" altLang="en-US" dirty="0"/>
              <a:t>。</a:t>
            </a:r>
          </a:p>
          <a:p>
            <a:r>
              <a:rPr lang="zh-TW" altLang="en-US" dirty="0"/>
              <a:t>在 </a:t>
            </a:r>
            <a:r>
              <a:rPr lang="en-US" altLang="zh-TW" dirty="0"/>
              <a:t>[</a:t>
            </a:r>
            <a:r>
              <a:rPr lang="zh-TW" altLang="en-US" dirty="0"/>
              <a:t>管理</a:t>
            </a:r>
            <a:r>
              <a:rPr lang="en-US" altLang="zh-TW" dirty="0"/>
              <a:t>] </a:t>
            </a:r>
            <a:r>
              <a:rPr lang="zh-TW" altLang="en-US" dirty="0"/>
              <a:t>方塊中，按一下 </a:t>
            </a:r>
            <a:r>
              <a:rPr lang="en-US" altLang="zh-TW" dirty="0"/>
              <a:t>[COM </a:t>
            </a:r>
            <a:r>
              <a:rPr lang="zh-TW" altLang="en-US" dirty="0"/>
              <a:t>增益集</a:t>
            </a:r>
            <a:r>
              <a:rPr lang="en-US" altLang="zh-TW" dirty="0"/>
              <a:t>] &gt; [</a:t>
            </a:r>
            <a:r>
              <a:rPr lang="zh-TW" altLang="en-US" dirty="0"/>
              <a:t>執行</a:t>
            </a:r>
            <a:r>
              <a:rPr lang="en-US" altLang="zh-TW" dirty="0"/>
              <a:t>]</a:t>
            </a:r>
            <a:r>
              <a:rPr lang="zh-TW" altLang="en-US" dirty="0"/>
              <a:t>。</a:t>
            </a:r>
          </a:p>
          <a:p>
            <a:r>
              <a:rPr lang="zh-TW" altLang="en-US" dirty="0"/>
              <a:t>核取 </a:t>
            </a:r>
            <a:r>
              <a:rPr lang="en-US" altLang="zh-TW" dirty="0"/>
              <a:t>[ Microsoft Office Power Pivot ] </a:t>
            </a:r>
            <a:r>
              <a:rPr lang="zh-TW" altLang="en-US" dirty="0"/>
              <a:t>方塊中，然後再按一下</a:t>
            </a:r>
            <a:r>
              <a:rPr lang="en-US" altLang="zh-TW" dirty="0"/>
              <a:t>[</a:t>
            </a:r>
            <a:r>
              <a:rPr lang="zh-TW" altLang="en-US" dirty="0"/>
              <a:t>確定</a:t>
            </a:r>
            <a:r>
              <a:rPr lang="en-US" altLang="zh-TW" dirty="0"/>
              <a:t>]</a:t>
            </a:r>
            <a:r>
              <a:rPr lang="zh-TW" altLang="en-US" dirty="0"/>
              <a:t>。</a:t>
            </a:r>
          </a:p>
        </p:txBody>
      </p:sp>
      <p:sp>
        <p:nvSpPr>
          <p:cNvPr id="5" name="文字方塊 4">
            <a:extLst>
              <a:ext uri="{FF2B5EF4-FFF2-40B4-BE49-F238E27FC236}">
                <a16:creationId xmlns:a16="http://schemas.microsoft.com/office/drawing/2014/main" id="{4A202A9E-DD35-4418-BB3F-4EFB73E5B7C6}"/>
              </a:ext>
            </a:extLst>
          </p:cNvPr>
          <p:cNvSpPr txBox="1"/>
          <p:nvPr/>
        </p:nvSpPr>
        <p:spPr>
          <a:xfrm>
            <a:off x="2530007" y="5346649"/>
            <a:ext cx="8001416" cy="707886"/>
          </a:xfrm>
          <a:prstGeom prst="rect">
            <a:avLst/>
          </a:prstGeom>
          <a:noFill/>
        </p:spPr>
        <p:txBody>
          <a:bodyPr wrap="square">
            <a:spAutoFit/>
          </a:bodyPr>
          <a:lstStyle/>
          <a:p>
            <a:pPr algn="just"/>
            <a:r>
              <a:rPr lang="zh-TW" altLang="en-US" sz="2000" dirty="0">
                <a:solidFill>
                  <a:srgbClr val="0070C0"/>
                </a:solidFill>
              </a:rPr>
              <a:t>如果您有其他版本的</a:t>
            </a:r>
            <a:r>
              <a:rPr lang="en-US" altLang="zh-TW" sz="2000" dirty="0">
                <a:solidFill>
                  <a:srgbClr val="0070C0"/>
                </a:solidFill>
              </a:rPr>
              <a:t>Power Pivot</a:t>
            </a:r>
            <a:r>
              <a:rPr lang="zh-TW" altLang="en-US" sz="2000" dirty="0">
                <a:solidFill>
                  <a:srgbClr val="0070C0"/>
                </a:solidFill>
              </a:rPr>
              <a:t>安裝增益集時，這些版本也會列在 </a:t>
            </a:r>
            <a:r>
              <a:rPr lang="en-US" altLang="zh-TW" sz="2000" dirty="0">
                <a:solidFill>
                  <a:srgbClr val="0070C0"/>
                </a:solidFill>
              </a:rPr>
              <a:t>[COM </a:t>
            </a:r>
            <a:r>
              <a:rPr lang="zh-TW" altLang="en-US" sz="2000" dirty="0">
                <a:solidFill>
                  <a:srgbClr val="0070C0"/>
                </a:solidFill>
              </a:rPr>
              <a:t>增益集</a:t>
            </a:r>
            <a:r>
              <a:rPr lang="en-US" altLang="zh-TW" sz="2000" dirty="0">
                <a:solidFill>
                  <a:srgbClr val="0070C0"/>
                </a:solidFill>
              </a:rPr>
              <a:t>] </a:t>
            </a:r>
            <a:r>
              <a:rPr lang="zh-TW" altLang="en-US" sz="2000" dirty="0">
                <a:solidFill>
                  <a:srgbClr val="0070C0"/>
                </a:solidFill>
              </a:rPr>
              <a:t>清單中。請務必選取</a:t>
            </a:r>
            <a:r>
              <a:rPr lang="en-US" altLang="zh-TW" sz="2000" dirty="0">
                <a:solidFill>
                  <a:srgbClr val="0070C0"/>
                </a:solidFill>
              </a:rPr>
              <a:t>Power Pivot</a:t>
            </a:r>
            <a:r>
              <a:rPr lang="zh-TW" altLang="en-US" sz="2000" dirty="0">
                <a:solidFill>
                  <a:srgbClr val="0070C0"/>
                </a:solidFill>
              </a:rPr>
              <a:t>增益集的 </a:t>
            </a:r>
            <a:r>
              <a:rPr lang="en-US" altLang="zh-TW" sz="2000" dirty="0">
                <a:solidFill>
                  <a:srgbClr val="0070C0"/>
                </a:solidFill>
              </a:rPr>
              <a:t>Excel </a:t>
            </a:r>
            <a:r>
              <a:rPr lang="zh-TW" altLang="en-US" sz="2000" dirty="0">
                <a:solidFill>
                  <a:srgbClr val="0070C0"/>
                </a:solidFill>
              </a:rPr>
              <a:t>項目。</a:t>
            </a:r>
          </a:p>
        </p:txBody>
      </p:sp>
      <p:pic>
        <p:nvPicPr>
          <p:cNvPr id="6" name="圖片 5">
            <a:extLst>
              <a:ext uri="{FF2B5EF4-FFF2-40B4-BE49-F238E27FC236}">
                <a16:creationId xmlns:a16="http://schemas.microsoft.com/office/drawing/2014/main" id="{A09886BB-4304-4E57-BB32-F0473348FA25}"/>
              </a:ext>
            </a:extLst>
          </p:cNvPr>
          <p:cNvPicPr>
            <a:picLocks noChangeAspect="1"/>
          </p:cNvPicPr>
          <p:nvPr/>
        </p:nvPicPr>
        <p:blipFill>
          <a:blip r:embed="rId2"/>
          <a:stretch>
            <a:fillRect/>
          </a:stretch>
        </p:blipFill>
        <p:spPr>
          <a:xfrm>
            <a:off x="7028407" y="1295400"/>
            <a:ext cx="4454555" cy="3534454"/>
          </a:xfrm>
          <a:prstGeom prst="rect">
            <a:avLst/>
          </a:prstGeom>
        </p:spPr>
      </p:pic>
      <p:sp>
        <p:nvSpPr>
          <p:cNvPr id="13" name="投影片編號版面配置區 12">
            <a:extLst>
              <a:ext uri="{FF2B5EF4-FFF2-40B4-BE49-F238E27FC236}">
                <a16:creationId xmlns:a16="http://schemas.microsoft.com/office/drawing/2014/main" id="{49711A7C-7D6A-4A1B-A9BD-5FB63339494A}"/>
              </a:ext>
            </a:extLst>
          </p:cNvPr>
          <p:cNvSpPr>
            <a:spLocks noGrp="1"/>
          </p:cNvSpPr>
          <p:nvPr>
            <p:ph type="sldNum" sz="quarter" idx="4"/>
          </p:nvPr>
        </p:nvSpPr>
        <p:spPr/>
        <p:txBody>
          <a:bodyPr/>
          <a:lstStyle/>
          <a:p>
            <a:fld id="{7F173E31-B280-470D-8E33-DE21E2EE0EAF}" type="slidenum">
              <a:rPr lang="zh-TW" altLang="en-US" smtClean="0"/>
              <a:t>186</a:t>
            </a:fld>
            <a:endParaRPr lang="zh-TW" altLang="en-US" dirty="0"/>
          </a:p>
        </p:txBody>
      </p:sp>
    </p:spTree>
    <p:extLst>
      <p:ext uri="{BB962C8B-B14F-4D97-AF65-F5344CB8AC3E}">
        <p14:creationId xmlns:p14="http://schemas.microsoft.com/office/powerpoint/2010/main" val="21076967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5FA3FA-F1FA-4082-99E2-389FCFCE5CC6}"/>
              </a:ext>
            </a:extLst>
          </p:cNvPr>
          <p:cNvSpPr>
            <a:spLocks noGrp="1"/>
          </p:cNvSpPr>
          <p:nvPr>
            <p:ph type="title"/>
          </p:nvPr>
        </p:nvSpPr>
        <p:spPr>
          <a:xfrm>
            <a:off x="812800" y="457201"/>
            <a:ext cx="9448800" cy="487363"/>
          </a:xfrm>
        </p:spPr>
        <p:txBody>
          <a:bodyPr>
            <a:normAutofit fontScale="90000"/>
          </a:bodyPr>
          <a:lstStyle/>
          <a:p>
            <a:r>
              <a:rPr lang="zh-TW" altLang="en-US" dirty="0"/>
              <a:t>啟動 </a:t>
            </a:r>
            <a:r>
              <a:rPr lang="en-US" altLang="zh-TW" dirty="0"/>
              <a:t>Power Pivot </a:t>
            </a:r>
            <a:r>
              <a:rPr lang="zh-TW" altLang="en-US" dirty="0"/>
              <a:t>增益集</a:t>
            </a:r>
            <a:r>
              <a:rPr lang="en-US" altLang="zh-TW" dirty="0"/>
              <a:t>-</a:t>
            </a:r>
            <a:r>
              <a:rPr lang="zh-TW" altLang="en-US" dirty="0"/>
              <a:t>方法</a:t>
            </a:r>
            <a:r>
              <a:rPr lang="en-US" altLang="zh-TW" dirty="0"/>
              <a:t>2</a:t>
            </a:r>
            <a:endParaRPr lang="zh-TW" altLang="en-US" dirty="0"/>
          </a:p>
        </p:txBody>
      </p:sp>
      <p:pic>
        <p:nvPicPr>
          <p:cNvPr id="7" name="圖片 6">
            <a:extLst>
              <a:ext uri="{FF2B5EF4-FFF2-40B4-BE49-F238E27FC236}">
                <a16:creationId xmlns:a16="http://schemas.microsoft.com/office/drawing/2014/main" id="{E566658B-2078-4E69-9AA5-8C5C2827DA3F}"/>
              </a:ext>
            </a:extLst>
          </p:cNvPr>
          <p:cNvPicPr>
            <a:picLocks noChangeAspect="1"/>
          </p:cNvPicPr>
          <p:nvPr/>
        </p:nvPicPr>
        <p:blipFill>
          <a:blip r:embed="rId2"/>
          <a:stretch>
            <a:fillRect/>
          </a:stretch>
        </p:blipFill>
        <p:spPr>
          <a:xfrm>
            <a:off x="1843313" y="1444949"/>
            <a:ext cx="8505372" cy="1346890"/>
          </a:xfrm>
          <a:prstGeom prst="rect">
            <a:avLst/>
          </a:prstGeom>
        </p:spPr>
      </p:pic>
      <p:pic>
        <p:nvPicPr>
          <p:cNvPr id="10" name="圖片 9">
            <a:extLst>
              <a:ext uri="{FF2B5EF4-FFF2-40B4-BE49-F238E27FC236}">
                <a16:creationId xmlns:a16="http://schemas.microsoft.com/office/drawing/2014/main" id="{51D56F4D-6E7A-4FEB-A569-447F984EA2D7}"/>
              </a:ext>
            </a:extLst>
          </p:cNvPr>
          <p:cNvPicPr>
            <a:picLocks noChangeAspect="1"/>
          </p:cNvPicPr>
          <p:nvPr/>
        </p:nvPicPr>
        <p:blipFill>
          <a:blip r:embed="rId3"/>
          <a:stretch>
            <a:fillRect/>
          </a:stretch>
        </p:blipFill>
        <p:spPr>
          <a:xfrm>
            <a:off x="3176588" y="2717477"/>
            <a:ext cx="5838825" cy="2695575"/>
          </a:xfrm>
          <a:prstGeom prst="rect">
            <a:avLst/>
          </a:prstGeom>
        </p:spPr>
      </p:pic>
      <p:pic>
        <p:nvPicPr>
          <p:cNvPr id="11" name="圖片 10">
            <a:extLst>
              <a:ext uri="{FF2B5EF4-FFF2-40B4-BE49-F238E27FC236}">
                <a16:creationId xmlns:a16="http://schemas.microsoft.com/office/drawing/2014/main" id="{EACA5DB8-CB82-438D-87FD-FDF0290C1624}"/>
              </a:ext>
            </a:extLst>
          </p:cNvPr>
          <p:cNvPicPr>
            <a:picLocks noChangeAspect="1"/>
          </p:cNvPicPr>
          <p:nvPr/>
        </p:nvPicPr>
        <p:blipFill>
          <a:blip r:embed="rId4"/>
          <a:stretch>
            <a:fillRect/>
          </a:stretch>
        </p:blipFill>
        <p:spPr>
          <a:xfrm>
            <a:off x="1843315" y="5092948"/>
            <a:ext cx="8505370" cy="1346890"/>
          </a:xfrm>
          <a:prstGeom prst="rect">
            <a:avLst/>
          </a:prstGeom>
        </p:spPr>
      </p:pic>
      <p:sp>
        <p:nvSpPr>
          <p:cNvPr id="12" name="橢圓 11">
            <a:extLst>
              <a:ext uri="{FF2B5EF4-FFF2-40B4-BE49-F238E27FC236}">
                <a16:creationId xmlns:a16="http://schemas.microsoft.com/office/drawing/2014/main" id="{3BCFB6B4-43D9-49B0-AECF-F9256E70A65E}"/>
              </a:ext>
            </a:extLst>
          </p:cNvPr>
          <p:cNvSpPr/>
          <p:nvPr/>
        </p:nvSpPr>
        <p:spPr>
          <a:xfrm>
            <a:off x="7895772" y="5369509"/>
            <a:ext cx="1119641" cy="3346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a:extLst>
              <a:ext uri="{FF2B5EF4-FFF2-40B4-BE49-F238E27FC236}">
                <a16:creationId xmlns:a16="http://schemas.microsoft.com/office/drawing/2014/main" id="{49F75A30-8600-4662-B4C3-E76020EC6561}"/>
              </a:ext>
            </a:extLst>
          </p:cNvPr>
          <p:cNvSpPr>
            <a:spLocks noGrp="1"/>
          </p:cNvSpPr>
          <p:nvPr>
            <p:ph type="sldNum" sz="quarter" idx="4"/>
          </p:nvPr>
        </p:nvSpPr>
        <p:spPr/>
        <p:txBody>
          <a:bodyPr/>
          <a:lstStyle/>
          <a:p>
            <a:fld id="{7F173E31-B280-470D-8E33-DE21E2EE0EAF}" type="slidenum">
              <a:rPr lang="zh-TW" altLang="en-US" smtClean="0"/>
              <a:t>187</a:t>
            </a:fld>
            <a:endParaRPr lang="zh-TW" altLang="en-US" dirty="0"/>
          </a:p>
        </p:txBody>
      </p:sp>
    </p:spTree>
    <p:extLst>
      <p:ext uri="{BB962C8B-B14F-4D97-AF65-F5344CB8AC3E}">
        <p14:creationId xmlns:p14="http://schemas.microsoft.com/office/powerpoint/2010/main" val="18903393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926D1B-6AB8-4899-B4B3-095BE34E652D}"/>
              </a:ext>
            </a:extLst>
          </p:cNvPr>
          <p:cNvSpPr>
            <a:spLocks noGrp="1"/>
          </p:cNvSpPr>
          <p:nvPr>
            <p:ph type="title"/>
          </p:nvPr>
        </p:nvSpPr>
        <p:spPr>
          <a:xfrm>
            <a:off x="1574800" y="459581"/>
            <a:ext cx="9448800" cy="487363"/>
          </a:xfrm>
        </p:spPr>
        <p:txBody>
          <a:bodyPr/>
          <a:lstStyle/>
          <a:p>
            <a:r>
              <a:rPr lang="zh-TW" altLang="en-US" dirty="0"/>
              <a:t>開啟 </a:t>
            </a:r>
            <a:r>
              <a:rPr lang="en-US" altLang="zh-TW" dirty="0"/>
              <a:t>[Power Pivot] </a:t>
            </a:r>
            <a:r>
              <a:rPr lang="zh-TW" altLang="en-US" dirty="0"/>
              <a:t>視窗</a:t>
            </a:r>
          </a:p>
        </p:txBody>
      </p:sp>
      <p:sp>
        <p:nvSpPr>
          <p:cNvPr id="3" name="內容版面配置區 2">
            <a:extLst>
              <a:ext uri="{FF2B5EF4-FFF2-40B4-BE49-F238E27FC236}">
                <a16:creationId xmlns:a16="http://schemas.microsoft.com/office/drawing/2014/main" id="{25F70C00-5672-4DAE-AA7B-1272ABEB225E}"/>
              </a:ext>
            </a:extLst>
          </p:cNvPr>
          <p:cNvSpPr>
            <a:spLocks noGrp="1"/>
          </p:cNvSpPr>
          <p:nvPr>
            <p:ph idx="1"/>
          </p:nvPr>
        </p:nvSpPr>
        <p:spPr>
          <a:xfrm>
            <a:off x="2235200" y="1295400"/>
            <a:ext cx="9398000" cy="5029200"/>
          </a:xfrm>
        </p:spPr>
        <p:txBody>
          <a:bodyPr>
            <a:normAutofit/>
          </a:bodyPr>
          <a:lstStyle/>
          <a:p>
            <a:r>
              <a:rPr lang="zh-TW" altLang="en-US" dirty="0"/>
              <a:t>按一下 </a:t>
            </a:r>
            <a:r>
              <a:rPr lang="en-US" altLang="zh-TW" dirty="0"/>
              <a:t>[Power Pivot]</a:t>
            </a:r>
            <a:r>
              <a:rPr lang="zh-TW" altLang="en-US" dirty="0"/>
              <a:t>。</a:t>
            </a:r>
          </a:p>
          <a:p>
            <a:r>
              <a:rPr lang="zh-TW" altLang="en-US" dirty="0"/>
              <a:t>按一下 </a:t>
            </a:r>
            <a:r>
              <a:rPr lang="en-US" altLang="zh-TW" dirty="0"/>
              <a:t>[</a:t>
            </a:r>
            <a:r>
              <a:rPr lang="zh-TW" altLang="en-US" dirty="0"/>
              <a:t>管理</a:t>
            </a:r>
            <a:r>
              <a:rPr lang="en-US" altLang="zh-TW" dirty="0"/>
              <a:t>]</a:t>
            </a:r>
            <a:r>
              <a:rPr lang="zh-TW" altLang="en-US" dirty="0"/>
              <a:t>。</a:t>
            </a:r>
          </a:p>
        </p:txBody>
      </p:sp>
      <p:sp>
        <p:nvSpPr>
          <p:cNvPr id="5" name="文字方塊 4">
            <a:extLst>
              <a:ext uri="{FF2B5EF4-FFF2-40B4-BE49-F238E27FC236}">
                <a16:creationId xmlns:a16="http://schemas.microsoft.com/office/drawing/2014/main" id="{88A68D3E-FFDB-4591-A853-FE83E6C2684F}"/>
              </a:ext>
            </a:extLst>
          </p:cNvPr>
          <p:cNvSpPr txBox="1"/>
          <p:nvPr/>
        </p:nvSpPr>
        <p:spPr>
          <a:xfrm>
            <a:off x="3686630" y="2828696"/>
            <a:ext cx="6352721" cy="707886"/>
          </a:xfrm>
          <a:prstGeom prst="rect">
            <a:avLst/>
          </a:prstGeom>
          <a:noFill/>
        </p:spPr>
        <p:txBody>
          <a:bodyPr wrap="square">
            <a:spAutoFit/>
          </a:bodyPr>
          <a:lstStyle/>
          <a:p>
            <a:r>
              <a:rPr lang="zh-TW" altLang="en-US" sz="2000" dirty="0"/>
              <a:t>這是您使用</a:t>
            </a:r>
            <a:r>
              <a:rPr lang="en-US" altLang="zh-TW" sz="2000" dirty="0"/>
              <a:t>Power Pivot</a:t>
            </a:r>
            <a:r>
              <a:rPr lang="zh-TW" altLang="en-US" sz="2000" dirty="0"/>
              <a:t>樞紐分析表、 導出的欄位和關鍵效能指標 </a:t>
            </a:r>
            <a:r>
              <a:rPr lang="en-US" altLang="zh-TW" sz="2000" dirty="0"/>
              <a:t>(</a:t>
            </a:r>
            <a:r>
              <a:rPr lang="en-US" altLang="zh-TW" sz="2000" dirty="0" err="1"/>
              <a:t>Kpi</a:t>
            </a:r>
            <a:r>
              <a:rPr lang="en-US" altLang="zh-TW" sz="2000" dirty="0"/>
              <a:t>)</a:t>
            </a:r>
            <a:r>
              <a:rPr lang="zh-TW" altLang="en-US" sz="2000" dirty="0"/>
              <a:t>，及的位置建立連結資料表</a:t>
            </a:r>
            <a:r>
              <a:rPr lang="en-US" altLang="zh-TW" sz="2000" dirty="0"/>
              <a:t>] </a:t>
            </a:r>
            <a:r>
              <a:rPr lang="zh-TW" altLang="en-US" sz="2000" dirty="0"/>
              <a:t>索引標籤。</a:t>
            </a:r>
          </a:p>
        </p:txBody>
      </p:sp>
      <p:pic>
        <p:nvPicPr>
          <p:cNvPr id="2050" name="Picture 2" descr="PowerPivot 功能區上的 [管理] 按鈕">
            <a:extLst>
              <a:ext uri="{FF2B5EF4-FFF2-40B4-BE49-F238E27FC236}">
                <a16:creationId xmlns:a16="http://schemas.microsoft.com/office/drawing/2014/main" id="{CF068028-46C9-45AB-A9CD-8D670A30A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2744489"/>
            <a:ext cx="6286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F79D03DA-51ED-4D0E-9FBC-C849265F79FB}"/>
              </a:ext>
            </a:extLst>
          </p:cNvPr>
          <p:cNvPicPr>
            <a:picLocks noChangeAspect="1"/>
          </p:cNvPicPr>
          <p:nvPr/>
        </p:nvPicPr>
        <p:blipFill rotWithShape="1">
          <a:blip r:embed="rId3"/>
          <a:srcRect b="41800"/>
          <a:stretch/>
        </p:blipFill>
        <p:spPr>
          <a:xfrm>
            <a:off x="2670521" y="3830339"/>
            <a:ext cx="7900270" cy="2549374"/>
          </a:xfrm>
          <a:prstGeom prst="rect">
            <a:avLst/>
          </a:prstGeom>
        </p:spPr>
      </p:pic>
      <p:sp>
        <p:nvSpPr>
          <p:cNvPr id="12" name="投影片編號版面配置區 11">
            <a:extLst>
              <a:ext uri="{FF2B5EF4-FFF2-40B4-BE49-F238E27FC236}">
                <a16:creationId xmlns:a16="http://schemas.microsoft.com/office/drawing/2014/main" id="{7FA5F55A-46D8-41BE-9562-495F4B6C8C75}"/>
              </a:ext>
            </a:extLst>
          </p:cNvPr>
          <p:cNvSpPr>
            <a:spLocks noGrp="1"/>
          </p:cNvSpPr>
          <p:nvPr>
            <p:ph type="sldNum" sz="quarter" idx="4"/>
          </p:nvPr>
        </p:nvSpPr>
        <p:spPr/>
        <p:txBody>
          <a:bodyPr/>
          <a:lstStyle/>
          <a:p>
            <a:fld id="{7F173E31-B280-470D-8E33-DE21E2EE0EAF}" type="slidenum">
              <a:rPr lang="zh-TW" altLang="en-US" smtClean="0"/>
              <a:t>188</a:t>
            </a:fld>
            <a:endParaRPr lang="zh-TW" altLang="en-US" dirty="0"/>
          </a:p>
        </p:txBody>
      </p:sp>
    </p:spTree>
    <p:extLst>
      <p:ext uri="{BB962C8B-B14F-4D97-AF65-F5344CB8AC3E}">
        <p14:creationId xmlns:p14="http://schemas.microsoft.com/office/powerpoint/2010/main" val="35531646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2A8B2-4ACD-4D6D-A994-F288A31084EC}"/>
              </a:ext>
            </a:extLst>
          </p:cNvPr>
          <p:cNvSpPr>
            <a:spLocks noGrp="1"/>
          </p:cNvSpPr>
          <p:nvPr>
            <p:ph type="title"/>
          </p:nvPr>
        </p:nvSpPr>
        <p:spPr>
          <a:xfrm>
            <a:off x="812800" y="457201"/>
            <a:ext cx="9448800" cy="487363"/>
          </a:xfrm>
        </p:spPr>
        <p:txBody>
          <a:bodyPr>
            <a:normAutofit fontScale="90000"/>
          </a:bodyPr>
          <a:lstStyle/>
          <a:p>
            <a:r>
              <a:rPr lang="en-US" altLang="zh-TW" dirty="0"/>
              <a:t>Power Pivot </a:t>
            </a:r>
            <a:r>
              <a:rPr lang="zh-TW" altLang="en-US" dirty="0"/>
              <a:t>與 </a:t>
            </a:r>
            <a:r>
              <a:rPr lang="en-US" altLang="zh-TW" dirty="0"/>
              <a:t>Excel </a:t>
            </a:r>
            <a:r>
              <a:rPr lang="zh-TW" altLang="en-US" dirty="0"/>
              <a:t>的工作比較</a:t>
            </a:r>
          </a:p>
        </p:txBody>
      </p:sp>
      <p:graphicFrame>
        <p:nvGraphicFramePr>
          <p:cNvPr id="4" name="表格 3">
            <a:extLst>
              <a:ext uri="{FF2B5EF4-FFF2-40B4-BE49-F238E27FC236}">
                <a16:creationId xmlns:a16="http://schemas.microsoft.com/office/drawing/2014/main" id="{E37D9247-A49B-4EB1-ADB9-C532DF742372}"/>
              </a:ext>
            </a:extLst>
          </p:cNvPr>
          <p:cNvGraphicFramePr>
            <a:graphicFrameLocks noGrp="1"/>
          </p:cNvGraphicFramePr>
          <p:nvPr>
            <p:extLst>
              <p:ext uri="{D42A27DB-BD31-4B8C-83A1-F6EECF244321}">
                <p14:modId xmlns:p14="http://schemas.microsoft.com/office/powerpoint/2010/main" val="3265835738"/>
              </p:ext>
            </p:extLst>
          </p:nvPr>
        </p:nvGraphicFramePr>
        <p:xfrm>
          <a:off x="2152651" y="1637383"/>
          <a:ext cx="7717062" cy="4855491"/>
        </p:xfrm>
        <a:graphic>
          <a:graphicData uri="http://schemas.openxmlformats.org/drawingml/2006/table">
            <a:tbl>
              <a:tblPr firstRow="1" bandRow="1">
                <a:tableStyleId>{0660B408-B3CF-4A94-85FC-2B1E0A45F4A2}</a:tableStyleId>
              </a:tblPr>
              <a:tblGrid>
                <a:gridCol w="2041978">
                  <a:extLst>
                    <a:ext uri="{9D8B030D-6E8A-4147-A177-3AD203B41FA5}">
                      <a16:colId xmlns:a16="http://schemas.microsoft.com/office/drawing/2014/main" val="3454315321"/>
                    </a:ext>
                  </a:extLst>
                </a:gridCol>
                <a:gridCol w="2540000">
                  <a:extLst>
                    <a:ext uri="{9D8B030D-6E8A-4147-A177-3AD203B41FA5}">
                      <a16:colId xmlns:a16="http://schemas.microsoft.com/office/drawing/2014/main" val="348289646"/>
                    </a:ext>
                  </a:extLst>
                </a:gridCol>
                <a:gridCol w="3135084">
                  <a:extLst>
                    <a:ext uri="{9D8B030D-6E8A-4147-A177-3AD203B41FA5}">
                      <a16:colId xmlns:a16="http://schemas.microsoft.com/office/drawing/2014/main" val="2579733246"/>
                    </a:ext>
                  </a:extLst>
                </a:gridCol>
              </a:tblGrid>
              <a:tr h="305060">
                <a:tc>
                  <a:txBody>
                    <a:bodyPr/>
                    <a:lstStyle/>
                    <a:p>
                      <a:pPr algn="l"/>
                      <a:r>
                        <a:rPr lang="zh-TW" altLang="en-US" sz="1800" b="0" dirty="0">
                          <a:solidFill>
                            <a:schemeClr val="bg1"/>
                          </a:solidFill>
                          <a:effectLst/>
                        </a:rPr>
                        <a:t>工作</a:t>
                      </a:r>
                      <a:endParaRPr lang="zh-TW" altLang="en-US" sz="1800" b="0" dirty="0">
                        <a:solidFill>
                          <a:schemeClr val="bg1"/>
                        </a:solidFill>
                        <a:effectLst/>
                        <a:latin typeface="Segoe UI Semibold" panose="020B0702040204020203" pitchFamily="34" charset="0"/>
                      </a:endParaRPr>
                    </a:p>
                  </a:txBody>
                  <a:tcPr marL="17350" marR="34700" marT="10410" marB="10410" anchor="ctr"/>
                </a:tc>
                <a:tc>
                  <a:txBody>
                    <a:bodyPr/>
                    <a:lstStyle/>
                    <a:p>
                      <a:pPr algn="l"/>
                      <a:r>
                        <a:rPr lang="zh-TW" altLang="en-US" sz="1800" b="0" dirty="0">
                          <a:solidFill>
                            <a:schemeClr val="bg1"/>
                          </a:solidFill>
                          <a:effectLst/>
                        </a:rPr>
                        <a:t>在 </a:t>
                      </a:r>
                      <a:r>
                        <a:rPr lang="en-US" sz="1800" b="0" dirty="0">
                          <a:solidFill>
                            <a:schemeClr val="bg1"/>
                          </a:solidFill>
                          <a:effectLst/>
                        </a:rPr>
                        <a:t>Excel </a:t>
                      </a:r>
                      <a:r>
                        <a:rPr lang="zh-TW" altLang="en-US" sz="1800" b="0" dirty="0">
                          <a:solidFill>
                            <a:schemeClr val="bg1"/>
                          </a:solidFill>
                          <a:effectLst/>
                        </a:rPr>
                        <a:t>中</a:t>
                      </a:r>
                      <a:endParaRPr lang="zh-TW" altLang="en-US" sz="1800" b="0" dirty="0">
                        <a:solidFill>
                          <a:schemeClr val="bg1"/>
                        </a:solidFill>
                        <a:effectLst/>
                        <a:latin typeface="Segoe UI Semibold" panose="020B0702040204020203" pitchFamily="34" charset="0"/>
                      </a:endParaRPr>
                    </a:p>
                  </a:txBody>
                  <a:tcPr marL="17350" marR="34700" marT="10410" marB="10410"/>
                </a:tc>
                <a:tc>
                  <a:txBody>
                    <a:bodyPr/>
                    <a:lstStyle/>
                    <a:p>
                      <a:pPr algn="l"/>
                      <a:r>
                        <a:rPr lang="zh-TW" altLang="en-US" sz="1800" b="0" dirty="0">
                          <a:solidFill>
                            <a:schemeClr val="bg1"/>
                          </a:solidFill>
                          <a:effectLst/>
                        </a:rPr>
                        <a:t>在 </a:t>
                      </a:r>
                      <a:r>
                        <a:rPr lang="en-US" sz="1800" b="0" dirty="0">
                          <a:solidFill>
                            <a:schemeClr val="bg1"/>
                          </a:solidFill>
                          <a:effectLst/>
                        </a:rPr>
                        <a:t>Power Pivot </a:t>
                      </a:r>
                      <a:r>
                        <a:rPr lang="zh-TW" altLang="en-US" sz="1800" b="0" dirty="0">
                          <a:solidFill>
                            <a:schemeClr val="bg1"/>
                          </a:solidFill>
                          <a:effectLst/>
                        </a:rPr>
                        <a:t>中</a:t>
                      </a:r>
                      <a:endParaRPr lang="zh-TW" altLang="en-US" sz="1800" b="0" dirty="0">
                        <a:solidFill>
                          <a:schemeClr val="bg1"/>
                        </a:solidFill>
                        <a:effectLst/>
                        <a:latin typeface="Segoe UI Semibold" panose="020B0702040204020203" pitchFamily="34" charset="0"/>
                      </a:endParaRPr>
                    </a:p>
                  </a:txBody>
                  <a:tcPr marL="17350" marR="34700" marT="10410" marB="10410"/>
                </a:tc>
                <a:extLst>
                  <a:ext uri="{0D108BD9-81ED-4DB2-BD59-A6C34878D82A}">
                    <a16:rowId xmlns:a16="http://schemas.microsoft.com/office/drawing/2014/main" val="4012775718"/>
                  </a:ext>
                </a:extLst>
              </a:tr>
              <a:tr h="1404423">
                <a:tc>
                  <a:txBody>
                    <a:bodyPr/>
                    <a:lstStyle/>
                    <a:p>
                      <a:pPr fontAlgn="t"/>
                      <a:r>
                        <a:rPr lang="zh-TW" altLang="en-US" sz="1600" dirty="0">
                          <a:solidFill>
                            <a:srgbClr val="1E1E1E"/>
                          </a:solidFill>
                          <a:effectLst/>
                        </a:rPr>
                        <a:t>匯入來自不同來源的資料，例如大型企業資料庫、公開資料 摘要、試算表和電腦上的文字檔案。</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從資料來源匯入所有資料。</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在匯入資料時篩選資料，並重新命名欄和表格。</a:t>
                      </a:r>
                    </a:p>
                    <a:p>
                      <a:pPr fontAlgn="t"/>
                      <a:r>
                        <a:rPr lang="zh-TW" altLang="en-US" sz="1600" dirty="0">
                          <a:solidFill>
                            <a:srgbClr val="1E1E1E"/>
                          </a:solidFill>
                          <a:effectLst/>
                        </a:rPr>
                        <a:t>閱讀</a:t>
                      </a:r>
                      <a:r>
                        <a:rPr lang="zh-TW" altLang="en-US" sz="1600" u="none" strike="noStrike" dirty="0">
                          <a:solidFill>
                            <a:srgbClr val="006CB4"/>
                          </a:solidFill>
                          <a:effectLst/>
                          <a:hlinkClick r:id="rId2"/>
                        </a:rPr>
                        <a:t>使用 </a:t>
                      </a:r>
                      <a:r>
                        <a:rPr lang="en-US" altLang="zh-TW" sz="1600" u="none" strike="noStrike" dirty="0">
                          <a:solidFill>
                            <a:srgbClr val="006CB4"/>
                          </a:solidFill>
                          <a:effectLst/>
                          <a:hlinkClick r:id="rId2"/>
                        </a:rPr>
                        <a:t>Power Pivot </a:t>
                      </a:r>
                      <a:r>
                        <a:rPr lang="zh-TW" altLang="en-US" sz="1600" u="none" strike="noStrike" dirty="0">
                          <a:solidFill>
                            <a:srgbClr val="006CB4"/>
                          </a:solidFill>
                          <a:effectLst/>
                          <a:hlinkClick r:id="rId2"/>
                        </a:rPr>
                        <a:t>增益集取得資料的</a:t>
                      </a:r>
                      <a:r>
                        <a:rPr lang="zh-TW" altLang="en-US" sz="1600" dirty="0">
                          <a:solidFill>
                            <a:srgbClr val="1E1E1E"/>
                          </a:solidFill>
                          <a:effectLst/>
                        </a:rPr>
                        <a:t>相關資訊</a:t>
                      </a:r>
                      <a:endParaRPr lang="zh-TW" alt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4012891162"/>
                  </a:ext>
                </a:extLst>
              </a:tr>
              <a:tr h="855160">
                <a:tc>
                  <a:txBody>
                    <a:bodyPr/>
                    <a:lstStyle/>
                    <a:p>
                      <a:pPr fontAlgn="t"/>
                      <a:r>
                        <a:rPr lang="zh-TW" altLang="en-US" sz="1600" dirty="0">
                          <a:solidFill>
                            <a:srgbClr val="1E1E1E"/>
                          </a:solidFill>
                          <a:effectLst/>
                        </a:rPr>
                        <a:t>建立資料表</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表格可位元於活頁簿中的任何工作表上。 工作表可以有多個表格。</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表格會在 </a:t>
                      </a:r>
                      <a:r>
                        <a:rPr lang="en-US" altLang="zh-TW" sz="1600" dirty="0">
                          <a:solidFill>
                            <a:srgbClr val="1E1E1E"/>
                          </a:solidFill>
                          <a:effectLst/>
                        </a:rPr>
                        <a:t>Power Pivot </a:t>
                      </a:r>
                      <a:r>
                        <a:rPr lang="zh-TW" altLang="en-US" sz="1600" dirty="0">
                          <a:solidFill>
                            <a:srgbClr val="1E1E1E"/>
                          </a:solidFill>
                          <a:effectLst/>
                        </a:rPr>
                        <a:t>視窗中組織成個別的索引標籤頁面。</a:t>
                      </a:r>
                      <a:endParaRPr lang="zh-TW" alt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2936825924"/>
                  </a:ext>
                </a:extLst>
              </a:tr>
              <a:tr h="580528">
                <a:tc>
                  <a:txBody>
                    <a:bodyPr/>
                    <a:lstStyle/>
                    <a:p>
                      <a:pPr fontAlgn="t"/>
                      <a:r>
                        <a:rPr lang="zh-TW" altLang="en-US" sz="1600" dirty="0">
                          <a:solidFill>
                            <a:srgbClr val="1E1E1E"/>
                          </a:solidFill>
                          <a:effectLst/>
                        </a:rPr>
                        <a:t>編輯表格中的資料</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可以編輯表格中個別儲存格內的值。</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無法編輯個別的儲存格。</a:t>
                      </a:r>
                      <a:endParaRPr lang="zh-TW" alt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2647960809"/>
                  </a:ext>
                </a:extLst>
              </a:tr>
              <a:tr h="1129792">
                <a:tc>
                  <a:txBody>
                    <a:bodyPr/>
                    <a:lstStyle/>
                    <a:p>
                      <a:pPr fontAlgn="t"/>
                      <a:r>
                        <a:rPr lang="zh-TW" altLang="en-US" sz="1600" dirty="0">
                          <a:solidFill>
                            <a:srgbClr val="1E1E1E"/>
                          </a:solidFill>
                          <a:effectLst/>
                        </a:rPr>
                        <a:t>建立表格之間的關聯</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在 </a:t>
                      </a:r>
                      <a:r>
                        <a:rPr lang="en-US" altLang="zh-TW" sz="1600" dirty="0">
                          <a:solidFill>
                            <a:srgbClr val="1E1E1E"/>
                          </a:solidFill>
                          <a:effectLst/>
                        </a:rPr>
                        <a:t>[</a:t>
                      </a:r>
                      <a:r>
                        <a:rPr lang="zh-TW" altLang="en-US" sz="1600" dirty="0">
                          <a:solidFill>
                            <a:srgbClr val="1E1E1E"/>
                          </a:solidFill>
                          <a:effectLst/>
                        </a:rPr>
                        <a:t>關</a:t>
                      </a:r>
                      <a:r>
                        <a:rPr lang="zh-TW" altLang="en-US" sz="1600" dirty="0">
                          <a:solidFill>
                            <a:srgbClr val="1E1E1E"/>
                          </a:solidFill>
                          <a:effectLst/>
                          <a:hlinkClick r:id="rId3" action="ppaction://hlinkfile"/>
                        </a:rPr>
                        <a:t>聯圖</a:t>
                      </a:r>
                      <a:r>
                        <a:rPr lang="en-US" altLang="zh-TW" sz="1600" dirty="0">
                          <a:solidFill>
                            <a:srgbClr val="1E1E1E"/>
                          </a:solidFill>
                          <a:effectLst/>
                        </a:rPr>
                        <a:t>] </a:t>
                      </a:r>
                      <a:r>
                        <a:rPr lang="zh-TW" altLang="en-US" sz="1600" dirty="0">
                          <a:solidFill>
                            <a:srgbClr val="1E1E1E"/>
                          </a:solidFill>
                          <a:effectLst/>
                        </a:rPr>
                        <a:t>對話方塊中。</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在 </a:t>
                      </a:r>
                      <a:r>
                        <a:rPr lang="en-US" altLang="zh-TW" sz="1600" dirty="0">
                          <a:solidFill>
                            <a:srgbClr val="1E1E1E"/>
                          </a:solidFill>
                          <a:effectLst/>
                        </a:rPr>
                        <a:t>[</a:t>
                      </a:r>
                      <a:r>
                        <a:rPr lang="zh-TW" altLang="en-US" sz="1600" dirty="0">
                          <a:solidFill>
                            <a:srgbClr val="1E1E1E"/>
                          </a:solidFill>
                          <a:effectLst/>
                        </a:rPr>
                        <a:t>圖表</a:t>
                      </a:r>
                      <a:r>
                        <a:rPr lang="en-US" altLang="zh-TW" sz="1600" dirty="0">
                          <a:solidFill>
                            <a:srgbClr val="1E1E1E"/>
                          </a:solidFill>
                          <a:effectLst/>
                        </a:rPr>
                        <a:t>] </a:t>
                      </a:r>
                      <a:r>
                        <a:rPr lang="zh-TW" altLang="en-US" sz="1600" dirty="0">
                          <a:solidFill>
                            <a:srgbClr val="1E1E1E"/>
                          </a:solidFill>
                          <a:effectLst/>
                        </a:rPr>
                        <a:t>檢視或 </a:t>
                      </a:r>
                      <a:r>
                        <a:rPr lang="en-US" altLang="zh-TW" sz="1600" dirty="0">
                          <a:solidFill>
                            <a:srgbClr val="1E1E1E"/>
                          </a:solidFill>
                          <a:effectLst/>
                        </a:rPr>
                        <a:t>[</a:t>
                      </a:r>
                      <a:r>
                        <a:rPr lang="zh-TW" altLang="en-US" sz="1600" dirty="0">
                          <a:solidFill>
                            <a:srgbClr val="1E1E1E"/>
                          </a:solidFill>
                          <a:effectLst/>
                        </a:rPr>
                        <a:t>建立關聯</a:t>
                      </a:r>
                      <a:r>
                        <a:rPr lang="en-US" altLang="zh-TW" sz="1600" dirty="0">
                          <a:solidFill>
                            <a:srgbClr val="1E1E1E"/>
                          </a:solidFill>
                          <a:effectLst/>
                        </a:rPr>
                        <a:t>] </a:t>
                      </a:r>
                      <a:r>
                        <a:rPr lang="zh-TW" altLang="en-US" sz="1600" dirty="0">
                          <a:solidFill>
                            <a:srgbClr val="1E1E1E"/>
                          </a:solidFill>
                          <a:effectLst/>
                        </a:rPr>
                        <a:t>對話方塊中。</a:t>
                      </a:r>
                    </a:p>
                    <a:p>
                      <a:pPr fontAlgn="t"/>
                      <a:r>
                        <a:rPr lang="zh-TW" altLang="en-US" sz="1600" dirty="0">
                          <a:solidFill>
                            <a:srgbClr val="1E1E1E"/>
                          </a:solidFill>
                          <a:effectLst/>
                        </a:rPr>
                        <a:t>瞭解如何</a:t>
                      </a:r>
                      <a:r>
                        <a:rPr lang="zh-TW" altLang="en-US" sz="1600" u="none" strike="noStrike" dirty="0">
                          <a:solidFill>
                            <a:srgbClr val="006CB4"/>
                          </a:solidFill>
                          <a:effectLst/>
                          <a:hlinkClick r:id="rId4"/>
                        </a:rPr>
                        <a:t>建立兩個數據表之間的關聯</a:t>
                      </a:r>
                      <a:r>
                        <a:rPr lang="zh-TW" altLang="en-US" sz="1600" dirty="0">
                          <a:solidFill>
                            <a:srgbClr val="1E1E1E"/>
                          </a:solidFill>
                          <a:effectLst/>
                        </a:rPr>
                        <a:t>。</a:t>
                      </a:r>
                      <a:endParaRPr lang="zh-TW" alt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1347377730"/>
                  </a:ext>
                </a:extLst>
              </a:tr>
              <a:tr h="580528">
                <a:tc>
                  <a:txBody>
                    <a:bodyPr/>
                    <a:lstStyle/>
                    <a:p>
                      <a:pPr fontAlgn="t"/>
                      <a:r>
                        <a:rPr lang="zh-TW" altLang="en-US" sz="1600" dirty="0">
                          <a:solidFill>
                            <a:srgbClr val="1E1E1E"/>
                          </a:solidFill>
                          <a:effectLst/>
                        </a:rPr>
                        <a:t>建立計算</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使用 </a:t>
                      </a:r>
                      <a:r>
                        <a:rPr lang="en-US" sz="1600" dirty="0">
                          <a:solidFill>
                            <a:srgbClr val="1E1E1E"/>
                          </a:solidFill>
                          <a:effectLst/>
                        </a:rPr>
                        <a:t>Excel </a:t>
                      </a:r>
                      <a:r>
                        <a:rPr lang="zh-TW" altLang="en-US" sz="1600" dirty="0">
                          <a:solidFill>
                            <a:srgbClr val="1E1E1E"/>
                          </a:solidFill>
                          <a:effectLst/>
                        </a:rPr>
                        <a:t>公式。</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以資料分析運算式 </a:t>
                      </a:r>
                      <a:r>
                        <a:rPr lang="en-US" altLang="zh-TW" sz="1600" dirty="0">
                          <a:solidFill>
                            <a:srgbClr val="1E1E1E"/>
                          </a:solidFill>
                          <a:effectLst/>
                        </a:rPr>
                        <a:t>(</a:t>
                      </a:r>
                      <a:r>
                        <a:rPr lang="en-US" altLang="zh-TW" sz="1600" u="none" strike="noStrike" dirty="0">
                          <a:solidFill>
                            <a:srgbClr val="006CB4"/>
                          </a:solidFill>
                          <a:effectLst/>
                          <a:hlinkClick r:id="rId5"/>
                        </a:rPr>
                        <a:t>DAX</a:t>
                      </a:r>
                      <a:r>
                        <a:rPr lang="en-US" altLang="zh-TW" sz="1600" dirty="0">
                          <a:solidFill>
                            <a:srgbClr val="1E1E1E"/>
                          </a:solidFill>
                          <a:effectLst/>
                        </a:rPr>
                        <a:t>) </a:t>
                      </a:r>
                      <a:r>
                        <a:rPr lang="zh-TW" altLang="en-US" sz="1600" dirty="0">
                          <a:solidFill>
                            <a:srgbClr val="1E1E1E"/>
                          </a:solidFill>
                          <a:effectLst/>
                        </a:rPr>
                        <a:t>運算式語言撰寫進階公式。</a:t>
                      </a:r>
                      <a:endParaRPr lang="zh-TW" alt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3854599886"/>
                  </a:ext>
                </a:extLst>
              </a:tr>
            </a:tbl>
          </a:graphicData>
        </a:graphic>
      </p:graphicFrame>
      <p:sp>
        <p:nvSpPr>
          <p:cNvPr id="10" name="投影片編號版面配置區 9">
            <a:extLst>
              <a:ext uri="{FF2B5EF4-FFF2-40B4-BE49-F238E27FC236}">
                <a16:creationId xmlns:a16="http://schemas.microsoft.com/office/drawing/2014/main" id="{CC43E88F-DB87-4B49-9C65-DE65CCD86D79}"/>
              </a:ext>
            </a:extLst>
          </p:cNvPr>
          <p:cNvSpPr>
            <a:spLocks noGrp="1"/>
          </p:cNvSpPr>
          <p:nvPr>
            <p:ph type="sldNum" sz="quarter" idx="4"/>
          </p:nvPr>
        </p:nvSpPr>
        <p:spPr/>
        <p:txBody>
          <a:bodyPr/>
          <a:lstStyle/>
          <a:p>
            <a:fld id="{7F173E31-B280-470D-8E33-DE21E2EE0EAF}" type="slidenum">
              <a:rPr lang="zh-TW" altLang="en-US" smtClean="0"/>
              <a:t>189</a:t>
            </a:fld>
            <a:endParaRPr lang="zh-TW" altLang="en-US" dirty="0"/>
          </a:p>
        </p:txBody>
      </p:sp>
    </p:spTree>
    <p:extLst>
      <p:ext uri="{BB962C8B-B14F-4D97-AF65-F5344CB8AC3E}">
        <p14:creationId xmlns:p14="http://schemas.microsoft.com/office/powerpoint/2010/main" val="1817618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a:hlinkClick r:id="rId2" action="ppaction://hlinkfile"/>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40771" y="1635440"/>
            <a:ext cx="9369411" cy="42418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58" name="Rectangle 2"/>
          <p:cNvSpPr>
            <a:spLocks noGrp="1" noChangeArrowheads="1"/>
          </p:cNvSpPr>
          <p:nvPr>
            <p:ph type="title"/>
          </p:nvPr>
        </p:nvSpPr>
        <p:spPr/>
        <p:txBody>
          <a:bodyPr rtlCol="0">
            <a:normAutofit fontScale="90000"/>
          </a:bodyPr>
          <a:lstStyle/>
          <a:p>
            <a:pPr>
              <a:defRPr/>
            </a:pPr>
            <a:r>
              <a:rPr lang="zh-TW" altLang="en-US" b="1" dirty="0"/>
              <a:t>關於樞紐分析表</a:t>
            </a:r>
            <a:endParaRPr lang="zh-TW" altLang="en-US" dirty="0">
              <a:effectLst>
                <a:outerShdw blurRad="38100" dist="38100" dir="2700000" algn="tl">
                  <a:srgbClr val="C0C0C0"/>
                </a:outerShdw>
              </a:effectLst>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720" y="1515543"/>
            <a:ext cx="4989240" cy="1764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720" y="4244472"/>
            <a:ext cx="4989240" cy="16630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上-下雙向箭號 3"/>
          <p:cNvSpPr/>
          <p:nvPr/>
        </p:nvSpPr>
        <p:spPr>
          <a:xfrm>
            <a:off x="5026224" y="3315264"/>
            <a:ext cx="2088232" cy="936105"/>
          </a:xfrm>
          <a:prstGeom prst="upDownArrow">
            <a:avLst>
              <a:gd name="adj1" fmla="val 58832"/>
              <a:gd name="adj2" fmla="val 26158"/>
            </a:avLst>
          </a:prstGeom>
        </p:spPr>
        <p:style>
          <a:lnRef idx="0">
            <a:schemeClr val="accent4"/>
          </a:lnRef>
          <a:fillRef idx="3">
            <a:schemeClr val="accent4"/>
          </a:fillRef>
          <a:effectRef idx="3">
            <a:schemeClr val="accent4"/>
          </a:effectRef>
          <a:fontRef idx="minor">
            <a:schemeClr val="lt1"/>
          </a:fontRef>
        </p:style>
        <p:txBody>
          <a:bodyPr rtlCol="0" anchor="ctr"/>
          <a:lstStyle/>
          <a:p>
            <a:pPr algn="dist"/>
            <a:r>
              <a:rPr lang="zh-TW" altLang="en-US" dirty="0"/>
              <a:t>旋轉列</a:t>
            </a:r>
            <a:r>
              <a:rPr lang="en-US" altLang="zh-TW" dirty="0"/>
              <a:t>/</a:t>
            </a:r>
            <a:r>
              <a:rPr lang="zh-TW" altLang="en-US" dirty="0"/>
              <a:t>欄</a:t>
            </a:r>
            <a:br>
              <a:rPr lang="en-US" altLang="zh-TW" dirty="0"/>
            </a:br>
            <a:r>
              <a:rPr lang="zh-TW" altLang="en-US" dirty="0"/>
              <a:t>的顯示</a:t>
            </a:r>
          </a:p>
        </p:txBody>
      </p:sp>
      <p:pic>
        <p:nvPicPr>
          <p:cNvPr id="9" name="圖片 8">
            <a:hlinkClick r:id="rId2" action="ppaction://hlinkfile"/>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F9A70B91-44D7-4B90-AFE9-AC63AF565570}"/>
              </a:ext>
            </a:extLst>
          </p:cNvPr>
          <p:cNvSpPr>
            <a:spLocks noGrp="1"/>
          </p:cNvSpPr>
          <p:nvPr>
            <p:ph type="sldNum" sz="quarter" idx="4"/>
          </p:nvPr>
        </p:nvSpPr>
        <p:spPr/>
        <p:txBody>
          <a:bodyPr/>
          <a:lstStyle/>
          <a:p>
            <a:fld id="{7F173E31-B280-470D-8E33-DE21E2EE0EAF}" type="slidenum">
              <a:rPr lang="zh-TW" altLang="en-US" smtClean="0"/>
              <a:t>19</a:t>
            </a:fld>
            <a:endParaRPr lang="zh-TW" altLang="en-US" dirty="0"/>
          </a:p>
        </p:txBody>
      </p:sp>
    </p:spTree>
    <p:extLst>
      <p:ext uri="{BB962C8B-B14F-4D97-AF65-F5344CB8AC3E}">
        <p14:creationId xmlns:p14="http://schemas.microsoft.com/office/powerpoint/2010/main" val="12043414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2A8B2-4ACD-4D6D-A994-F288A31084EC}"/>
              </a:ext>
            </a:extLst>
          </p:cNvPr>
          <p:cNvSpPr>
            <a:spLocks noGrp="1"/>
          </p:cNvSpPr>
          <p:nvPr>
            <p:ph type="title"/>
          </p:nvPr>
        </p:nvSpPr>
        <p:spPr>
          <a:xfrm>
            <a:off x="812800" y="457201"/>
            <a:ext cx="9448800" cy="487363"/>
          </a:xfrm>
        </p:spPr>
        <p:txBody>
          <a:bodyPr>
            <a:normAutofit fontScale="90000"/>
          </a:bodyPr>
          <a:lstStyle/>
          <a:p>
            <a:r>
              <a:rPr lang="en-US" altLang="zh-TW" dirty="0"/>
              <a:t>Power Pivot </a:t>
            </a:r>
            <a:r>
              <a:rPr lang="zh-TW" altLang="en-US" dirty="0"/>
              <a:t>與 </a:t>
            </a:r>
            <a:r>
              <a:rPr lang="en-US" altLang="zh-TW" dirty="0"/>
              <a:t>Excel </a:t>
            </a:r>
            <a:r>
              <a:rPr lang="zh-TW" altLang="en-US" dirty="0"/>
              <a:t>的工作比較</a:t>
            </a:r>
            <a:r>
              <a:rPr lang="en-US" altLang="zh-TW" dirty="0"/>
              <a:t>(</a:t>
            </a:r>
            <a:r>
              <a:rPr lang="zh-TW" altLang="en-US" dirty="0"/>
              <a:t>續</a:t>
            </a:r>
            <a:r>
              <a:rPr lang="en-US" altLang="zh-TW" dirty="0"/>
              <a:t>)</a:t>
            </a:r>
            <a:endParaRPr lang="zh-TW" altLang="en-US" dirty="0"/>
          </a:p>
        </p:txBody>
      </p:sp>
      <p:graphicFrame>
        <p:nvGraphicFramePr>
          <p:cNvPr id="4" name="表格 3">
            <a:extLst>
              <a:ext uri="{FF2B5EF4-FFF2-40B4-BE49-F238E27FC236}">
                <a16:creationId xmlns:a16="http://schemas.microsoft.com/office/drawing/2014/main" id="{E37D9247-A49B-4EB1-ADB9-C532DF742372}"/>
              </a:ext>
            </a:extLst>
          </p:cNvPr>
          <p:cNvGraphicFramePr>
            <a:graphicFrameLocks noGrp="1"/>
          </p:cNvGraphicFramePr>
          <p:nvPr/>
        </p:nvGraphicFramePr>
        <p:xfrm>
          <a:off x="2152651" y="1637384"/>
          <a:ext cx="7717062" cy="4855488"/>
        </p:xfrm>
        <a:graphic>
          <a:graphicData uri="http://schemas.openxmlformats.org/drawingml/2006/table">
            <a:tbl>
              <a:tblPr firstRow="1" bandRow="1">
                <a:tableStyleId>{0660B408-B3CF-4A94-85FC-2B1E0A45F4A2}</a:tableStyleId>
              </a:tblPr>
              <a:tblGrid>
                <a:gridCol w="2041978">
                  <a:extLst>
                    <a:ext uri="{9D8B030D-6E8A-4147-A177-3AD203B41FA5}">
                      <a16:colId xmlns:a16="http://schemas.microsoft.com/office/drawing/2014/main" val="3454315321"/>
                    </a:ext>
                  </a:extLst>
                </a:gridCol>
                <a:gridCol w="2540000">
                  <a:extLst>
                    <a:ext uri="{9D8B030D-6E8A-4147-A177-3AD203B41FA5}">
                      <a16:colId xmlns:a16="http://schemas.microsoft.com/office/drawing/2014/main" val="348289646"/>
                    </a:ext>
                  </a:extLst>
                </a:gridCol>
                <a:gridCol w="3135084">
                  <a:extLst>
                    <a:ext uri="{9D8B030D-6E8A-4147-A177-3AD203B41FA5}">
                      <a16:colId xmlns:a16="http://schemas.microsoft.com/office/drawing/2014/main" val="2579733246"/>
                    </a:ext>
                  </a:extLst>
                </a:gridCol>
              </a:tblGrid>
              <a:tr h="326368">
                <a:tc>
                  <a:txBody>
                    <a:bodyPr/>
                    <a:lstStyle/>
                    <a:p>
                      <a:pPr algn="l"/>
                      <a:r>
                        <a:rPr lang="zh-TW" altLang="en-US" sz="1800" b="0" dirty="0">
                          <a:solidFill>
                            <a:schemeClr val="bg1"/>
                          </a:solidFill>
                          <a:effectLst/>
                        </a:rPr>
                        <a:t>工作</a:t>
                      </a:r>
                      <a:endParaRPr lang="zh-TW" altLang="en-US" sz="1800" b="0" dirty="0">
                        <a:solidFill>
                          <a:schemeClr val="bg1"/>
                        </a:solidFill>
                        <a:effectLst/>
                        <a:latin typeface="Segoe UI Semibold" panose="020B0702040204020203" pitchFamily="34" charset="0"/>
                      </a:endParaRPr>
                    </a:p>
                  </a:txBody>
                  <a:tcPr marL="17350" marR="34700" marT="10410" marB="10410"/>
                </a:tc>
                <a:tc>
                  <a:txBody>
                    <a:bodyPr/>
                    <a:lstStyle/>
                    <a:p>
                      <a:pPr algn="l"/>
                      <a:r>
                        <a:rPr lang="zh-TW" altLang="en-US" sz="1800" b="0" dirty="0">
                          <a:solidFill>
                            <a:schemeClr val="bg1"/>
                          </a:solidFill>
                          <a:effectLst/>
                        </a:rPr>
                        <a:t>在 </a:t>
                      </a:r>
                      <a:r>
                        <a:rPr lang="en-US" sz="1800" b="0" dirty="0">
                          <a:solidFill>
                            <a:schemeClr val="bg1"/>
                          </a:solidFill>
                          <a:effectLst/>
                        </a:rPr>
                        <a:t>Excel </a:t>
                      </a:r>
                      <a:r>
                        <a:rPr lang="zh-TW" altLang="en-US" sz="1800" b="0" dirty="0">
                          <a:solidFill>
                            <a:schemeClr val="bg1"/>
                          </a:solidFill>
                          <a:effectLst/>
                        </a:rPr>
                        <a:t>中</a:t>
                      </a:r>
                      <a:endParaRPr lang="zh-TW" altLang="en-US" sz="1800" b="0" dirty="0">
                        <a:solidFill>
                          <a:schemeClr val="bg1"/>
                        </a:solidFill>
                        <a:effectLst/>
                        <a:latin typeface="Segoe UI Semibold" panose="020B0702040204020203" pitchFamily="34" charset="0"/>
                      </a:endParaRPr>
                    </a:p>
                  </a:txBody>
                  <a:tcPr marL="17350" marR="34700" marT="10410" marB="10410"/>
                </a:tc>
                <a:tc>
                  <a:txBody>
                    <a:bodyPr/>
                    <a:lstStyle/>
                    <a:p>
                      <a:pPr algn="l"/>
                      <a:r>
                        <a:rPr lang="zh-TW" altLang="en-US" sz="1800" b="0" dirty="0">
                          <a:solidFill>
                            <a:schemeClr val="bg1"/>
                          </a:solidFill>
                          <a:effectLst/>
                        </a:rPr>
                        <a:t>在 </a:t>
                      </a:r>
                      <a:r>
                        <a:rPr lang="en-US" sz="1800" b="0" dirty="0">
                          <a:solidFill>
                            <a:schemeClr val="bg1"/>
                          </a:solidFill>
                          <a:effectLst/>
                        </a:rPr>
                        <a:t>Power Pivot </a:t>
                      </a:r>
                      <a:r>
                        <a:rPr lang="zh-TW" altLang="en-US" sz="1800" b="0" dirty="0">
                          <a:solidFill>
                            <a:schemeClr val="bg1"/>
                          </a:solidFill>
                          <a:effectLst/>
                        </a:rPr>
                        <a:t>中</a:t>
                      </a:r>
                      <a:endParaRPr lang="zh-TW" altLang="en-US" sz="1800" b="0" dirty="0">
                        <a:solidFill>
                          <a:schemeClr val="bg1"/>
                        </a:solidFill>
                        <a:effectLst/>
                        <a:latin typeface="Segoe UI Semibold" panose="020B0702040204020203" pitchFamily="34" charset="0"/>
                      </a:endParaRPr>
                    </a:p>
                  </a:txBody>
                  <a:tcPr marL="17350" marR="34700" marT="10410" marB="10410"/>
                </a:tc>
                <a:extLst>
                  <a:ext uri="{0D108BD9-81ED-4DB2-BD59-A6C34878D82A}">
                    <a16:rowId xmlns:a16="http://schemas.microsoft.com/office/drawing/2014/main" val="4012775718"/>
                  </a:ext>
                </a:extLst>
              </a:tr>
              <a:tr h="569977">
                <a:tc>
                  <a:txBody>
                    <a:bodyPr/>
                    <a:lstStyle/>
                    <a:p>
                      <a:pPr fontAlgn="t"/>
                      <a:r>
                        <a:rPr lang="zh-TW" altLang="en-US" sz="1600" dirty="0">
                          <a:solidFill>
                            <a:srgbClr val="1E1E1E"/>
                          </a:solidFill>
                          <a:effectLst/>
                        </a:rPr>
                        <a:t>建立階層</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無法使用</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定義</a:t>
                      </a:r>
                      <a:r>
                        <a:rPr lang="zh-TW" altLang="en-US" sz="1600" u="none" strike="noStrike" dirty="0">
                          <a:solidFill>
                            <a:srgbClr val="006CB4"/>
                          </a:solidFill>
                          <a:effectLst/>
                          <a:hlinkClick r:id="rId2"/>
                        </a:rPr>
                        <a:t>階層</a:t>
                      </a:r>
                      <a:r>
                        <a:rPr lang="zh-TW" altLang="en-US" sz="1600" dirty="0">
                          <a:solidFill>
                            <a:srgbClr val="1E1E1E"/>
                          </a:solidFill>
                          <a:effectLst/>
                        </a:rPr>
                        <a:t>，用於活頁簿中的所有位置，包括</a:t>
                      </a:r>
                      <a:r>
                        <a:rPr lang="en-US" sz="1600" dirty="0">
                          <a:solidFill>
                            <a:srgbClr val="1E1E1E"/>
                          </a:solidFill>
                          <a:effectLst/>
                        </a:rPr>
                        <a:t>Power View。</a:t>
                      </a:r>
                      <a:endParaRPr 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2450697460"/>
                  </a:ext>
                </a:extLst>
              </a:tr>
              <a:tr h="569977">
                <a:tc>
                  <a:txBody>
                    <a:bodyPr/>
                    <a:lstStyle/>
                    <a:p>
                      <a:pPr fontAlgn="t"/>
                      <a:r>
                        <a:rPr lang="zh-TW" altLang="en-US" sz="1600" dirty="0">
                          <a:solidFill>
                            <a:srgbClr val="1E1E1E"/>
                          </a:solidFill>
                          <a:effectLst/>
                        </a:rPr>
                        <a:t>建立關鍵效能指標</a:t>
                      </a:r>
                      <a:r>
                        <a:rPr lang="en-US" altLang="zh-TW" sz="1600" dirty="0">
                          <a:solidFill>
                            <a:srgbClr val="1E1E1E"/>
                          </a:solidFill>
                          <a:effectLst/>
                        </a:rPr>
                        <a:t>( KPI)</a:t>
                      </a:r>
                      <a:endParaRPr lang="en-US" altLang="zh-TW"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無法使用</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建立要在樞紐分析表和 </a:t>
                      </a:r>
                      <a:r>
                        <a:rPr lang="en-US" sz="1600" dirty="0">
                          <a:solidFill>
                            <a:srgbClr val="1E1E1E"/>
                          </a:solidFill>
                          <a:effectLst/>
                        </a:rPr>
                        <a:t>Power View </a:t>
                      </a:r>
                      <a:r>
                        <a:rPr lang="zh-TW" altLang="en-US" sz="1600" dirty="0">
                          <a:solidFill>
                            <a:srgbClr val="1E1E1E"/>
                          </a:solidFill>
                          <a:effectLst/>
                        </a:rPr>
                        <a:t>報表中使用的</a:t>
                      </a:r>
                      <a:r>
                        <a:rPr lang="en-US" sz="1600" u="none" strike="noStrike" dirty="0" err="1">
                          <a:solidFill>
                            <a:srgbClr val="006CB4"/>
                          </a:solidFill>
                          <a:effectLst/>
                          <a:hlinkClick r:id="rId3"/>
                        </a:rPr>
                        <a:t>kpi</a:t>
                      </a:r>
                      <a:r>
                        <a:rPr lang="en-US" sz="1600" dirty="0">
                          <a:solidFill>
                            <a:srgbClr val="1E1E1E"/>
                          </a:solidFill>
                          <a:effectLst/>
                        </a:rPr>
                        <a:t> 。</a:t>
                      </a:r>
                      <a:endParaRPr 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223520030"/>
                  </a:ext>
                </a:extLst>
              </a:tr>
              <a:tr h="569977">
                <a:tc>
                  <a:txBody>
                    <a:bodyPr/>
                    <a:lstStyle/>
                    <a:p>
                      <a:pPr fontAlgn="t"/>
                      <a:r>
                        <a:rPr lang="zh-TW" altLang="en-US" sz="1600" dirty="0">
                          <a:solidFill>
                            <a:srgbClr val="1E1E1E"/>
                          </a:solidFill>
                          <a:effectLst/>
                        </a:rPr>
                        <a:t>建立透視圖。</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無法使用</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建立</a:t>
                      </a:r>
                      <a:r>
                        <a:rPr lang="zh-TW" altLang="en-US" sz="1600" u="none" strike="noStrike" dirty="0">
                          <a:solidFill>
                            <a:srgbClr val="006CB4"/>
                          </a:solidFill>
                          <a:effectLst/>
                          <a:hlinkClick r:id="rId4"/>
                        </a:rPr>
                        <a:t>觀點</a:t>
                      </a:r>
                      <a:r>
                        <a:rPr lang="zh-TW" altLang="en-US" sz="1600" dirty="0">
                          <a:solidFill>
                            <a:srgbClr val="1E1E1E"/>
                          </a:solidFill>
                          <a:effectLst/>
                        </a:rPr>
                        <a:t>來限制您的活頁簿使用者能看到的欄和表格數目。</a:t>
                      </a:r>
                      <a:endParaRPr lang="zh-TW" alt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472874017"/>
                  </a:ext>
                </a:extLst>
              </a:tr>
              <a:tr h="569977">
                <a:tc>
                  <a:txBody>
                    <a:bodyPr/>
                    <a:lstStyle/>
                    <a:p>
                      <a:pPr fontAlgn="t"/>
                      <a:r>
                        <a:rPr lang="zh-TW" altLang="en-US" sz="1600" dirty="0">
                          <a:solidFill>
                            <a:srgbClr val="1E1E1E"/>
                          </a:solidFill>
                          <a:effectLst/>
                        </a:rPr>
                        <a:t>建立樞紐分析表和樞紐分析圖</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建立 </a:t>
                      </a:r>
                      <a:r>
                        <a:rPr lang="en-US" altLang="zh-TW" sz="1600" u="none" strike="noStrike" dirty="0">
                          <a:solidFill>
                            <a:srgbClr val="006CB4"/>
                          </a:solidFill>
                          <a:effectLst/>
                          <a:hlinkClick r:id="rId5"/>
                        </a:rPr>
                        <a:t>Excel </a:t>
                      </a:r>
                      <a:r>
                        <a:rPr lang="zh-TW" altLang="en-US" sz="1600" u="none" strike="noStrike" dirty="0">
                          <a:solidFill>
                            <a:srgbClr val="006CB4"/>
                          </a:solidFill>
                          <a:effectLst/>
                          <a:hlinkClick r:id="rId5"/>
                        </a:rPr>
                        <a:t>中的樞紐分析表</a:t>
                      </a:r>
                      <a:r>
                        <a:rPr lang="zh-TW" altLang="en-US" sz="1600" dirty="0">
                          <a:solidFill>
                            <a:srgbClr val="1E1E1E"/>
                          </a:solidFill>
                          <a:effectLst/>
                        </a:rPr>
                        <a:t>。</a:t>
                      </a:r>
                    </a:p>
                    <a:p>
                      <a:pPr fontAlgn="t"/>
                      <a:r>
                        <a:rPr lang="zh-TW" altLang="en-US" sz="1600" u="none" strike="noStrike" dirty="0">
                          <a:solidFill>
                            <a:srgbClr val="006CB4"/>
                          </a:solidFill>
                          <a:effectLst/>
                          <a:hlinkClick r:id="rId6"/>
                        </a:rPr>
                        <a:t>建立樞紐分析圖</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按一下 </a:t>
                      </a:r>
                      <a:r>
                        <a:rPr lang="en-US" sz="1600" dirty="0">
                          <a:solidFill>
                            <a:srgbClr val="1E1E1E"/>
                          </a:solidFill>
                          <a:effectLst/>
                        </a:rPr>
                        <a:t>Power Pivot </a:t>
                      </a:r>
                      <a:r>
                        <a:rPr lang="zh-TW" altLang="en-US" sz="1600" dirty="0">
                          <a:solidFill>
                            <a:srgbClr val="1E1E1E"/>
                          </a:solidFill>
                          <a:effectLst/>
                        </a:rPr>
                        <a:t>視窗中的 </a:t>
                      </a:r>
                      <a:r>
                        <a:rPr lang="en-US" altLang="zh-TW" sz="1600" b="1" dirty="0">
                          <a:solidFill>
                            <a:srgbClr val="1E1E1E"/>
                          </a:solidFill>
                          <a:effectLst/>
                        </a:rPr>
                        <a:t>[</a:t>
                      </a:r>
                      <a:r>
                        <a:rPr lang="zh-TW" altLang="en-US" sz="1600" b="1" dirty="0">
                          <a:solidFill>
                            <a:srgbClr val="1E1E1E"/>
                          </a:solidFill>
                          <a:effectLst/>
                        </a:rPr>
                        <a:t>樞紐分析表</a:t>
                      </a:r>
                      <a:r>
                        <a:rPr lang="en-US" altLang="zh-TW" sz="1600" b="1" dirty="0">
                          <a:solidFill>
                            <a:srgbClr val="1E1E1E"/>
                          </a:solidFill>
                          <a:effectLst/>
                        </a:rPr>
                        <a:t>]</a:t>
                      </a:r>
                      <a:r>
                        <a:rPr lang="zh-TW" altLang="en-US" sz="1600" dirty="0">
                          <a:solidFill>
                            <a:srgbClr val="1E1E1E"/>
                          </a:solidFill>
                          <a:effectLst/>
                        </a:rPr>
                        <a:t> 按鈕。</a:t>
                      </a:r>
                      <a:endParaRPr lang="zh-TW" alt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2842212322"/>
                  </a:ext>
                </a:extLst>
              </a:tr>
              <a:tr h="1109258">
                <a:tc>
                  <a:txBody>
                    <a:bodyPr/>
                    <a:lstStyle/>
                    <a:p>
                      <a:pPr fontAlgn="t"/>
                      <a:r>
                        <a:rPr lang="zh-TW" altLang="en-US" sz="1600" dirty="0">
                          <a:solidFill>
                            <a:srgbClr val="1E1E1E"/>
                          </a:solidFill>
                          <a:effectLst/>
                        </a:rPr>
                        <a:t>強化 </a:t>
                      </a:r>
                      <a:r>
                        <a:rPr lang="en-US" sz="1600" dirty="0">
                          <a:solidFill>
                            <a:srgbClr val="1E1E1E"/>
                          </a:solidFill>
                          <a:effectLst/>
                        </a:rPr>
                        <a:t>Power View </a:t>
                      </a:r>
                      <a:r>
                        <a:rPr lang="zh-TW" altLang="en-US" sz="1600" dirty="0">
                          <a:solidFill>
                            <a:srgbClr val="1E1E1E"/>
                          </a:solidFill>
                          <a:effectLst/>
                        </a:rPr>
                        <a:t>的模型</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建立基本的資料模型。</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建立增強功能，例如識別預設欄位、圖像和唯一值。</a:t>
                      </a:r>
                    </a:p>
                    <a:p>
                      <a:pPr fontAlgn="t"/>
                      <a:r>
                        <a:rPr lang="zh-TW" altLang="en-US" sz="1600" dirty="0">
                          <a:solidFill>
                            <a:srgbClr val="1E1E1E"/>
                          </a:solidFill>
                          <a:effectLst/>
                        </a:rPr>
                        <a:t>閱讀有關</a:t>
                      </a:r>
                      <a:r>
                        <a:rPr lang="zh-TW" altLang="en-US" sz="1600" u="none" strike="noStrike" dirty="0">
                          <a:solidFill>
                            <a:srgbClr val="006CB4"/>
                          </a:solidFill>
                          <a:effectLst/>
                          <a:hlinkClick r:id="rId7"/>
                        </a:rPr>
                        <a:t>增強 </a:t>
                      </a:r>
                      <a:r>
                        <a:rPr lang="en-US" altLang="zh-TW" sz="1600" u="none" strike="noStrike" dirty="0">
                          <a:solidFill>
                            <a:srgbClr val="006CB4"/>
                          </a:solidFill>
                          <a:effectLst/>
                          <a:hlinkClick r:id="rId7"/>
                        </a:rPr>
                        <a:t>Power View </a:t>
                      </a:r>
                      <a:r>
                        <a:rPr lang="zh-TW" altLang="en-US" sz="1600" u="none" strike="noStrike" dirty="0">
                          <a:solidFill>
                            <a:srgbClr val="006CB4"/>
                          </a:solidFill>
                          <a:effectLst/>
                          <a:hlinkClick r:id="rId7"/>
                        </a:rPr>
                        <a:t>的模型</a:t>
                      </a:r>
                      <a:r>
                        <a:rPr lang="zh-TW" altLang="en-US" sz="1600" dirty="0">
                          <a:solidFill>
                            <a:srgbClr val="1E1E1E"/>
                          </a:solidFill>
                          <a:effectLst/>
                        </a:rPr>
                        <a:t>資訊。</a:t>
                      </a:r>
                      <a:endParaRPr lang="zh-TW" alt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475005449"/>
                  </a:ext>
                </a:extLst>
              </a:tr>
              <a:tr h="569977">
                <a:tc>
                  <a:txBody>
                    <a:bodyPr/>
                    <a:lstStyle/>
                    <a:p>
                      <a:pPr fontAlgn="t"/>
                      <a:r>
                        <a:rPr lang="en-US" sz="1600" dirty="0" err="1">
                          <a:solidFill>
                            <a:srgbClr val="1E1E1E"/>
                          </a:solidFill>
                          <a:effectLst/>
                        </a:rPr>
                        <a:t>使用</a:t>
                      </a:r>
                      <a:r>
                        <a:rPr lang="en-US" sz="1600" dirty="0">
                          <a:solidFill>
                            <a:srgbClr val="1E1E1E"/>
                          </a:solidFill>
                          <a:effectLst/>
                        </a:rPr>
                        <a:t> Visual Basic for Applications (VBA)</a:t>
                      </a:r>
                      <a:endParaRPr 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在 </a:t>
                      </a:r>
                      <a:r>
                        <a:rPr lang="en-US" sz="1600" dirty="0">
                          <a:solidFill>
                            <a:srgbClr val="1E1E1E"/>
                          </a:solidFill>
                          <a:effectLst/>
                        </a:rPr>
                        <a:t>Excel </a:t>
                      </a:r>
                      <a:r>
                        <a:rPr lang="zh-TW" altLang="en-US" sz="1600" dirty="0">
                          <a:solidFill>
                            <a:srgbClr val="1E1E1E"/>
                          </a:solidFill>
                          <a:effectLst/>
                        </a:rPr>
                        <a:t>中使用 </a:t>
                      </a:r>
                      <a:r>
                        <a:rPr lang="en-US" sz="1600" dirty="0">
                          <a:solidFill>
                            <a:srgbClr val="1E1E1E"/>
                          </a:solidFill>
                          <a:effectLst/>
                        </a:rPr>
                        <a:t>VBA。</a:t>
                      </a:r>
                      <a:endParaRPr 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在 </a:t>
                      </a:r>
                      <a:r>
                        <a:rPr lang="en-US" sz="1600" dirty="0">
                          <a:solidFill>
                            <a:srgbClr val="1E1E1E"/>
                          </a:solidFill>
                          <a:effectLst/>
                        </a:rPr>
                        <a:t>Power Pivot </a:t>
                      </a:r>
                      <a:r>
                        <a:rPr lang="zh-TW" altLang="en-US" sz="1600" dirty="0">
                          <a:solidFill>
                            <a:srgbClr val="1E1E1E"/>
                          </a:solidFill>
                          <a:effectLst/>
                        </a:rPr>
                        <a:t>視窗中不使用 </a:t>
                      </a:r>
                      <a:r>
                        <a:rPr lang="en-US" sz="1600" dirty="0">
                          <a:solidFill>
                            <a:srgbClr val="1E1E1E"/>
                          </a:solidFill>
                          <a:effectLst/>
                        </a:rPr>
                        <a:t>VBA。</a:t>
                      </a:r>
                      <a:endParaRPr 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4037968058"/>
                  </a:ext>
                </a:extLst>
              </a:tr>
              <a:tr h="569977">
                <a:tc>
                  <a:txBody>
                    <a:bodyPr/>
                    <a:lstStyle/>
                    <a:p>
                      <a:pPr fontAlgn="t"/>
                      <a:r>
                        <a:rPr lang="zh-TW" altLang="en-US" sz="1600" dirty="0">
                          <a:solidFill>
                            <a:srgbClr val="1E1E1E"/>
                          </a:solidFill>
                          <a:effectLst/>
                        </a:rPr>
                        <a:t>群組資料</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en-US" altLang="zh-TW" sz="1600" u="none" strike="noStrike" dirty="0">
                          <a:solidFill>
                            <a:srgbClr val="006CB4"/>
                          </a:solidFill>
                          <a:effectLst/>
                          <a:hlinkClick r:id="rId8"/>
                        </a:rPr>
                        <a:t>Excel </a:t>
                      </a:r>
                      <a:r>
                        <a:rPr lang="zh-TW" altLang="en-US" sz="1600" u="none" strike="noStrike" dirty="0">
                          <a:solidFill>
                            <a:srgbClr val="006CB4"/>
                          </a:solidFill>
                          <a:effectLst/>
                          <a:hlinkClick r:id="rId8"/>
                        </a:rPr>
                        <a:t>樞紐分析表中的群組</a:t>
                      </a:r>
                      <a:endParaRPr lang="zh-TW" altLang="en-US" sz="1600" dirty="0">
                        <a:solidFill>
                          <a:srgbClr val="1E1E1E"/>
                        </a:solidFill>
                        <a:effectLst/>
                        <a:latin typeface="Segoe UI" panose="020B0502040204020203" pitchFamily="34" charset="0"/>
                      </a:endParaRPr>
                    </a:p>
                  </a:txBody>
                  <a:tcPr marL="34700" marR="34700" marT="13880" marB="13880" anchor="ctr"/>
                </a:tc>
                <a:tc>
                  <a:txBody>
                    <a:bodyPr/>
                    <a:lstStyle/>
                    <a:p>
                      <a:pPr fontAlgn="t"/>
                      <a:r>
                        <a:rPr lang="zh-TW" altLang="en-US" sz="1600" dirty="0">
                          <a:solidFill>
                            <a:srgbClr val="1E1E1E"/>
                          </a:solidFill>
                          <a:effectLst/>
                        </a:rPr>
                        <a:t>在計算結果欄和計算欄位中使用</a:t>
                      </a:r>
                      <a:r>
                        <a:rPr lang="en-US" altLang="zh-TW" sz="1600" u="none" strike="noStrike" dirty="0">
                          <a:solidFill>
                            <a:srgbClr val="006CB4"/>
                          </a:solidFill>
                          <a:effectLst/>
                          <a:hlinkClick r:id="rId9"/>
                        </a:rPr>
                        <a:t>DAX</a:t>
                      </a:r>
                      <a:r>
                        <a:rPr lang="zh-TW" altLang="en-US" sz="1600" dirty="0">
                          <a:solidFill>
                            <a:srgbClr val="1E1E1E"/>
                          </a:solidFill>
                          <a:effectLst/>
                        </a:rPr>
                        <a:t> 。</a:t>
                      </a:r>
                      <a:endParaRPr lang="zh-TW" altLang="en-US" sz="1600" dirty="0">
                        <a:solidFill>
                          <a:srgbClr val="1E1E1E"/>
                        </a:solidFill>
                        <a:effectLst/>
                        <a:latin typeface="Segoe UI" panose="020B0502040204020203" pitchFamily="34" charset="0"/>
                      </a:endParaRPr>
                    </a:p>
                  </a:txBody>
                  <a:tcPr marL="34700" marR="34700" marT="13880" marB="13880" anchor="ctr"/>
                </a:tc>
                <a:extLst>
                  <a:ext uri="{0D108BD9-81ED-4DB2-BD59-A6C34878D82A}">
                    <a16:rowId xmlns:a16="http://schemas.microsoft.com/office/drawing/2014/main" val="4056800974"/>
                  </a:ext>
                </a:extLst>
              </a:tr>
            </a:tbl>
          </a:graphicData>
        </a:graphic>
      </p:graphicFrame>
      <p:sp>
        <p:nvSpPr>
          <p:cNvPr id="10" name="投影片編號版面配置區 9">
            <a:extLst>
              <a:ext uri="{FF2B5EF4-FFF2-40B4-BE49-F238E27FC236}">
                <a16:creationId xmlns:a16="http://schemas.microsoft.com/office/drawing/2014/main" id="{3844186C-A0CD-4BD8-8B8E-687A65B54BED}"/>
              </a:ext>
            </a:extLst>
          </p:cNvPr>
          <p:cNvSpPr>
            <a:spLocks noGrp="1"/>
          </p:cNvSpPr>
          <p:nvPr>
            <p:ph type="sldNum" sz="quarter" idx="4"/>
          </p:nvPr>
        </p:nvSpPr>
        <p:spPr/>
        <p:txBody>
          <a:bodyPr/>
          <a:lstStyle/>
          <a:p>
            <a:fld id="{7F173E31-B280-470D-8E33-DE21E2EE0EAF}" type="slidenum">
              <a:rPr lang="zh-TW" altLang="en-US" smtClean="0"/>
              <a:t>190</a:t>
            </a:fld>
            <a:endParaRPr lang="zh-TW" altLang="en-US" dirty="0"/>
          </a:p>
        </p:txBody>
      </p:sp>
    </p:spTree>
    <p:extLst>
      <p:ext uri="{BB962C8B-B14F-4D97-AF65-F5344CB8AC3E}">
        <p14:creationId xmlns:p14="http://schemas.microsoft.com/office/powerpoint/2010/main" val="1947297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34380F-86A5-47D4-9C33-FA191CB03BC7}"/>
              </a:ext>
            </a:extLst>
          </p:cNvPr>
          <p:cNvSpPr>
            <a:spLocks noGrp="1"/>
          </p:cNvSpPr>
          <p:nvPr>
            <p:ph type="title"/>
          </p:nvPr>
        </p:nvSpPr>
        <p:spPr>
          <a:xfrm>
            <a:off x="1574800" y="459581"/>
            <a:ext cx="9448800" cy="487363"/>
          </a:xfrm>
        </p:spPr>
        <p:txBody>
          <a:bodyPr/>
          <a:lstStyle/>
          <a:p>
            <a:r>
              <a:rPr lang="zh-TW" altLang="en-US" dirty="0"/>
              <a:t>儲存資料的方式</a:t>
            </a:r>
          </a:p>
        </p:txBody>
      </p:sp>
      <p:sp>
        <p:nvSpPr>
          <p:cNvPr id="3" name="內容版面配置區 2">
            <a:extLst>
              <a:ext uri="{FF2B5EF4-FFF2-40B4-BE49-F238E27FC236}">
                <a16:creationId xmlns:a16="http://schemas.microsoft.com/office/drawing/2014/main" id="{4D4F9F8D-5B22-4093-8C3F-2A25C79583D9}"/>
              </a:ext>
            </a:extLst>
          </p:cNvPr>
          <p:cNvSpPr>
            <a:spLocks noGrp="1"/>
          </p:cNvSpPr>
          <p:nvPr>
            <p:ph idx="1"/>
          </p:nvPr>
        </p:nvSpPr>
        <p:spPr>
          <a:xfrm>
            <a:off x="2235200" y="1295400"/>
            <a:ext cx="9398000" cy="5029200"/>
          </a:xfrm>
        </p:spPr>
        <p:txBody>
          <a:bodyPr>
            <a:normAutofit/>
          </a:bodyPr>
          <a:lstStyle/>
          <a:p>
            <a:r>
              <a:rPr lang="zh-TW" altLang="en-US" dirty="0"/>
              <a:t>在 </a:t>
            </a:r>
            <a:r>
              <a:rPr lang="en-US" altLang="zh-TW" dirty="0"/>
              <a:t>Excel </a:t>
            </a:r>
            <a:r>
              <a:rPr lang="zh-TW" altLang="en-US" dirty="0"/>
              <a:t>和 </a:t>
            </a:r>
            <a:r>
              <a:rPr lang="en-US" altLang="zh-TW" dirty="0"/>
              <a:t>Power Pivot </a:t>
            </a:r>
            <a:r>
              <a:rPr lang="zh-TW" altLang="en-US" dirty="0"/>
              <a:t>視窗中使用的資料會儲存在 </a:t>
            </a:r>
            <a:r>
              <a:rPr lang="en-US" altLang="zh-TW" dirty="0"/>
              <a:t>Excel </a:t>
            </a:r>
            <a:r>
              <a:rPr lang="zh-TW" altLang="en-US" dirty="0"/>
              <a:t>活頁簿內的分析資料庫中，本機引擎會載入、查詢及更新該資料庫中的資料。 </a:t>
            </a:r>
            <a:endParaRPr lang="en-US" altLang="zh-TW" dirty="0"/>
          </a:p>
          <a:p>
            <a:r>
              <a:rPr lang="zh-TW" altLang="en-US" dirty="0"/>
              <a:t>因為資料位於 </a:t>
            </a:r>
            <a:r>
              <a:rPr lang="en-US" altLang="zh-TW" dirty="0"/>
              <a:t>Excel </a:t>
            </a:r>
            <a:r>
              <a:rPr lang="zh-TW" altLang="en-US" dirty="0"/>
              <a:t>內，所以該資料會立即提供給樞紐分析表、樞紐分析圖、</a:t>
            </a:r>
            <a:r>
              <a:rPr lang="en-US" altLang="zh-TW" dirty="0"/>
              <a:t>Power View</a:t>
            </a:r>
            <a:r>
              <a:rPr lang="zh-TW" altLang="en-US" dirty="0"/>
              <a:t>，以及在 </a:t>
            </a:r>
            <a:r>
              <a:rPr lang="en-US" altLang="zh-TW" dirty="0"/>
              <a:t>Excel </a:t>
            </a:r>
            <a:r>
              <a:rPr lang="zh-TW" altLang="en-US" dirty="0"/>
              <a:t>中用來彙總資料並與資料互動的其他功能。</a:t>
            </a:r>
            <a:endParaRPr lang="en-US" altLang="zh-TW" dirty="0"/>
          </a:p>
          <a:p>
            <a:r>
              <a:rPr lang="zh-TW" altLang="en-US" dirty="0"/>
              <a:t>所有資料的呈現與互動都是由 </a:t>
            </a:r>
            <a:r>
              <a:rPr lang="en-US" altLang="zh-TW" dirty="0"/>
              <a:t>Excel </a:t>
            </a:r>
            <a:r>
              <a:rPr lang="zh-TW" altLang="en-US" dirty="0"/>
              <a:t>提供，而且資料與 </a:t>
            </a:r>
            <a:r>
              <a:rPr lang="en-US" altLang="zh-TW" dirty="0"/>
              <a:t>Excel </a:t>
            </a:r>
            <a:r>
              <a:rPr lang="zh-TW" altLang="en-US" dirty="0"/>
              <a:t>呈現物件都包含在相同的活頁簿檔案裡。</a:t>
            </a:r>
            <a:endParaRPr lang="en-US" altLang="zh-TW" dirty="0"/>
          </a:p>
          <a:p>
            <a:r>
              <a:rPr lang="en-US" altLang="zh-TW" dirty="0"/>
              <a:t>Power Pivot </a:t>
            </a:r>
            <a:r>
              <a:rPr lang="zh-TW" altLang="en-US" dirty="0"/>
              <a:t>支援最大 </a:t>
            </a:r>
            <a:r>
              <a:rPr lang="en-US" altLang="zh-TW" dirty="0"/>
              <a:t>2 GB </a:t>
            </a:r>
            <a:r>
              <a:rPr lang="zh-TW" altLang="en-US" dirty="0"/>
              <a:t>的檔案，而且可以讓您在記憶體中處理最多達 </a:t>
            </a:r>
            <a:r>
              <a:rPr lang="en-US" altLang="zh-TW" dirty="0"/>
              <a:t>4 GB </a:t>
            </a:r>
            <a:r>
              <a:rPr lang="zh-TW" altLang="en-US" dirty="0"/>
              <a:t>的資料。</a:t>
            </a:r>
          </a:p>
        </p:txBody>
      </p:sp>
      <p:sp>
        <p:nvSpPr>
          <p:cNvPr id="16" name="投影片編號版面配置區 15">
            <a:extLst>
              <a:ext uri="{FF2B5EF4-FFF2-40B4-BE49-F238E27FC236}">
                <a16:creationId xmlns:a16="http://schemas.microsoft.com/office/drawing/2014/main" id="{27B51FB8-9C85-46CC-AA62-E3FC4444B72C}"/>
              </a:ext>
            </a:extLst>
          </p:cNvPr>
          <p:cNvSpPr>
            <a:spLocks noGrp="1"/>
          </p:cNvSpPr>
          <p:nvPr>
            <p:ph type="sldNum" sz="quarter" idx="4"/>
          </p:nvPr>
        </p:nvSpPr>
        <p:spPr/>
        <p:txBody>
          <a:bodyPr/>
          <a:lstStyle/>
          <a:p>
            <a:fld id="{7F173E31-B280-470D-8E33-DE21E2EE0EAF}" type="slidenum">
              <a:rPr lang="zh-TW" altLang="en-US" smtClean="0"/>
              <a:t>191</a:t>
            </a:fld>
            <a:endParaRPr lang="zh-TW" altLang="en-US" dirty="0"/>
          </a:p>
        </p:txBody>
      </p:sp>
    </p:spTree>
    <p:extLst>
      <p:ext uri="{BB962C8B-B14F-4D97-AF65-F5344CB8AC3E}">
        <p14:creationId xmlns:p14="http://schemas.microsoft.com/office/powerpoint/2010/main" val="30256717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6E5A56-02FA-4DC0-AD99-6ECC2DA262DA}"/>
              </a:ext>
            </a:extLst>
          </p:cNvPr>
          <p:cNvSpPr>
            <a:spLocks noGrp="1"/>
          </p:cNvSpPr>
          <p:nvPr>
            <p:ph type="title"/>
          </p:nvPr>
        </p:nvSpPr>
        <p:spPr>
          <a:xfrm>
            <a:off x="1574800" y="459581"/>
            <a:ext cx="9448800" cy="487363"/>
          </a:xfrm>
        </p:spPr>
        <p:txBody>
          <a:bodyPr/>
          <a:lstStyle/>
          <a:p>
            <a:r>
              <a:rPr lang="en-US" altLang="zh-TW" dirty="0"/>
              <a:t>Power Pivot </a:t>
            </a:r>
            <a:r>
              <a:rPr lang="zh-TW" altLang="en-US" dirty="0"/>
              <a:t>視窗</a:t>
            </a:r>
          </a:p>
        </p:txBody>
      </p:sp>
      <p:sp>
        <p:nvSpPr>
          <p:cNvPr id="3" name="內容版面配置區 2">
            <a:extLst>
              <a:ext uri="{FF2B5EF4-FFF2-40B4-BE49-F238E27FC236}">
                <a16:creationId xmlns:a16="http://schemas.microsoft.com/office/drawing/2014/main" id="{47FD395F-635B-4B0C-BC50-BA2564A70E0D}"/>
              </a:ext>
            </a:extLst>
          </p:cNvPr>
          <p:cNvSpPr>
            <a:spLocks noGrp="1"/>
          </p:cNvSpPr>
          <p:nvPr>
            <p:ph idx="1"/>
          </p:nvPr>
        </p:nvSpPr>
        <p:spPr>
          <a:xfrm>
            <a:off x="2235200" y="1295400"/>
            <a:ext cx="9398000" cy="5029200"/>
          </a:xfrm>
        </p:spPr>
        <p:txBody>
          <a:bodyPr/>
          <a:lstStyle/>
          <a:p>
            <a:r>
              <a:rPr lang="zh-TW" altLang="en-US" dirty="0"/>
              <a:t>可以在其中檢視及管理資料模型、新增計算、建立關聯，以及查看 </a:t>
            </a:r>
            <a:r>
              <a:rPr lang="en-US" altLang="zh-TW" dirty="0"/>
              <a:t>Power Pivot </a:t>
            </a:r>
            <a:r>
              <a:rPr lang="zh-TW" altLang="en-US" dirty="0"/>
              <a:t>資料模型的元素。</a:t>
            </a:r>
            <a:endParaRPr lang="en-US" altLang="zh-TW" dirty="0"/>
          </a:p>
          <a:p>
            <a:r>
              <a:rPr lang="zh-TW" altLang="en-US" dirty="0"/>
              <a:t>資料模型是表格或其他資料的集合，在這些表格或資料之間通常已建好關聯。</a:t>
            </a:r>
          </a:p>
        </p:txBody>
      </p:sp>
      <p:pic>
        <p:nvPicPr>
          <p:cNvPr id="5" name="圖片 4">
            <a:extLst>
              <a:ext uri="{FF2B5EF4-FFF2-40B4-BE49-F238E27FC236}">
                <a16:creationId xmlns:a16="http://schemas.microsoft.com/office/drawing/2014/main" id="{54B46243-46E8-469B-9938-0966D729453E}"/>
              </a:ext>
            </a:extLst>
          </p:cNvPr>
          <p:cNvPicPr>
            <a:picLocks noChangeAspect="1"/>
          </p:cNvPicPr>
          <p:nvPr/>
        </p:nvPicPr>
        <p:blipFill rotWithShape="1">
          <a:blip r:embed="rId2"/>
          <a:srcRect b="41800"/>
          <a:stretch/>
        </p:blipFill>
        <p:spPr>
          <a:xfrm>
            <a:off x="2700501" y="3175717"/>
            <a:ext cx="7900270" cy="2549374"/>
          </a:xfrm>
          <a:prstGeom prst="rect">
            <a:avLst/>
          </a:prstGeom>
        </p:spPr>
      </p:pic>
      <p:sp>
        <p:nvSpPr>
          <p:cNvPr id="15" name="投影片編號版面配置區 14">
            <a:extLst>
              <a:ext uri="{FF2B5EF4-FFF2-40B4-BE49-F238E27FC236}">
                <a16:creationId xmlns:a16="http://schemas.microsoft.com/office/drawing/2014/main" id="{BBF402D8-CDA7-4876-9AA7-EE78A7C9DF48}"/>
              </a:ext>
            </a:extLst>
          </p:cNvPr>
          <p:cNvSpPr>
            <a:spLocks noGrp="1"/>
          </p:cNvSpPr>
          <p:nvPr>
            <p:ph type="sldNum" sz="quarter" idx="4"/>
          </p:nvPr>
        </p:nvSpPr>
        <p:spPr/>
        <p:txBody>
          <a:bodyPr/>
          <a:lstStyle/>
          <a:p>
            <a:fld id="{7F173E31-B280-470D-8E33-DE21E2EE0EAF}" type="slidenum">
              <a:rPr lang="zh-TW" altLang="en-US" smtClean="0"/>
              <a:t>192</a:t>
            </a:fld>
            <a:endParaRPr lang="zh-TW" altLang="en-US" dirty="0"/>
          </a:p>
        </p:txBody>
      </p:sp>
    </p:spTree>
    <p:extLst>
      <p:ext uri="{BB962C8B-B14F-4D97-AF65-F5344CB8AC3E}">
        <p14:creationId xmlns:p14="http://schemas.microsoft.com/office/powerpoint/2010/main" val="34176078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883140-60E0-4621-AB90-E4AA840F8052}"/>
              </a:ext>
            </a:extLst>
          </p:cNvPr>
          <p:cNvSpPr>
            <a:spLocks noGrp="1"/>
          </p:cNvSpPr>
          <p:nvPr>
            <p:ph type="title"/>
          </p:nvPr>
        </p:nvSpPr>
        <p:spPr>
          <a:xfrm>
            <a:off x="1574800" y="459581"/>
            <a:ext cx="9448800" cy="487363"/>
          </a:xfrm>
        </p:spPr>
        <p:txBody>
          <a:bodyPr/>
          <a:lstStyle/>
          <a:p>
            <a:r>
              <a:rPr lang="en-US" altLang="zh-TW" dirty="0"/>
              <a:t>Excel </a:t>
            </a:r>
            <a:r>
              <a:rPr lang="zh-TW" altLang="en-US" dirty="0"/>
              <a:t>中建立資料模型</a:t>
            </a:r>
          </a:p>
        </p:txBody>
      </p:sp>
      <p:sp>
        <p:nvSpPr>
          <p:cNvPr id="3" name="內容版面配置區 2">
            <a:extLst>
              <a:ext uri="{FF2B5EF4-FFF2-40B4-BE49-F238E27FC236}">
                <a16:creationId xmlns:a16="http://schemas.microsoft.com/office/drawing/2014/main" id="{B5B6D129-2892-407F-84A7-054AE3B94F3D}"/>
              </a:ext>
            </a:extLst>
          </p:cNvPr>
          <p:cNvSpPr>
            <a:spLocks noGrp="1"/>
          </p:cNvSpPr>
          <p:nvPr>
            <p:ph idx="1"/>
          </p:nvPr>
        </p:nvSpPr>
        <p:spPr>
          <a:xfrm>
            <a:off x="2235200" y="1295400"/>
            <a:ext cx="9398000" cy="5029200"/>
          </a:xfrm>
        </p:spPr>
        <p:txBody>
          <a:bodyPr>
            <a:normAutofit/>
          </a:bodyPr>
          <a:lstStyle/>
          <a:p>
            <a:r>
              <a:rPr lang="zh-TW" altLang="en-US" dirty="0"/>
              <a:t>開始使用</a:t>
            </a:r>
            <a:r>
              <a:rPr lang="en-US" altLang="zh-TW" dirty="0"/>
              <a:t>-</a:t>
            </a:r>
            <a:r>
              <a:rPr lang="zh-TW" altLang="en-US" dirty="0"/>
              <a:t>取得資料</a:t>
            </a:r>
          </a:p>
          <a:p>
            <a:r>
              <a:rPr lang="zh-TW" altLang="en-US" dirty="0"/>
              <a:t>在 </a:t>
            </a:r>
            <a:r>
              <a:rPr lang="en-US" altLang="zh-TW" dirty="0"/>
              <a:t>Excel 2016 </a:t>
            </a:r>
            <a:r>
              <a:rPr lang="zh-TW" altLang="en-US" dirty="0"/>
              <a:t>和 </a:t>
            </a:r>
            <a:r>
              <a:rPr lang="en-US" altLang="zh-TW" dirty="0"/>
              <a:t>Microsoft 365 Excel</a:t>
            </a:r>
            <a:r>
              <a:rPr lang="zh-TW" altLang="en-US" dirty="0"/>
              <a:t>中，使用</a:t>
            </a:r>
            <a:r>
              <a:rPr lang="en-US" altLang="zh-TW" dirty="0"/>
              <a:t>[</a:t>
            </a:r>
            <a:r>
              <a:rPr lang="zh-TW" altLang="en-US" dirty="0"/>
              <a:t>資料</a:t>
            </a:r>
            <a:r>
              <a:rPr lang="en-US" altLang="zh-TW" dirty="0"/>
              <a:t>]\[</a:t>
            </a:r>
            <a:r>
              <a:rPr lang="zh-TW" altLang="en-US" dirty="0"/>
              <a:t>取得 </a:t>
            </a:r>
            <a:r>
              <a:rPr lang="en-US" altLang="zh-TW" dirty="0"/>
              <a:t>&amp; </a:t>
            </a:r>
            <a:r>
              <a:rPr lang="zh-TW" altLang="en-US" dirty="0"/>
              <a:t>轉換資料</a:t>
            </a:r>
            <a:r>
              <a:rPr lang="en-US" altLang="zh-TW" dirty="0"/>
              <a:t>]\[</a:t>
            </a:r>
            <a:r>
              <a:rPr lang="zh-TW" altLang="en-US" dirty="0"/>
              <a:t>取得資料</a:t>
            </a:r>
            <a:r>
              <a:rPr lang="en-US" altLang="zh-TW" dirty="0"/>
              <a:t>]</a:t>
            </a:r>
            <a:r>
              <a:rPr lang="zh-TW" altLang="en-US" dirty="0"/>
              <a:t>，以匯入來自任何數目的外部資料源的資料，例如文字檔、</a:t>
            </a:r>
            <a:r>
              <a:rPr lang="en-US" altLang="zh-TW" dirty="0"/>
              <a:t>Excel </a:t>
            </a:r>
            <a:r>
              <a:rPr lang="zh-TW" altLang="en-US" dirty="0"/>
              <a:t>活頁簿、網站、</a:t>
            </a:r>
            <a:r>
              <a:rPr lang="en-US" altLang="zh-TW" dirty="0"/>
              <a:t>Microsoft Access</a:t>
            </a:r>
            <a:r>
              <a:rPr lang="zh-TW" altLang="en-US" dirty="0"/>
              <a:t>、</a:t>
            </a:r>
            <a:r>
              <a:rPr lang="en-US" altLang="zh-TW" dirty="0"/>
              <a:t>SQL Server </a:t>
            </a:r>
            <a:r>
              <a:rPr lang="zh-TW" altLang="en-US" dirty="0"/>
              <a:t>或其他包含多個相關資料表的關聯式資料庫。</a:t>
            </a:r>
          </a:p>
          <a:p>
            <a:pPr lvl="1"/>
            <a:r>
              <a:rPr lang="en-US" altLang="zh-TW" dirty="0"/>
              <a:t>(</a:t>
            </a:r>
            <a:r>
              <a:rPr lang="zh-TW" altLang="en-US" dirty="0"/>
              <a:t>在 </a:t>
            </a:r>
            <a:r>
              <a:rPr lang="en-US" altLang="zh-TW" dirty="0"/>
              <a:t>Excel 2013 </a:t>
            </a:r>
            <a:r>
              <a:rPr lang="zh-TW" altLang="en-US" dirty="0"/>
              <a:t>和</a:t>
            </a:r>
            <a:r>
              <a:rPr lang="en-US" altLang="zh-TW" dirty="0"/>
              <a:t>2010</a:t>
            </a:r>
            <a:r>
              <a:rPr lang="zh-TW" altLang="en-US" dirty="0"/>
              <a:t>中，移至</a:t>
            </a:r>
            <a:r>
              <a:rPr lang="en-US" altLang="zh-TW" dirty="0"/>
              <a:t>Power Query &gt;</a:t>
            </a:r>
            <a:r>
              <a:rPr lang="zh-TW" altLang="en-US" dirty="0"/>
              <a:t>取得外部資料</a:t>
            </a:r>
            <a:r>
              <a:rPr lang="en-US" altLang="zh-TW" dirty="0"/>
              <a:t>]</a:t>
            </a:r>
            <a:r>
              <a:rPr lang="zh-TW" altLang="en-US" dirty="0"/>
              <a:t>，然後選取您的資料來源。</a:t>
            </a:r>
            <a:r>
              <a:rPr lang="en-US" altLang="zh-TW" dirty="0"/>
              <a:t>)</a:t>
            </a:r>
            <a:endParaRPr lang="zh-TW" altLang="en-US" dirty="0"/>
          </a:p>
          <a:p>
            <a:r>
              <a:rPr lang="en-US" altLang="zh-TW" dirty="0"/>
              <a:t>Excel </a:t>
            </a:r>
            <a:r>
              <a:rPr lang="zh-TW" altLang="en-US" dirty="0"/>
              <a:t>會提示您選取表格。 如果您想要從同一個資料來源取得多個資料表，請核取 </a:t>
            </a:r>
            <a:r>
              <a:rPr lang="en-US" altLang="zh-TW" dirty="0"/>
              <a:t>[</a:t>
            </a:r>
            <a:r>
              <a:rPr lang="zh-TW" altLang="en-US" dirty="0"/>
              <a:t>啟用選取多個表格</a:t>
            </a:r>
            <a:r>
              <a:rPr lang="en-US" altLang="zh-TW" dirty="0"/>
              <a:t>] </a:t>
            </a:r>
            <a:r>
              <a:rPr lang="zh-TW" altLang="en-US" dirty="0"/>
              <a:t>選項。 當您選取多個表格時，</a:t>
            </a:r>
            <a:r>
              <a:rPr lang="en-US" altLang="zh-TW" dirty="0"/>
              <a:t>Excel </a:t>
            </a:r>
            <a:r>
              <a:rPr lang="zh-TW" altLang="en-US" dirty="0"/>
              <a:t>會自動為您建立資料模型。</a:t>
            </a:r>
            <a:endParaRPr lang="en-US" altLang="zh-TW" dirty="0"/>
          </a:p>
          <a:p>
            <a:r>
              <a:rPr lang="zh-TW" altLang="en-US" dirty="0"/>
              <a:t>選取一或多個資料表，然後按一下 </a:t>
            </a:r>
            <a:r>
              <a:rPr lang="en-US" altLang="zh-TW" dirty="0"/>
              <a:t>[</a:t>
            </a:r>
            <a:r>
              <a:rPr lang="zh-TW" altLang="en-US" dirty="0"/>
              <a:t>載入</a:t>
            </a:r>
            <a:r>
              <a:rPr lang="en-US" altLang="zh-TW" dirty="0"/>
              <a:t>]</a:t>
            </a:r>
            <a:r>
              <a:rPr lang="zh-TW" altLang="en-US" dirty="0"/>
              <a:t>。</a:t>
            </a:r>
          </a:p>
        </p:txBody>
      </p:sp>
      <p:sp>
        <p:nvSpPr>
          <p:cNvPr id="10" name="投影片編號版面配置區 9">
            <a:extLst>
              <a:ext uri="{FF2B5EF4-FFF2-40B4-BE49-F238E27FC236}">
                <a16:creationId xmlns:a16="http://schemas.microsoft.com/office/drawing/2014/main" id="{6F82C081-641B-4308-8703-C668A22EFD52}"/>
              </a:ext>
            </a:extLst>
          </p:cNvPr>
          <p:cNvSpPr>
            <a:spLocks noGrp="1"/>
          </p:cNvSpPr>
          <p:nvPr>
            <p:ph type="sldNum" sz="quarter" idx="4"/>
          </p:nvPr>
        </p:nvSpPr>
        <p:spPr/>
        <p:txBody>
          <a:bodyPr/>
          <a:lstStyle/>
          <a:p>
            <a:fld id="{7F173E31-B280-470D-8E33-DE21E2EE0EAF}" type="slidenum">
              <a:rPr lang="zh-TW" altLang="en-US" smtClean="0"/>
              <a:t>193</a:t>
            </a:fld>
            <a:endParaRPr lang="zh-TW" altLang="en-US" dirty="0"/>
          </a:p>
        </p:txBody>
      </p:sp>
    </p:spTree>
    <p:extLst>
      <p:ext uri="{BB962C8B-B14F-4D97-AF65-F5344CB8AC3E}">
        <p14:creationId xmlns:p14="http://schemas.microsoft.com/office/powerpoint/2010/main" val="40632524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883140-60E0-4621-AB90-E4AA840F8052}"/>
              </a:ext>
            </a:extLst>
          </p:cNvPr>
          <p:cNvSpPr>
            <a:spLocks noGrp="1"/>
          </p:cNvSpPr>
          <p:nvPr>
            <p:ph type="title"/>
          </p:nvPr>
        </p:nvSpPr>
        <p:spPr>
          <a:xfrm>
            <a:off x="812800" y="457201"/>
            <a:ext cx="9448800" cy="487363"/>
          </a:xfrm>
        </p:spPr>
        <p:txBody>
          <a:bodyPr/>
          <a:lstStyle/>
          <a:p>
            <a:r>
              <a:rPr lang="en-US" altLang="zh-TW" dirty="0"/>
              <a:t>Excel </a:t>
            </a:r>
            <a:r>
              <a:rPr lang="zh-TW" altLang="en-US" dirty="0"/>
              <a:t>中建立資料模型</a:t>
            </a:r>
            <a:r>
              <a:rPr lang="en-US" altLang="zh-TW" dirty="0"/>
              <a:t>-</a:t>
            </a:r>
            <a:r>
              <a:rPr lang="zh-TW" altLang="en-US" dirty="0"/>
              <a:t>外部資料</a:t>
            </a:r>
          </a:p>
        </p:txBody>
      </p:sp>
      <p:pic>
        <p:nvPicPr>
          <p:cNvPr id="6" name="圖片 5">
            <a:extLst>
              <a:ext uri="{FF2B5EF4-FFF2-40B4-BE49-F238E27FC236}">
                <a16:creationId xmlns:a16="http://schemas.microsoft.com/office/drawing/2014/main" id="{9D018A37-732D-465F-9D20-CE01F7FDB2AD}"/>
              </a:ext>
            </a:extLst>
          </p:cNvPr>
          <p:cNvPicPr>
            <a:picLocks noChangeAspect="1"/>
          </p:cNvPicPr>
          <p:nvPr/>
        </p:nvPicPr>
        <p:blipFill>
          <a:blip r:embed="rId3"/>
          <a:stretch>
            <a:fillRect/>
          </a:stretch>
        </p:blipFill>
        <p:spPr>
          <a:xfrm>
            <a:off x="2636607" y="1565452"/>
            <a:ext cx="3113284" cy="2164399"/>
          </a:xfrm>
          <a:prstGeom prst="rect">
            <a:avLst/>
          </a:prstGeom>
        </p:spPr>
      </p:pic>
      <p:sp>
        <p:nvSpPr>
          <p:cNvPr id="8" name="文字方塊 7">
            <a:hlinkClick r:id="rId4" action="ppaction://hlinkfile"/>
            <a:extLst>
              <a:ext uri="{FF2B5EF4-FFF2-40B4-BE49-F238E27FC236}">
                <a16:creationId xmlns:a16="http://schemas.microsoft.com/office/drawing/2014/main" id="{4BECFC4F-F9A3-48DD-BE6D-B575D12ECA1D}"/>
              </a:ext>
            </a:extLst>
          </p:cNvPr>
          <p:cNvSpPr txBox="1"/>
          <p:nvPr/>
        </p:nvSpPr>
        <p:spPr>
          <a:xfrm>
            <a:off x="6012115" y="845998"/>
            <a:ext cx="4329785"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zh-TW" altLang="en-US" dirty="0">
                <a:hlinkClick r:id="rId4" action="ppaction://hlinkfile"/>
              </a:rPr>
              <a:t>Student Data Model - Data only.xlsx</a:t>
            </a:r>
            <a:endParaRPr lang="zh-TW" altLang="en-US" dirty="0"/>
          </a:p>
        </p:txBody>
      </p:sp>
      <p:pic>
        <p:nvPicPr>
          <p:cNvPr id="9" name="圖片 8">
            <a:extLst>
              <a:ext uri="{FF2B5EF4-FFF2-40B4-BE49-F238E27FC236}">
                <a16:creationId xmlns:a16="http://schemas.microsoft.com/office/drawing/2014/main" id="{E1D37BCD-0C9A-45F3-8594-39228C867A0D}"/>
              </a:ext>
            </a:extLst>
          </p:cNvPr>
          <p:cNvPicPr>
            <a:picLocks noChangeAspect="1"/>
          </p:cNvPicPr>
          <p:nvPr/>
        </p:nvPicPr>
        <p:blipFill>
          <a:blip r:embed="rId5"/>
          <a:stretch>
            <a:fillRect/>
          </a:stretch>
        </p:blipFill>
        <p:spPr>
          <a:xfrm>
            <a:off x="6442112" y="1601913"/>
            <a:ext cx="3664887" cy="1914050"/>
          </a:xfrm>
          <a:prstGeom prst="rect">
            <a:avLst/>
          </a:prstGeom>
        </p:spPr>
      </p:pic>
      <p:pic>
        <p:nvPicPr>
          <p:cNvPr id="10" name="圖片 9">
            <a:extLst>
              <a:ext uri="{FF2B5EF4-FFF2-40B4-BE49-F238E27FC236}">
                <a16:creationId xmlns:a16="http://schemas.microsoft.com/office/drawing/2014/main" id="{ED604405-FAB5-4776-BE11-746CDE1E17B6}"/>
              </a:ext>
            </a:extLst>
          </p:cNvPr>
          <p:cNvPicPr>
            <a:picLocks noChangeAspect="1"/>
          </p:cNvPicPr>
          <p:nvPr/>
        </p:nvPicPr>
        <p:blipFill>
          <a:blip r:embed="rId6"/>
          <a:stretch>
            <a:fillRect/>
          </a:stretch>
        </p:blipFill>
        <p:spPr>
          <a:xfrm>
            <a:off x="6710395" y="4178645"/>
            <a:ext cx="3203973" cy="2547122"/>
          </a:xfrm>
          <a:prstGeom prst="rect">
            <a:avLst/>
          </a:prstGeom>
        </p:spPr>
      </p:pic>
      <p:pic>
        <p:nvPicPr>
          <p:cNvPr id="11" name="圖片 10">
            <a:extLst>
              <a:ext uri="{FF2B5EF4-FFF2-40B4-BE49-F238E27FC236}">
                <a16:creationId xmlns:a16="http://schemas.microsoft.com/office/drawing/2014/main" id="{CB68F92D-543F-472A-8A7C-C528A23CEE65}"/>
              </a:ext>
            </a:extLst>
          </p:cNvPr>
          <p:cNvPicPr>
            <a:picLocks noChangeAspect="1"/>
          </p:cNvPicPr>
          <p:nvPr/>
        </p:nvPicPr>
        <p:blipFill>
          <a:blip r:embed="rId7"/>
          <a:stretch>
            <a:fillRect/>
          </a:stretch>
        </p:blipFill>
        <p:spPr>
          <a:xfrm>
            <a:off x="2336832" y="4178645"/>
            <a:ext cx="3413059" cy="2547122"/>
          </a:xfrm>
          <a:prstGeom prst="rect">
            <a:avLst/>
          </a:prstGeom>
        </p:spPr>
      </p:pic>
      <p:sp>
        <p:nvSpPr>
          <p:cNvPr id="12" name="箭號: 向右 11">
            <a:extLst>
              <a:ext uri="{FF2B5EF4-FFF2-40B4-BE49-F238E27FC236}">
                <a16:creationId xmlns:a16="http://schemas.microsoft.com/office/drawing/2014/main" id="{4F39152F-6822-4C83-8FEF-8F289E2CE301}"/>
              </a:ext>
            </a:extLst>
          </p:cNvPr>
          <p:cNvSpPr/>
          <p:nvPr/>
        </p:nvSpPr>
        <p:spPr>
          <a:xfrm>
            <a:off x="5717979" y="2558938"/>
            <a:ext cx="713242" cy="503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右 12">
            <a:extLst>
              <a:ext uri="{FF2B5EF4-FFF2-40B4-BE49-F238E27FC236}">
                <a16:creationId xmlns:a16="http://schemas.microsoft.com/office/drawing/2014/main" id="{87808418-4C0F-4077-A3B3-13A0BEF9C978}"/>
              </a:ext>
            </a:extLst>
          </p:cNvPr>
          <p:cNvSpPr/>
          <p:nvPr/>
        </p:nvSpPr>
        <p:spPr>
          <a:xfrm rot="5400000">
            <a:off x="8072175" y="3918933"/>
            <a:ext cx="713242" cy="503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右 13">
            <a:extLst>
              <a:ext uri="{FF2B5EF4-FFF2-40B4-BE49-F238E27FC236}">
                <a16:creationId xmlns:a16="http://schemas.microsoft.com/office/drawing/2014/main" id="{FBB509F3-AFD7-44CF-BF26-2CB121712647}"/>
              </a:ext>
            </a:extLst>
          </p:cNvPr>
          <p:cNvSpPr/>
          <p:nvPr/>
        </p:nvSpPr>
        <p:spPr>
          <a:xfrm flipH="1">
            <a:off x="5717979" y="5040761"/>
            <a:ext cx="713242" cy="503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投影片編號版面配置區 15">
            <a:extLst>
              <a:ext uri="{FF2B5EF4-FFF2-40B4-BE49-F238E27FC236}">
                <a16:creationId xmlns:a16="http://schemas.microsoft.com/office/drawing/2014/main" id="{7F11687C-A08D-49E2-BC11-F5370893C1C4}"/>
              </a:ext>
            </a:extLst>
          </p:cNvPr>
          <p:cNvSpPr>
            <a:spLocks noGrp="1"/>
          </p:cNvSpPr>
          <p:nvPr>
            <p:ph type="sldNum" sz="quarter" idx="4"/>
          </p:nvPr>
        </p:nvSpPr>
        <p:spPr/>
        <p:txBody>
          <a:bodyPr/>
          <a:lstStyle/>
          <a:p>
            <a:fld id="{7F173E31-B280-470D-8E33-DE21E2EE0EAF}" type="slidenum">
              <a:rPr lang="zh-TW" altLang="en-US" smtClean="0"/>
              <a:t>194</a:t>
            </a:fld>
            <a:endParaRPr lang="zh-TW" altLang="en-US" dirty="0"/>
          </a:p>
        </p:txBody>
      </p:sp>
      <p:sp>
        <p:nvSpPr>
          <p:cNvPr id="3" name="文字方塊 2">
            <a:extLst>
              <a:ext uri="{FF2B5EF4-FFF2-40B4-BE49-F238E27FC236}">
                <a16:creationId xmlns:a16="http://schemas.microsoft.com/office/drawing/2014/main" id="{99E31BF1-89E0-4FE4-B618-35AE2EEB4C96}"/>
              </a:ext>
            </a:extLst>
          </p:cNvPr>
          <p:cNvSpPr txBox="1"/>
          <p:nvPr/>
        </p:nvSpPr>
        <p:spPr>
          <a:xfrm>
            <a:off x="2079523" y="1076632"/>
            <a:ext cx="2344993" cy="369332"/>
          </a:xfrm>
          <a:prstGeom prst="rect">
            <a:avLst/>
          </a:prstGeom>
          <a:noFill/>
        </p:spPr>
        <p:txBody>
          <a:bodyPr wrap="square" rtlCol="0">
            <a:spAutoFit/>
          </a:bodyPr>
          <a:lstStyle/>
          <a:p>
            <a:r>
              <a:rPr lang="zh-TW" altLang="en-US" dirty="0"/>
              <a:t>先開啟一個新檔案</a:t>
            </a:r>
          </a:p>
        </p:txBody>
      </p:sp>
    </p:spTree>
    <p:extLst>
      <p:ext uri="{BB962C8B-B14F-4D97-AF65-F5344CB8AC3E}">
        <p14:creationId xmlns:p14="http://schemas.microsoft.com/office/powerpoint/2010/main" val="147900630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883140-60E0-4621-AB90-E4AA840F8052}"/>
              </a:ext>
            </a:extLst>
          </p:cNvPr>
          <p:cNvSpPr>
            <a:spLocks noGrp="1"/>
          </p:cNvSpPr>
          <p:nvPr>
            <p:ph type="title"/>
          </p:nvPr>
        </p:nvSpPr>
        <p:spPr>
          <a:xfrm>
            <a:off x="1574800" y="459581"/>
            <a:ext cx="9448800" cy="487363"/>
          </a:xfrm>
        </p:spPr>
        <p:txBody>
          <a:bodyPr/>
          <a:lstStyle/>
          <a:p>
            <a:r>
              <a:rPr lang="en-US" altLang="zh-TW" dirty="0"/>
              <a:t>Excel </a:t>
            </a:r>
            <a:r>
              <a:rPr lang="zh-TW" altLang="en-US" dirty="0"/>
              <a:t>中建立資料模型</a:t>
            </a:r>
          </a:p>
        </p:txBody>
      </p:sp>
      <p:sp>
        <p:nvSpPr>
          <p:cNvPr id="3" name="內容版面配置區 2">
            <a:extLst>
              <a:ext uri="{FF2B5EF4-FFF2-40B4-BE49-F238E27FC236}">
                <a16:creationId xmlns:a16="http://schemas.microsoft.com/office/drawing/2014/main" id="{B5B6D129-2892-407F-84A7-054AE3B94F3D}"/>
              </a:ext>
            </a:extLst>
          </p:cNvPr>
          <p:cNvSpPr>
            <a:spLocks noGrp="1"/>
          </p:cNvSpPr>
          <p:nvPr>
            <p:ph idx="1"/>
          </p:nvPr>
        </p:nvSpPr>
        <p:spPr>
          <a:xfrm>
            <a:off x="2235200" y="1295400"/>
            <a:ext cx="9398000" cy="5029200"/>
          </a:xfrm>
        </p:spPr>
        <p:txBody>
          <a:bodyPr>
            <a:normAutofit/>
          </a:bodyPr>
          <a:lstStyle/>
          <a:p>
            <a:r>
              <a:rPr lang="zh-TW" altLang="en-US" dirty="0"/>
              <a:t>建立表格之間的關聯</a:t>
            </a:r>
          </a:p>
          <a:p>
            <a:r>
              <a:rPr lang="zh-TW" altLang="en-US" dirty="0"/>
              <a:t>移至</a:t>
            </a:r>
            <a:r>
              <a:rPr lang="en-US" altLang="zh-TW" dirty="0"/>
              <a:t>Power Pivot &gt; [</a:t>
            </a:r>
            <a:r>
              <a:rPr lang="zh-TW" altLang="en-US" dirty="0"/>
              <a:t>管理</a:t>
            </a:r>
            <a:r>
              <a:rPr lang="en-US" altLang="zh-TW" dirty="0"/>
              <a:t>]</a:t>
            </a:r>
            <a:r>
              <a:rPr lang="zh-TW" altLang="en-US" dirty="0"/>
              <a:t>。</a:t>
            </a:r>
          </a:p>
          <a:p>
            <a:r>
              <a:rPr lang="zh-TW" altLang="en-US" dirty="0"/>
              <a:t>在 </a:t>
            </a:r>
            <a:r>
              <a:rPr lang="en-US" altLang="zh-TW" dirty="0"/>
              <a:t>[</a:t>
            </a:r>
            <a:r>
              <a:rPr lang="zh-TW" altLang="en-US" dirty="0"/>
              <a:t>常用</a:t>
            </a:r>
            <a:r>
              <a:rPr lang="en-US" altLang="zh-TW" dirty="0"/>
              <a:t>] </a:t>
            </a:r>
            <a:r>
              <a:rPr lang="zh-TW" altLang="en-US" dirty="0"/>
              <a:t>索引標籤上，選取 </a:t>
            </a:r>
            <a:r>
              <a:rPr lang="en-US" altLang="zh-TW" dirty="0"/>
              <a:t>[</a:t>
            </a:r>
            <a:r>
              <a:rPr lang="zh-TW" altLang="en-US" dirty="0"/>
              <a:t>圖表視圖</a:t>
            </a:r>
            <a:r>
              <a:rPr lang="en-US" altLang="zh-TW" dirty="0"/>
              <a:t>]</a:t>
            </a:r>
            <a:r>
              <a:rPr lang="zh-TW" altLang="en-US" dirty="0"/>
              <a:t>。</a:t>
            </a:r>
          </a:p>
          <a:p>
            <a:r>
              <a:rPr lang="zh-TW" altLang="en-US" dirty="0"/>
              <a:t>您將會顯示所有已匯入的資料表，而且您可能會想要花些時間根據每個資料表有多少欄位來調整其大小。</a:t>
            </a:r>
          </a:p>
          <a:p>
            <a:r>
              <a:rPr lang="zh-TW" altLang="en-US" dirty="0"/>
              <a:t>接著，將主鍵欄位從一個資料表拖曳到下一個資料表。</a:t>
            </a:r>
          </a:p>
        </p:txBody>
      </p:sp>
      <p:sp>
        <p:nvSpPr>
          <p:cNvPr id="10" name="投影片編號版面配置區 9">
            <a:extLst>
              <a:ext uri="{FF2B5EF4-FFF2-40B4-BE49-F238E27FC236}">
                <a16:creationId xmlns:a16="http://schemas.microsoft.com/office/drawing/2014/main" id="{D2BFF653-BE46-40AD-8F22-6220B96B2784}"/>
              </a:ext>
            </a:extLst>
          </p:cNvPr>
          <p:cNvSpPr>
            <a:spLocks noGrp="1"/>
          </p:cNvSpPr>
          <p:nvPr>
            <p:ph type="sldNum" sz="quarter" idx="4"/>
          </p:nvPr>
        </p:nvSpPr>
        <p:spPr/>
        <p:txBody>
          <a:bodyPr/>
          <a:lstStyle/>
          <a:p>
            <a:fld id="{7F173E31-B280-470D-8E33-DE21E2EE0EAF}" type="slidenum">
              <a:rPr lang="zh-TW" altLang="en-US" smtClean="0"/>
              <a:t>195</a:t>
            </a:fld>
            <a:endParaRPr lang="zh-TW" altLang="en-US" dirty="0"/>
          </a:p>
        </p:txBody>
      </p:sp>
    </p:spTree>
    <p:extLst>
      <p:ext uri="{BB962C8B-B14F-4D97-AF65-F5344CB8AC3E}">
        <p14:creationId xmlns:p14="http://schemas.microsoft.com/office/powerpoint/2010/main" val="29080811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883140-60E0-4621-AB90-E4AA840F8052}"/>
              </a:ext>
            </a:extLst>
          </p:cNvPr>
          <p:cNvSpPr>
            <a:spLocks noGrp="1"/>
          </p:cNvSpPr>
          <p:nvPr>
            <p:ph type="title"/>
          </p:nvPr>
        </p:nvSpPr>
        <p:spPr/>
        <p:txBody>
          <a:bodyPr/>
          <a:lstStyle/>
          <a:p>
            <a:r>
              <a:rPr lang="en-US" altLang="zh-TW" dirty="0"/>
              <a:t>Excel </a:t>
            </a:r>
            <a:r>
              <a:rPr lang="zh-TW" altLang="en-US" dirty="0"/>
              <a:t>中建立資料模型</a:t>
            </a:r>
          </a:p>
        </p:txBody>
      </p:sp>
      <p:sp>
        <p:nvSpPr>
          <p:cNvPr id="13" name="投影片編號版面配置區 12">
            <a:extLst>
              <a:ext uri="{FF2B5EF4-FFF2-40B4-BE49-F238E27FC236}">
                <a16:creationId xmlns:a16="http://schemas.microsoft.com/office/drawing/2014/main" id="{C975959B-B100-42F5-BA5D-9D7B816D8D21}"/>
              </a:ext>
            </a:extLst>
          </p:cNvPr>
          <p:cNvSpPr>
            <a:spLocks noGrp="1"/>
          </p:cNvSpPr>
          <p:nvPr>
            <p:ph type="sldNum" sz="quarter" idx="4"/>
          </p:nvPr>
        </p:nvSpPr>
        <p:spPr/>
        <p:txBody>
          <a:bodyPr/>
          <a:lstStyle/>
          <a:p>
            <a:fld id="{7F173E31-B280-470D-8E33-DE21E2EE0EAF}" type="slidenum">
              <a:rPr lang="zh-TW" altLang="en-US" smtClean="0"/>
              <a:t>196</a:t>
            </a:fld>
            <a:endParaRPr lang="zh-TW" altLang="en-US" dirty="0"/>
          </a:p>
        </p:txBody>
      </p:sp>
      <p:pic>
        <p:nvPicPr>
          <p:cNvPr id="6" name="圖片 5">
            <a:extLst>
              <a:ext uri="{FF2B5EF4-FFF2-40B4-BE49-F238E27FC236}">
                <a16:creationId xmlns:a16="http://schemas.microsoft.com/office/drawing/2014/main" id="{EED553EB-1AC7-4903-BFCE-808FF1B3AD63}"/>
              </a:ext>
            </a:extLst>
          </p:cNvPr>
          <p:cNvPicPr>
            <a:picLocks noChangeAspect="1"/>
          </p:cNvPicPr>
          <p:nvPr/>
        </p:nvPicPr>
        <p:blipFill>
          <a:blip r:embed="rId3"/>
          <a:stretch>
            <a:fillRect/>
          </a:stretch>
        </p:blipFill>
        <p:spPr>
          <a:xfrm>
            <a:off x="2257425" y="1452790"/>
            <a:ext cx="7677150" cy="1543050"/>
          </a:xfrm>
          <a:prstGeom prst="rect">
            <a:avLst/>
          </a:prstGeom>
        </p:spPr>
      </p:pic>
      <p:pic>
        <p:nvPicPr>
          <p:cNvPr id="8" name="圖片 7">
            <a:extLst>
              <a:ext uri="{FF2B5EF4-FFF2-40B4-BE49-F238E27FC236}">
                <a16:creationId xmlns:a16="http://schemas.microsoft.com/office/drawing/2014/main" id="{3D052851-C788-4B90-82CB-CD2C6F727A2A}"/>
              </a:ext>
            </a:extLst>
          </p:cNvPr>
          <p:cNvPicPr>
            <a:picLocks noChangeAspect="1"/>
          </p:cNvPicPr>
          <p:nvPr/>
        </p:nvPicPr>
        <p:blipFill>
          <a:blip r:embed="rId4"/>
          <a:stretch>
            <a:fillRect/>
          </a:stretch>
        </p:blipFill>
        <p:spPr>
          <a:xfrm>
            <a:off x="2257426" y="3170011"/>
            <a:ext cx="7781925" cy="1173040"/>
          </a:xfrm>
          <a:prstGeom prst="rect">
            <a:avLst/>
          </a:prstGeom>
        </p:spPr>
      </p:pic>
      <p:pic>
        <p:nvPicPr>
          <p:cNvPr id="9" name="圖片 8">
            <a:extLst>
              <a:ext uri="{FF2B5EF4-FFF2-40B4-BE49-F238E27FC236}">
                <a16:creationId xmlns:a16="http://schemas.microsoft.com/office/drawing/2014/main" id="{DDB39685-9B23-48C3-AA35-C479FC70392F}"/>
              </a:ext>
            </a:extLst>
          </p:cNvPr>
          <p:cNvPicPr>
            <a:picLocks noChangeAspect="1"/>
          </p:cNvPicPr>
          <p:nvPr/>
        </p:nvPicPr>
        <p:blipFill>
          <a:blip r:embed="rId5"/>
          <a:stretch>
            <a:fillRect/>
          </a:stretch>
        </p:blipFill>
        <p:spPr>
          <a:xfrm>
            <a:off x="1938960" y="4517222"/>
            <a:ext cx="4020743" cy="2084092"/>
          </a:xfrm>
          <a:prstGeom prst="rect">
            <a:avLst/>
          </a:prstGeom>
        </p:spPr>
      </p:pic>
      <p:pic>
        <p:nvPicPr>
          <p:cNvPr id="10" name="圖片 9">
            <a:extLst>
              <a:ext uri="{FF2B5EF4-FFF2-40B4-BE49-F238E27FC236}">
                <a16:creationId xmlns:a16="http://schemas.microsoft.com/office/drawing/2014/main" id="{434F92A4-38AE-4E2A-8E65-1AF6ABAE6F11}"/>
              </a:ext>
            </a:extLst>
          </p:cNvPr>
          <p:cNvPicPr>
            <a:picLocks noChangeAspect="1"/>
          </p:cNvPicPr>
          <p:nvPr/>
        </p:nvPicPr>
        <p:blipFill>
          <a:blip r:embed="rId6"/>
          <a:stretch>
            <a:fillRect/>
          </a:stretch>
        </p:blipFill>
        <p:spPr>
          <a:xfrm>
            <a:off x="6232299" y="4517222"/>
            <a:ext cx="4020743" cy="2084092"/>
          </a:xfrm>
          <a:prstGeom prst="rect">
            <a:avLst/>
          </a:prstGeom>
        </p:spPr>
      </p:pic>
      <p:sp>
        <p:nvSpPr>
          <p:cNvPr id="12" name="箭號: 向右 11">
            <a:extLst>
              <a:ext uri="{FF2B5EF4-FFF2-40B4-BE49-F238E27FC236}">
                <a16:creationId xmlns:a16="http://schemas.microsoft.com/office/drawing/2014/main" id="{B428F4E5-1BF2-4FB8-BB27-0F66B1115C1D}"/>
              </a:ext>
            </a:extLst>
          </p:cNvPr>
          <p:cNvSpPr/>
          <p:nvPr/>
        </p:nvSpPr>
        <p:spPr>
          <a:xfrm>
            <a:off x="5739379" y="5318797"/>
            <a:ext cx="713242" cy="503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643911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883140-60E0-4621-AB90-E4AA840F8052}"/>
              </a:ext>
            </a:extLst>
          </p:cNvPr>
          <p:cNvSpPr>
            <a:spLocks noGrp="1"/>
          </p:cNvSpPr>
          <p:nvPr>
            <p:ph type="title"/>
          </p:nvPr>
        </p:nvSpPr>
        <p:spPr>
          <a:xfrm>
            <a:off x="1574800" y="459581"/>
            <a:ext cx="9448800" cy="487363"/>
          </a:xfrm>
        </p:spPr>
        <p:txBody>
          <a:bodyPr/>
          <a:lstStyle/>
          <a:p>
            <a:r>
              <a:rPr lang="en-US" altLang="zh-TW" dirty="0"/>
              <a:t>Excel </a:t>
            </a:r>
            <a:r>
              <a:rPr lang="zh-TW" altLang="en-US" dirty="0"/>
              <a:t>中建立資料模型</a:t>
            </a:r>
          </a:p>
        </p:txBody>
      </p:sp>
      <p:sp>
        <p:nvSpPr>
          <p:cNvPr id="5" name="內容版面配置區 4">
            <a:extLst>
              <a:ext uri="{FF2B5EF4-FFF2-40B4-BE49-F238E27FC236}">
                <a16:creationId xmlns:a16="http://schemas.microsoft.com/office/drawing/2014/main" id="{1A4B77AE-06ED-44FF-8982-B07BB1B6019F}"/>
              </a:ext>
            </a:extLst>
          </p:cNvPr>
          <p:cNvSpPr>
            <a:spLocks noGrp="1"/>
          </p:cNvSpPr>
          <p:nvPr>
            <p:ph idx="1"/>
          </p:nvPr>
        </p:nvSpPr>
        <p:spPr>
          <a:xfrm>
            <a:off x="2235200" y="2020528"/>
            <a:ext cx="9398000" cy="4304071"/>
          </a:xfrm>
        </p:spPr>
        <p:txBody>
          <a:bodyPr>
            <a:normAutofit/>
          </a:bodyPr>
          <a:lstStyle/>
          <a:p>
            <a:r>
              <a:rPr lang="en-US" altLang="zh-TW" dirty="0" err="1"/>
              <a:t>tbl_Students</a:t>
            </a:r>
            <a:r>
              <a:rPr lang="en-US" altLang="zh-TW" dirty="0"/>
              <a:t> | Student ID</a:t>
            </a:r>
            <a:r>
              <a:rPr lang="zh-TW" altLang="en-US" dirty="0"/>
              <a:t> </a:t>
            </a:r>
            <a:r>
              <a:rPr lang="en-US" altLang="zh-TW" dirty="0"/>
              <a:t>&gt; </a:t>
            </a:r>
            <a:r>
              <a:rPr lang="en-US" altLang="zh-TW" dirty="0" err="1"/>
              <a:t>tbl_Grades</a:t>
            </a:r>
            <a:r>
              <a:rPr lang="en-US" altLang="zh-TW" dirty="0"/>
              <a:t> | Student ID</a:t>
            </a:r>
            <a:r>
              <a:rPr lang="zh-TW" altLang="en-US" dirty="0"/>
              <a:t> </a:t>
            </a:r>
          </a:p>
          <a:p>
            <a:r>
              <a:rPr lang="en-US" altLang="zh-TW" dirty="0" err="1"/>
              <a:t>tbl_Semesters</a:t>
            </a:r>
            <a:r>
              <a:rPr lang="en-US" altLang="zh-TW" dirty="0"/>
              <a:t> | Semesters ID&gt; </a:t>
            </a:r>
            <a:r>
              <a:rPr lang="en-US" altLang="zh-TW" dirty="0" err="1"/>
              <a:t>tbl_Grades</a:t>
            </a:r>
            <a:r>
              <a:rPr lang="en-US" altLang="zh-TW" dirty="0"/>
              <a:t> |</a:t>
            </a:r>
            <a:r>
              <a:rPr lang="zh-TW" altLang="en-US" dirty="0"/>
              <a:t> </a:t>
            </a:r>
            <a:r>
              <a:rPr lang="en-US" altLang="zh-TW" dirty="0"/>
              <a:t>Semesters</a:t>
            </a:r>
            <a:endParaRPr lang="zh-TW" altLang="en-US" dirty="0"/>
          </a:p>
          <a:p>
            <a:r>
              <a:rPr lang="en-US" altLang="zh-TW" dirty="0" err="1"/>
              <a:t>tbl_Classes</a:t>
            </a:r>
            <a:r>
              <a:rPr lang="en-US" altLang="zh-TW" dirty="0"/>
              <a:t> | Class Number &gt; </a:t>
            </a:r>
            <a:r>
              <a:rPr lang="en-US" altLang="zh-TW" dirty="0" err="1"/>
              <a:t>tbl_Grades</a:t>
            </a:r>
            <a:r>
              <a:rPr lang="en-US" altLang="zh-TW" dirty="0"/>
              <a:t> | Class Number </a:t>
            </a:r>
            <a:endParaRPr lang="zh-TW" altLang="en-US" dirty="0"/>
          </a:p>
        </p:txBody>
      </p:sp>
      <p:sp>
        <p:nvSpPr>
          <p:cNvPr id="13" name="文字方塊 12">
            <a:extLst>
              <a:ext uri="{FF2B5EF4-FFF2-40B4-BE49-F238E27FC236}">
                <a16:creationId xmlns:a16="http://schemas.microsoft.com/office/drawing/2014/main" id="{D9931E47-AE99-4D2F-8E43-152FE48E4BDE}"/>
              </a:ext>
            </a:extLst>
          </p:cNvPr>
          <p:cNvSpPr txBox="1"/>
          <p:nvPr/>
        </p:nvSpPr>
        <p:spPr>
          <a:xfrm>
            <a:off x="2876817" y="1270773"/>
            <a:ext cx="7018938" cy="646331"/>
          </a:xfrm>
          <a:prstGeom prst="rect">
            <a:avLst/>
          </a:prstGeom>
          <a:noFill/>
        </p:spPr>
        <p:txBody>
          <a:bodyPr wrap="square">
            <a:spAutoFit/>
          </a:bodyPr>
          <a:lstStyle/>
          <a:p>
            <a:pPr marL="1160463" indent="-1160463"/>
            <a:r>
              <a:rPr lang="zh-TW" altLang="en-US" b="0" i="0" dirty="0">
                <a:solidFill>
                  <a:srgbClr val="1E1E1E"/>
                </a:solidFill>
                <a:effectLst/>
                <a:latin typeface="Segoe UI" panose="020B0502040204020203" pitchFamily="34" charset="0"/>
              </a:rPr>
              <a:t>動作說明：將 </a:t>
            </a:r>
            <a:r>
              <a:rPr lang="en-US" altLang="zh-TW" b="0" i="0" dirty="0">
                <a:solidFill>
                  <a:srgbClr val="1E1E1E"/>
                </a:solidFill>
                <a:effectLst/>
                <a:latin typeface="Segoe UI" panose="020B0502040204020203" pitchFamily="34" charset="0"/>
              </a:rPr>
              <a:t>[ </a:t>
            </a:r>
            <a:r>
              <a:rPr lang="en-US" altLang="zh-TW" sz="1800" dirty="0">
                <a:solidFill>
                  <a:srgbClr val="1E1E1E"/>
                </a:solidFill>
                <a:latin typeface="Segoe UI" panose="020B0502040204020203" pitchFamily="34" charset="0"/>
              </a:rPr>
              <a:t>Student ID</a:t>
            </a:r>
            <a:r>
              <a:rPr lang="zh-TW" altLang="en-US" sz="1800" dirty="0">
                <a:solidFill>
                  <a:srgbClr val="1E1E1E"/>
                </a:solidFill>
                <a:latin typeface="Segoe UI" panose="020B0502040204020203" pitchFamily="34" charset="0"/>
              </a:rPr>
              <a:t> </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欄位從 </a:t>
            </a:r>
            <a:r>
              <a:rPr lang="en-US" altLang="zh-TW" b="0" i="0" dirty="0">
                <a:solidFill>
                  <a:srgbClr val="1E1E1E"/>
                </a:solidFill>
                <a:effectLst/>
                <a:latin typeface="Segoe UI" panose="020B0502040204020203" pitchFamily="34" charset="0"/>
              </a:rPr>
              <a:t>[ </a:t>
            </a:r>
            <a:r>
              <a:rPr lang="en-US" altLang="zh-TW" sz="1800" dirty="0" err="1">
                <a:solidFill>
                  <a:srgbClr val="1E1E1E"/>
                </a:solidFill>
                <a:latin typeface="Segoe UI" panose="020B0502040204020203" pitchFamily="34" charset="0"/>
              </a:rPr>
              <a:t>tbl_Students</a:t>
            </a:r>
            <a:r>
              <a:rPr lang="en-US" altLang="zh-TW" sz="1800" dirty="0">
                <a:solidFill>
                  <a:srgbClr val="1E1E1E"/>
                </a:solidFill>
                <a:latin typeface="Segoe UI" panose="020B0502040204020203" pitchFamily="34" charset="0"/>
              </a:rPr>
              <a:t> </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資料表</a:t>
            </a:r>
            <a:br>
              <a:rPr lang="en-US" altLang="zh-TW" b="0" i="0" dirty="0">
                <a:solidFill>
                  <a:srgbClr val="1E1E1E"/>
                </a:solidFill>
                <a:effectLst/>
                <a:latin typeface="Segoe UI" panose="020B0502040204020203" pitchFamily="34" charset="0"/>
              </a:rPr>
            </a:br>
            <a:r>
              <a:rPr lang="zh-TW" altLang="en-US" b="0" i="0" dirty="0">
                <a:solidFill>
                  <a:srgbClr val="1E1E1E"/>
                </a:solidFill>
                <a:effectLst/>
                <a:latin typeface="Segoe UI" panose="020B0502040204020203" pitchFamily="34" charset="0"/>
              </a:rPr>
              <a:t>拖曳到 </a:t>
            </a:r>
            <a:r>
              <a:rPr lang="en-US" altLang="zh-TW" b="0" i="0" dirty="0">
                <a:solidFill>
                  <a:srgbClr val="1E1E1E"/>
                </a:solidFill>
                <a:effectLst/>
                <a:latin typeface="Segoe UI" panose="020B0502040204020203" pitchFamily="34" charset="0"/>
              </a:rPr>
              <a:t>[ </a:t>
            </a:r>
            <a:r>
              <a:rPr lang="en-US" altLang="zh-TW" sz="1800" dirty="0" err="1">
                <a:solidFill>
                  <a:srgbClr val="1E1E1E"/>
                </a:solidFill>
                <a:latin typeface="Segoe UI" panose="020B0502040204020203" pitchFamily="34" charset="0"/>
              </a:rPr>
              <a:t>tbl_Grades</a:t>
            </a:r>
            <a:r>
              <a:rPr lang="en-US" altLang="zh-TW" sz="1800" dirty="0">
                <a:solidFill>
                  <a:srgbClr val="1E1E1E"/>
                </a:solidFill>
                <a:latin typeface="Segoe UI" panose="020B0502040204020203" pitchFamily="34" charset="0"/>
              </a:rPr>
              <a:t> </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資料表中的 </a:t>
            </a:r>
            <a:r>
              <a:rPr lang="en-US" altLang="zh-TW" b="0" i="0" dirty="0">
                <a:solidFill>
                  <a:srgbClr val="1E1E1E"/>
                </a:solidFill>
                <a:effectLst/>
                <a:latin typeface="Segoe UI" panose="020B0502040204020203" pitchFamily="34" charset="0"/>
              </a:rPr>
              <a:t>[ </a:t>
            </a:r>
            <a:r>
              <a:rPr lang="en-US" altLang="zh-TW" sz="1800" dirty="0">
                <a:solidFill>
                  <a:srgbClr val="1E1E1E"/>
                </a:solidFill>
                <a:latin typeface="Segoe UI" panose="020B0502040204020203" pitchFamily="34" charset="0"/>
              </a:rPr>
              <a:t>Student ID</a:t>
            </a:r>
            <a:r>
              <a:rPr lang="zh-TW" altLang="en-US" sz="1800" dirty="0">
                <a:solidFill>
                  <a:srgbClr val="1E1E1E"/>
                </a:solidFill>
                <a:latin typeface="Segoe UI" panose="020B0502040204020203" pitchFamily="34" charset="0"/>
              </a:rPr>
              <a:t> </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欄位。</a:t>
            </a:r>
          </a:p>
        </p:txBody>
      </p:sp>
      <p:sp>
        <p:nvSpPr>
          <p:cNvPr id="15" name="文字方塊 14">
            <a:extLst>
              <a:ext uri="{FF2B5EF4-FFF2-40B4-BE49-F238E27FC236}">
                <a16:creationId xmlns:a16="http://schemas.microsoft.com/office/drawing/2014/main" id="{078FFFE1-05BF-4821-97A8-60A656A383ED}"/>
              </a:ext>
            </a:extLst>
          </p:cNvPr>
          <p:cNvSpPr txBox="1"/>
          <p:nvPr/>
        </p:nvSpPr>
        <p:spPr>
          <a:xfrm>
            <a:off x="2595789" y="3429000"/>
            <a:ext cx="2150382" cy="369332"/>
          </a:xfrm>
          <a:prstGeom prst="rect">
            <a:avLst/>
          </a:prstGeom>
          <a:noFill/>
        </p:spPr>
        <p:txBody>
          <a:bodyPr wrap="square">
            <a:spAutoFit/>
          </a:bodyPr>
          <a:lstStyle/>
          <a:p>
            <a:r>
              <a:rPr lang="zh-TW" altLang="en-US" b="0" i="0" dirty="0">
                <a:solidFill>
                  <a:srgbClr val="1E1E1E"/>
                </a:solidFill>
                <a:effectLst/>
                <a:latin typeface="Segoe UI" panose="020B0502040204020203" pitchFamily="34" charset="0"/>
              </a:rPr>
              <a:t>已建立下列的連結</a:t>
            </a:r>
            <a:endParaRPr lang="zh-TW" altLang="en-US" dirty="0"/>
          </a:p>
        </p:txBody>
      </p:sp>
      <p:pic>
        <p:nvPicPr>
          <p:cNvPr id="7" name="圖片 6">
            <a:extLst>
              <a:ext uri="{FF2B5EF4-FFF2-40B4-BE49-F238E27FC236}">
                <a16:creationId xmlns:a16="http://schemas.microsoft.com/office/drawing/2014/main" id="{DA112141-8617-4391-947E-DC0B5F646A86}"/>
              </a:ext>
            </a:extLst>
          </p:cNvPr>
          <p:cNvPicPr>
            <a:picLocks noChangeAspect="1"/>
          </p:cNvPicPr>
          <p:nvPr/>
        </p:nvPicPr>
        <p:blipFill>
          <a:blip r:embed="rId3"/>
          <a:stretch>
            <a:fillRect/>
          </a:stretch>
        </p:blipFill>
        <p:spPr>
          <a:xfrm>
            <a:off x="3176361" y="3798332"/>
            <a:ext cx="6419850" cy="2690278"/>
          </a:xfrm>
          <a:prstGeom prst="rect">
            <a:avLst/>
          </a:prstGeom>
        </p:spPr>
      </p:pic>
      <p:sp>
        <p:nvSpPr>
          <p:cNvPr id="10" name="投影片編號版面配置區 9">
            <a:extLst>
              <a:ext uri="{FF2B5EF4-FFF2-40B4-BE49-F238E27FC236}">
                <a16:creationId xmlns:a16="http://schemas.microsoft.com/office/drawing/2014/main" id="{24D95768-7129-49B0-B41E-D7E536028053}"/>
              </a:ext>
            </a:extLst>
          </p:cNvPr>
          <p:cNvSpPr>
            <a:spLocks noGrp="1"/>
          </p:cNvSpPr>
          <p:nvPr>
            <p:ph type="sldNum" sz="quarter" idx="4"/>
          </p:nvPr>
        </p:nvSpPr>
        <p:spPr/>
        <p:txBody>
          <a:bodyPr/>
          <a:lstStyle/>
          <a:p>
            <a:fld id="{7F173E31-B280-470D-8E33-DE21E2EE0EAF}" type="slidenum">
              <a:rPr lang="zh-TW" altLang="en-US" smtClean="0"/>
              <a:t>197</a:t>
            </a:fld>
            <a:endParaRPr lang="zh-TW" altLang="en-US" dirty="0"/>
          </a:p>
        </p:txBody>
      </p:sp>
    </p:spTree>
    <p:extLst>
      <p:ext uri="{BB962C8B-B14F-4D97-AF65-F5344CB8AC3E}">
        <p14:creationId xmlns:p14="http://schemas.microsoft.com/office/powerpoint/2010/main" val="38412951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883140-60E0-4621-AB90-E4AA840F8052}"/>
              </a:ext>
            </a:extLst>
          </p:cNvPr>
          <p:cNvSpPr>
            <a:spLocks noGrp="1"/>
          </p:cNvSpPr>
          <p:nvPr>
            <p:ph type="title"/>
          </p:nvPr>
        </p:nvSpPr>
        <p:spPr>
          <a:xfrm>
            <a:off x="1574800" y="459581"/>
            <a:ext cx="9448800" cy="487363"/>
          </a:xfrm>
        </p:spPr>
        <p:txBody>
          <a:bodyPr/>
          <a:lstStyle/>
          <a:p>
            <a:r>
              <a:rPr lang="en-US" altLang="zh-TW"/>
              <a:t>Excel </a:t>
            </a:r>
            <a:r>
              <a:rPr lang="zh-TW" altLang="en-US"/>
              <a:t>中建立資料模型</a:t>
            </a:r>
            <a:endParaRPr lang="zh-TW" altLang="en-US" dirty="0"/>
          </a:p>
        </p:txBody>
      </p:sp>
      <p:sp>
        <p:nvSpPr>
          <p:cNvPr id="3" name="內容版面配置區 2">
            <a:extLst>
              <a:ext uri="{FF2B5EF4-FFF2-40B4-BE49-F238E27FC236}">
                <a16:creationId xmlns:a16="http://schemas.microsoft.com/office/drawing/2014/main" id="{B5B6D129-2892-407F-84A7-054AE3B94F3D}"/>
              </a:ext>
            </a:extLst>
          </p:cNvPr>
          <p:cNvSpPr>
            <a:spLocks noGrp="1"/>
          </p:cNvSpPr>
          <p:nvPr>
            <p:ph idx="1"/>
          </p:nvPr>
        </p:nvSpPr>
        <p:spPr>
          <a:xfrm>
            <a:off x="2235200" y="1295400"/>
            <a:ext cx="9398000" cy="5029200"/>
          </a:xfrm>
        </p:spPr>
        <p:txBody>
          <a:bodyPr>
            <a:normAutofit/>
          </a:bodyPr>
          <a:lstStyle/>
          <a:p>
            <a:r>
              <a:rPr lang="zh-TW" altLang="en-US" dirty="0"/>
              <a:t>使用資料模型建立樞紐分析表或樞紐分析圖</a:t>
            </a:r>
            <a:endParaRPr lang="en-US" altLang="zh-TW" dirty="0"/>
          </a:p>
          <a:p>
            <a:r>
              <a:rPr lang="en-US" altLang="zh-TW" dirty="0"/>
              <a:t>Excel </a:t>
            </a:r>
            <a:r>
              <a:rPr lang="zh-TW" altLang="en-US" dirty="0"/>
              <a:t>活頁簿只能包含一個資料模型，但該模型包含多個表格，可在整個活頁簿中重複使用。 您可以隨時將更多資料表新增至現有的資料模型。</a:t>
            </a:r>
          </a:p>
          <a:p>
            <a:pPr lvl="1"/>
            <a:r>
              <a:rPr lang="zh-TW" altLang="en-US" dirty="0"/>
              <a:t>在</a:t>
            </a:r>
            <a:r>
              <a:rPr lang="en-US" altLang="zh-TW" dirty="0"/>
              <a:t>Power Pivot</a:t>
            </a:r>
            <a:r>
              <a:rPr lang="zh-TW" altLang="en-US" dirty="0"/>
              <a:t>中，切回到 </a:t>
            </a:r>
            <a:r>
              <a:rPr lang="en-US" altLang="zh-TW" dirty="0"/>
              <a:t>[</a:t>
            </a:r>
            <a:r>
              <a:rPr lang="zh-TW" altLang="en-US" dirty="0"/>
              <a:t>檢視</a:t>
            </a:r>
            <a:r>
              <a:rPr lang="en-US" altLang="zh-TW" dirty="0"/>
              <a:t>]\[</a:t>
            </a:r>
            <a:r>
              <a:rPr lang="zh-TW" altLang="en-US" dirty="0"/>
              <a:t>資料檢視</a:t>
            </a:r>
            <a:r>
              <a:rPr lang="en-US" altLang="zh-TW" dirty="0"/>
              <a:t>]</a:t>
            </a:r>
            <a:r>
              <a:rPr lang="zh-TW" altLang="en-US" dirty="0"/>
              <a:t>。</a:t>
            </a:r>
          </a:p>
          <a:p>
            <a:pPr lvl="1"/>
            <a:r>
              <a:rPr lang="zh-TW" altLang="en-US" dirty="0"/>
              <a:t>選取 </a:t>
            </a:r>
            <a:r>
              <a:rPr lang="en-US" altLang="zh-TW" dirty="0"/>
              <a:t>[</a:t>
            </a:r>
            <a:r>
              <a:rPr lang="zh-TW" altLang="en-US" dirty="0"/>
              <a:t>主資料夾</a:t>
            </a:r>
            <a:r>
              <a:rPr lang="en-US" altLang="zh-TW" dirty="0"/>
              <a:t>]\[</a:t>
            </a:r>
            <a:r>
              <a:rPr lang="zh-TW" altLang="en-US" dirty="0"/>
              <a:t>取得外部資料</a:t>
            </a:r>
            <a:r>
              <a:rPr lang="en-US" altLang="zh-TW" dirty="0"/>
              <a:t>] </a:t>
            </a:r>
            <a:r>
              <a:rPr lang="zh-TW" altLang="en-US" dirty="0"/>
              <a:t>群組中的</a:t>
            </a:r>
            <a:r>
              <a:rPr lang="en-US" altLang="zh-TW" dirty="0"/>
              <a:t>[</a:t>
            </a:r>
            <a:r>
              <a:rPr lang="zh-TW" altLang="en-US" dirty="0"/>
              <a:t>樞紐分析表</a:t>
            </a:r>
            <a:r>
              <a:rPr lang="en-US" altLang="zh-TW" dirty="0"/>
              <a:t>]</a:t>
            </a:r>
            <a:r>
              <a:rPr lang="zh-TW" altLang="en-US" dirty="0"/>
              <a:t>展開選單中的</a:t>
            </a:r>
            <a:r>
              <a:rPr lang="en-US" altLang="zh-TW" dirty="0"/>
              <a:t>[</a:t>
            </a:r>
            <a:r>
              <a:rPr lang="zh-TW" altLang="en-US" dirty="0"/>
              <a:t>樞紐分析表</a:t>
            </a:r>
            <a:r>
              <a:rPr lang="en-US" altLang="zh-TW" dirty="0"/>
              <a:t>] </a:t>
            </a:r>
            <a:r>
              <a:rPr lang="zh-TW" altLang="en-US" dirty="0"/>
              <a:t>。</a:t>
            </a:r>
          </a:p>
          <a:p>
            <a:pPr lvl="1"/>
            <a:r>
              <a:rPr lang="zh-TW" altLang="en-US" dirty="0"/>
              <a:t>選取您要放置樞紐分析表的位置： </a:t>
            </a:r>
            <a:r>
              <a:rPr lang="en-US" altLang="zh-TW" dirty="0"/>
              <a:t>[</a:t>
            </a:r>
            <a:r>
              <a:rPr lang="zh-TW" altLang="en-US" dirty="0"/>
              <a:t>新工作表</a:t>
            </a:r>
            <a:r>
              <a:rPr lang="en-US" altLang="zh-TW" dirty="0"/>
              <a:t>] </a:t>
            </a:r>
            <a:r>
              <a:rPr lang="zh-TW" altLang="en-US" dirty="0"/>
              <a:t>或 </a:t>
            </a:r>
            <a:r>
              <a:rPr lang="en-US" altLang="zh-TW" dirty="0"/>
              <a:t>[</a:t>
            </a:r>
            <a:r>
              <a:rPr lang="zh-TW" altLang="en-US" dirty="0"/>
              <a:t>目前位置</a:t>
            </a:r>
            <a:r>
              <a:rPr lang="en-US" altLang="zh-TW" dirty="0"/>
              <a:t>]</a:t>
            </a:r>
            <a:r>
              <a:rPr lang="zh-TW" altLang="en-US" dirty="0"/>
              <a:t>。</a:t>
            </a:r>
          </a:p>
          <a:p>
            <a:pPr lvl="1"/>
            <a:r>
              <a:rPr lang="zh-TW" altLang="en-US" dirty="0"/>
              <a:t>按一下</a:t>
            </a:r>
            <a:r>
              <a:rPr lang="en-US" altLang="zh-TW" dirty="0"/>
              <a:t>[</a:t>
            </a:r>
            <a:r>
              <a:rPr lang="zh-TW" altLang="en-US" dirty="0"/>
              <a:t>確定</a:t>
            </a:r>
            <a:r>
              <a:rPr lang="en-US" altLang="zh-TW" dirty="0"/>
              <a:t>]</a:t>
            </a:r>
            <a:r>
              <a:rPr lang="zh-TW" altLang="en-US" dirty="0"/>
              <a:t>，</a:t>
            </a:r>
            <a:r>
              <a:rPr lang="en-US" altLang="zh-TW" dirty="0"/>
              <a:t>Excel </a:t>
            </a:r>
            <a:r>
              <a:rPr lang="zh-TW" altLang="en-US" dirty="0"/>
              <a:t>就會新增空白的樞紐分析表，並在右側顯示 </a:t>
            </a:r>
            <a:r>
              <a:rPr lang="en-US" altLang="zh-TW" dirty="0"/>
              <a:t>[</a:t>
            </a:r>
            <a:r>
              <a:rPr lang="zh-TW" altLang="en-US" dirty="0"/>
              <a:t>欄位清單</a:t>
            </a:r>
            <a:r>
              <a:rPr lang="en-US" altLang="zh-TW" dirty="0"/>
              <a:t>] </a:t>
            </a:r>
            <a:r>
              <a:rPr lang="zh-TW" altLang="en-US" dirty="0"/>
              <a:t>窗格。</a:t>
            </a:r>
          </a:p>
        </p:txBody>
      </p:sp>
      <p:sp>
        <p:nvSpPr>
          <p:cNvPr id="10" name="投影片編號版面配置區 9">
            <a:extLst>
              <a:ext uri="{FF2B5EF4-FFF2-40B4-BE49-F238E27FC236}">
                <a16:creationId xmlns:a16="http://schemas.microsoft.com/office/drawing/2014/main" id="{482FF920-1472-4E04-AF64-3ABF2A313FB9}"/>
              </a:ext>
            </a:extLst>
          </p:cNvPr>
          <p:cNvSpPr>
            <a:spLocks noGrp="1"/>
          </p:cNvSpPr>
          <p:nvPr>
            <p:ph type="sldNum" sz="quarter" idx="4"/>
          </p:nvPr>
        </p:nvSpPr>
        <p:spPr/>
        <p:txBody>
          <a:bodyPr/>
          <a:lstStyle/>
          <a:p>
            <a:fld id="{7F173E31-B280-470D-8E33-DE21E2EE0EAF}" type="slidenum">
              <a:rPr lang="zh-TW" altLang="en-US" smtClean="0"/>
              <a:t>198</a:t>
            </a:fld>
            <a:endParaRPr lang="zh-TW" altLang="en-US" dirty="0"/>
          </a:p>
        </p:txBody>
      </p:sp>
    </p:spTree>
    <p:extLst>
      <p:ext uri="{BB962C8B-B14F-4D97-AF65-F5344CB8AC3E}">
        <p14:creationId xmlns:p14="http://schemas.microsoft.com/office/powerpoint/2010/main" val="27136826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883140-60E0-4621-AB90-E4AA840F8052}"/>
              </a:ext>
            </a:extLst>
          </p:cNvPr>
          <p:cNvSpPr>
            <a:spLocks noGrp="1"/>
          </p:cNvSpPr>
          <p:nvPr>
            <p:ph type="title"/>
          </p:nvPr>
        </p:nvSpPr>
        <p:spPr>
          <a:xfrm>
            <a:off x="1574800" y="459581"/>
            <a:ext cx="9448800" cy="487363"/>
          </a:xfrm>
        </p:spPr>
        <p:txBody>
          <a:bodyPr/>
          <a:lstStyle/>
          <a:p>
            <a:r>
              <a:rPr lang="en-US" altLang="zh-TW" dirty="0"/>
              <a:t>Excel </a:t>
            </a:r>
            <a:r>
              <a:rPr lang="zh-TW" altLang="en-US" dirty="0"/>
              <a:t>中建立資料模型</a:t>
            </a:r>
          </a:p>
        </p:txBody>
      </p:sp>
      <p:sp>
        <p:nvSpPr>
          <p:cNvPr id="12" name="內容版面配置區 11">
            <a:extLst>
              <a:ext uri="{FF2B5EF4-FFF2-40B4-BE49-F238E27FC236}">
                <a16:creationId xmlns:a16="http://schemas.microsoft.com/office/drawing/2014/main" id="{5516AF94-CCD2-4FD9-AC20-8559C94E011F}"/>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9021341-5611-4996-BF15-63A4FD25B75E}"/>
              </a:ext>
            </a:extLst>
          </p:cNvPr>
          <p:cNvPicPr>
            <a:picLocks noChangeAspect="1"/>
          </p:cNvPicPr>
          <p:nvPr/>
        </p:nvPicPr>
        <p:blipFill>
          <a:blip r:embed="rId3"/>
          <a:stretch>
            <a:fillRect/>
          </a:stretch>
        </p:blipFill>
        <p:spPr>
          <a:xfrm>
            <a:off x="2152650" y="1335154"/>
            <a:ext cx="6386286" cy="3403922"/>
          </a:xfrm>
          <a:prstGeom prst="rect">
            <a:avLst/>
          </a:prstGeom>
        </p:spPr>
      </p:pic>
      <p:pic>
        <p:nvPicPr>
          <p:cNvPr id="7" name="圖片 6">
            <a:extLst>
              <a:ext uri="{FF2B5EF4-FFF2-40B4-BE49-F238E27FC236}">
                <a16:creationId xmlns:a16="http://schemas.microsoft.com/office/drawing/2014/main" id="{4E2B38B3-DA9D-42CB-81B9-B13286E76A01}"/>
              </a:ext>
            </a:extLst>
          </p:cNvPr>
          <p:cNvPicPr>
            <a:picLocks noChangeAspect="1"/>
          </p:cNvPicPr>
          <p:nvPr/>
        </p:nvPicPr>
        <p:blipFill>
          <a:blip r:embed="rId4"/>
          <a:stretch>
            <a:fillRect/>
          </a:stretch>
        </p:blipFill>
        <p:spPr>
          <a:xfrm>
            <a:off x="5345793" y="2706197"/>
            <a:ext cx="4359688" cy="3922640"/>
          </a:xfrm>
          <a:prstGeom prst="rect">
            <a:avLst/>
          </a:prstGeom>
        </p:spPr>
      </p:pic>
      <p:sp>
        <p:nvSpPr>
          <p:cNvPr id="8" name="橢圓 7">
            <a:extLst>
              <a:ext uri="{FF2B5EF4-FFF2-40B4-BE49-F238E27FC236}">
                <a16:creationId xmlns:a16="http://schemas.microsoft.com/office/drawing/2014/main" id="{775995CD-77C5-4B41-9CDE-75851663BB42}"/>
              </a:ext>
            </a:extLst>
          </p:cNvPr>
          <p:cNvSpPr/>
          <p:nvPr/>
        </p:nvSpPr>
        <p:spPr>
          <a:xfrm>
            <a:off x="7411016" y="1634185"/>
            <a:ext cx="586998" cy="5869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1</a:t>
            </a:r>
            <a:endParaRPr lang="zh-TW" altLang="en-US" sz="3200" dirty="0"/>
          </a:p>
        </p:txBody>
      </p:sp>
      <p:sp>
        <p:nvSpPr>
          <p:cNvPr id="9" name="橢圓 8">
            <a:extLst>
              <a:ext uri="{FF2B5EF4-FFF2-40B4-BE49-F238E27FC236}">
                <a16:creationId xmlns:a16="http://schemas.microsoft.com/office/drawing/2014/main" id="{53EEE14A-0AB9-4A99-A7AB-885C147C3853}"/>
              </a:ext>
            </a:extLst>
          </p:cNvPr>
          <p:cNvSpPr/>
          <p:nvPr/>
        </p:nvSpPr>
        <p:spPr>
          <a:xfrm>
            <a:off x="4504807" y="1561816"/>
            <a:ext cx="586998" cy="5869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2</a:t>
            </a:r>
            <a:endParaRPr lang="zh-TW" altLang="en-US" sz="3200" dirty="0"/>
          </a:p>
        </p:txBody>
      </p:sp>
      <p:sp>
        <p:nvSpPr>
          <p:cNvPr id="10" name="橢圓 9">
            <a:extLst>
              <a:ext uri="{FF2B5EF4-FFF2-40B4-BE49-F238E27FC236}">
                <a16:creationId xmlns:a16="http://schemas.microsoft.com/office/drawing/2014/main" id="{B75E86AB-C4BC-453F-A8CF-7D5F495A61CA}"/>
              </a:ext>
            </a:extLst>
          </p:cNvPr>
          <p:cNvSpPr/>
          <p:nvPr/>
        </p:nvSpPr>
        <p:spPr>
          <a:xfrm>
            <a:off x="6938639" y="3889379"/>
            <a:ext cx="586998" cy="5869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3</a:t>
            </a:r>
            <a:endParaRPr lang="zh-TW" altLang="en-US" sz="3200" dirty="0"/>
          </a:p>
        </p:txBody>
      </p:sp>
      <p:sp>
        <p:nvSpPr>
          <p:cNvPr id="13" name="投影片編號版面配置區 12">
            <a:extLst>
              <a:ext uri="{FF2B5EF4-FFF2-40B4-BE49-F238E27FC236}">
                <a16:creationId xmlns:a16="http://schemas.microsoft.com/office/drawing/2014/main" id="{D3241F59-7771-409C-AE0A-A4876E6DA802}"/>
              </a:ext>
            </a:extLst>
          </p:cNvPr>
          <p:cNvSpPr>
            <a:spLocks noGrp="1"/>
          </p:cNvSpPr>
          <p:nvPr>
            <p:ph type="sldNum" sz="quarter" idx="4"/>
          </p:nvPr>
        </p:nvSpPr>
        <p:spPr/>
        <p:txBody>
          <a:bodyPr/>
          <a:lstStyle/>
          <a:p>
            <a:fld id="{7F173E31-B280-470D-8E33-DE21E2EE0EAF}" type="slidenum">
              <a:rPr lang="zh-TW" altLang="en-US" smtClean="0"/>
              <a:t>199</a:t>
            </a:fld>
            <a:endParaRPr lang="zh-TW" altLang="en-US" dirty="0"/>
          </a:p>
        </p:txBody>
      </p:sp>
    </p:spTree>
    <p:extLst>
      <p:ext uri="{BB962C8B-B14F-4D97-AF65-F5344CB8AC3E}">
        <p14:creationId xmlns:p14="http://schemas.microsoft.com/office/powerpoint/2010/main" val="3624963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62F93B-BA7A-44CD-A7B0-5EEAF4881802}"/>
              </a:ext>
            </a:extLst>
          </p:cNvPr>
          <p:cNvSpPr>
            <a:spLocks noGrp="1"/>
          </p:cNvSpPr>
          <p:nvPr>
            <p:ph type="title"/>
          </p:nvPr>
        </p:nvSpPr>
        <p:spPr>
          <a:xfrm>
            <a:off x="831851" y="1709739"/>
            <a:ext cx="10515600" cy="2852737"/>
          </a:xfrm>
        </p:spPr>
        <p:txBody>
          <a:bodyPr/>
          <a:lstStyle/>
          <a:p>
            <a:pPr algn="ctr"/>
            <a:r>
              <a:rPr lang="zh-TW" altLang="en-US" dirty="0"/>
              <a:t>樞紐分析表全攻略</a:t>
            </a:r>
          </a:p>
        </p:txBody>
      </p:sp>
      <p:sp>
        <p:nvSpPr>
          <p:cNvPr id="6" name="文字版面配置區 5">
            <a:extLst>
              <a:ext uri="{FF2B5EF4-FFF2-40B4-BE49-F238E27FC236}">
                <a16:creationId xmlns:a16="http://schemas.microsoft.com/office/drawing/2014/main" id="{5B25A799-5072-4592-A8CD-2D11F68F16C3}"/>
              </a:ext>
            </a:extLst>
          </p:cNvPr>
          <p:cNvSpPr>
            <a:spLocks noGrp="1"/>
          </p:cNvSpPr>
          <p:nvPr>
            <p:ph type="body" idx="1"/>
          </p:nvPr>
        </p:nvSpPr>
        <p:spPr/>
        <p:txBody>
          <a:bodyPr/>
          <a:lstStyle/>
          <a:p>
            <a:pPr algn="ctr"/>
            <a:r>
              <a:rPr lang="zh-TW" altLang="en-US" sz="4000" dirty="0"/>
              <a:t>兩分鐘搞定海量資料的統計分析</a:t>
            </a:r>
          </a:p>
        </p:txBody>
      </p:sp>
      <p:pic>
        <p:nvPicPr>
          <p:cNvPr id="7" name="圖片 6">
            <a:extLst>
              <a:ext uri="{FF2B5EF4-FFF2-40B4-BE49-F238E27FC236}">
                <a16:creationId xmlns:a16="http://schemas.microsoft.com/office/drawing/2014/main" id="{47C935C2-2B33-491A-8740-519F02F24FBA}"/>
              </a:ext>
            </a:extLst>
          </p:cNvPr>
          <p:cNvPicPr>
            <a:picLocks noChangeAspect="1"/>
          </p:cNvPicPr>
          <p:nvPr/>
        </p:nvPicPr>
        <p:blipFill>
          <a:blip r:embed="rId2"/>
          <a:stretch>
            <a:fillRect/>
          </a:stretch>
        </p:blipFill>
        <p:spPr>
          <a:xfrm>
            <a:off x="2743200" y="1276114"/>
            <a:ext cx="4267796" cy="1695687"/>
          </a:xfrm>
          <a:prstGeom prst="rect">
            <a:avLst/>
          </a:prstGeom>
        </p:spPr>
      </p:pic>
      <p:sp>
        <p:nvSpPr>
          <p:cNvPr id="3" name="投影片編號版面配置區 2">
            <a:extLst>
              <a:ext uri="{FF2B5EF4-FFF2-40B4-BE49-F238E27FC236}">
                <a16:creationId xmlns:a16="http://schemas.microsoft.com/office/drawing/2014/main" id="{A757787A-5649-4221-94D4-5DCD933BC330}"/>
              </a:ext>
            </a:extLst>
          </p:cNvPr>
          <p:cNvSpPr>
            <a:spLocks noGrp="1"/>
          </p:cNvSpPr>
          <p:nvPr>
            <p:ph type="sldNum" sz="quarter" idx="11"/>
          </p:nvPr>
        </p:nvSpPr>
        <p:spPr/>
        <p:txBody>
          <a:bodyPr/>
          <a:lstStyle/>
          <a:p>
            <a:fld id="{2CD5F70B-847F-404D-8B3F-873BE2E51CED}" type="slidenum">
              <a:rPr lang="zh-TW" altLang="en-US" smtClean="0"/>
              <a:t>2</a:t>
            </a:fld>
            <a:endParaRPr lang="zh-TW" altLang="en-US"/>
          </a:p>
        </p:txBody>
      </p:sp>
    </p:spTree>
    <p:extLst>
      <p:ext uri="{BB962C8B-B14F-4D97-AF65-F5344CB8AC3E}">
        <p14:creationId xmlns:p14="http://schemas.microsoft.com/office/powerpoint/2010/main" val="3385251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5639234" y="3599670"/>
            <a:ext cx="240742" cy="1032146"/>
            <a:chOff x="3829445" y="3599670"/>
            <a:chExt cx="240742" cy="1032146"/>
          </a:xfrm>
        </p:grpSpPr>
        <p:sp>
          <p:nvSpPr>
            <p:cNvPr id="6" name="橢圓 5"/>
            <p:cNvSpPr/>
            <p:nvPr/>
          </p:nvSpPr>
          <p:spPr>
            <a:xfrm>
              <a:off x="3829445" y="3599670"/>
              <a:ext cx="240742" cy="24074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1" name="橢圓 10"/>
            <p:cNvSpPr/>
            <p:nvPr/>
          </p:nvSpPr>
          <p:spPr>
            <a:xfrm>
              <a:off x="3829445" y="3863471"/>
              <a:ext cx="240742" cy="24074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2" name="橢圓 11"/>
            <p:cNvSpPr/>
            <p:nvPr/>
          </p:nvSpPr>
          <p:spPr>
            <a:xfrm>
              <a:off x="3829445" y="4127272"/>
              <a:ext cx="240742" cy="24074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3" name="橢圓 12"/>
            <p:cNvSpPr/>
            <p:nvPr/>
          </p:nvSpPr>
          <p:spPr>
            <a:xfrm>
              <a:off x="3829445" y="4391074"/>
              <a:ext cx="240742" cy="24074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sp>
        <p:nvSpPr>
          <p:cNvPr id="2" name="標題 1"/>
          <p:cNvSpPr>
            <a:spLocks noGrp="1"/>
          </p:cNvSpPr>
          <p:nvPr>
            <p:ph type="title"/>
          </p:nvPr>
        </p:nvSpPr>
        <p:spPr/>
        <p:txBody>
          <a:bodyPr/>
          <a:lstStyle/>
          <a:p>
            <a:r>
              <a:rPr lang="zh-TW" altLang="en-US" b="1" dirty="0"/>
              <a:t>關於樞紐分析表</a:t>
            </a:r>
            <a:endParaRPr lang="zh-TW" altLang="en-US" dirty="0"/>
          </a:p>
        </p:txBody>
      </p:sp>
      <p:sp>
        <p:nvSpPr>
          <p:cNvPr id="5" name="內容版面配置區 4"/>
          <p:cNvSpPr>
            <a:spLocks noGrp="1"/>
          </p:cNvSpPr>
          <p:nvPr>
            <p:ph sz="quarter" idx="1"/>
          </p:nvPr>
        </p:nvSpPr>
        <p:spPr/>
        <p:txBody>
          <a:bodyPr/>
          <a:lstStyle/>
          <a:p>
            <a:pPr marL="0" indent="0">
              <a:buNone/>
            </a:pPr>
            <a:r>
              <a:rPr lang="zh-TW" altLang="en-US" dirty="0"/>
              <a:t>當您想要分析相關總計時，特別是當有冗長數據要加總，且要比較各數據的相關事項時，就可以使用樞紐分析表。在樞紐分析表 </a:t>
            </a:r>
            <a:r>
              <a:rPr lang="en-US" altLang="zh-TW" dirty="0"/>
              <a:t>(</a:t>
            </a:r>
            <a:r>
              <a:rPr lang="zh-TW" altLang="en-US" dirty="0"/>
              <a:t>如下圖所示</a:t>
            </a:r>
            <a:r>
              <a:rPr lang="en-US" altLang="zh-TW" dirty="0"/>
              <a:t>) </a:t>
            </a:r>
            <a:r>
              <a:rPr lang="zh-TW" altLang="en-US" dirty="0"/>
              <a:t>中，您可以輕鬆查看儲存格 </a:t>
            </a:r>
            <a:r>
              <a:rPr lang="en-US" altLang="zh-TW" dirty="0"/>
              <a:t>F3</a:t>
            </a:r>
            <a:r>
              <a:rPr lang="zh-TW" altLang="en-US" dirty="0"/>
              <a:t>中第三季高爾夫球銷售額與另一項運動或另一季銷售額，或總銷售額的比較。</a:t>
            </a:r>
          </a:p>
        </p:txBody>
      </p:sp>
      <p:pic>
        <p:nvPicPr>
          <p:cNvPr id="7" name="圖片 6"/>
          <p:cNvPicPr>
            <a:picLocks noChangeAspect="1"/>
          </p:cNvPicPr>
          <p:nvPr/>
        </p:nvPicPr>
        <p:blipFill>
          <a:blip r:embed="rId3"/>
          <a:stretch>
            <a:fillRect/>
          </a:stretch>
        </p:blipFill>
        <p:spPr>
          <a:xfrm>
            <a:off x="2786731" y="3320986"/>
            <a:ext cx="2724150" cy="2847975"/>
          </a:xfrm>
          <a:prstGeom prst="rect">
            <a:avLst/>
          </a:prstGeom>
        </p:spPr>
      </p:pic>
      <p:sp>
        <p:nvSpPr>
          <p:cNvPr id="8" name="文字方塊 7"/>
          <p:cNvSpPr txBox="1"/>
          <p:nvPr/>
        </p:nvSpPr>
        <p:spPr>
          <a:xfrm>
            <a:off x="5618420" y="3508979"/>
            <a:ext cx="4618856" cy="1477328"/>
          </a:xfrm>
          <a:prstGeom prst="rect">
            <a:avLst/>
          </a:prstGeom>
          <a:noFill/>
        </p:spPr>
        <p:txBody>
          <a:bodyPr wrap="square" rtlCol="0">
            <a:spAutoFit/>
          </a:bodyPr>
          <a:lstStyle/>
          <a:p>
            <a:r>
              <a:rPr lang="en-US" altLang="zh-TW" dirty="0"/>
              <a:t>1. </a:t>
            </a:r>
            <a:r>
              <a:rPr lang="zh-TW" altLang="en-US" dirty="0"/>
              <a:t>來源資料，此範例中為工作表</a:t>
            </a:r>
          </a:p>
          <a:p>
            <a:r>
              <a:rPr lang="en-US" altLang="zh-TW" dirty="0"/>
              <a:t>2. </a:t>
            </a:r>
            <a:r>
              <a:rPr lang="zh-TW" altLang="en-US" dirty="0"/>
              <a:t>樞紐分析表中第三季高爾夫摘要的來源值</a:t>
            </a:r>
          </a:p>
          <a:p>
            <a:r>
              <a:rPr lang="en-US" altLang="zh-TW" dirty="0"/>
              <a:t>3. </a:t>
            </a:r>
            <a:r>
              <a:rPr lang="zh-TW" altLang="en-US" dirty="0"/>
              <a:t>整個樞紐分析表</a:t>
            </a:r>
          </a:p>
          <a:p>
            <a:r>
              <a:rPr lang="en-US" altLang="zh-TW" dirty="0"/>
              <a:t>4. </a:t>
            </a:r>
            <a:r>
              <a:rPr lang="zh-TW" altLang="en-US" dirty="0"/>
              <a:t>來源資料中 </a:t>
            </a:r>
            <a:r>
              <a:rPr lang="en-US" altLang="zh-TW" dirty="0"/>
              <a:t>C2 </a:t>
            </a:r>
            <a:r>
              <a:rPr lang="zh-TW" altLang="en-US" dirty="0"/>
              <a:t>和 </a:t>
            </a:r>
            <a:r>
              <a:rPr lang="en-US" altLang="zh-TW" dirty="0"/>
              <a:t>C8 </a:t>
            </a:r>
            <a:r>
              <a:rPr lang="zh-TW" altLang="en-US" dirty="0"/>
              <a:t>內的來源值摘要</a:t>
            </a:r>
          </a:p>
          <a:p>
            <a:endParaRPr lang="zh-TW" altLang="en-US" dirty="0"/>
          </a:p>
        </p:txBody>
      </p:sp>
      <p:cxnSp>
        <p:nvCxnSpPr>
          <p:cNvPr id="10" name="直線接點 9"/>
          <p:cNvCxnSpPr/>
          <p:nvPr/>
        </p:nvCxnSpPr>
        <p:spPr>
          <a:xfrm>
            <a:off x="1981200" y="3284984"/>
            <a:ext cx="828561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DCBCB0B7-4965-48FA-B6CB-4187FC049D51}"/>
              </a:ext>
            </a:extLst>
          </p:cNvPr>
          <p:cNvSpPr>
            <a:spLocks noGrp="1"/>
          </p:cNvSpPr>
          <p:nvPr>
            <p:ph type="sldNum" sz="quarter" idx="4"/>
          </p:nvPr>
        </p:nvSpPr>
        <p:spPr/>
        <p:txBody>
          <a:bodyPr/>
          <a:lstStyle/>
          <a:p>
            <a:fld id="{7F173E31-B280-470D-8E33-DE21E2EE0EAF}" type="slidenum">
              <a:rPr lang="zh-TW" altLang="en-US" smtClean="0"/>
              <a:t>20</a:t>
            </a:fld>
            <a:endParaRPr lang="zh-TW" altLang="en-US" dirty="0"/>
          </a:p>
        </p:txBody>
      </p:sp>
    </p:spTree>
    <p:extLst>
      <p:ext uri="{BB962C8B-B14F-4D97-AF65-F5344CB8AC3E}">
        <p14:creationId xmlns:p14="http://schemas.microsoft.com/office/powerpoint/2010/main" val="20183489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883140-60E0-4621-AB90-E4AA840F8052}"/>
              </a:ext>
            </a:extLst>
          </p:cNvPr>
          <p:cNvSpPr>
            <a:spLocks noGrp="1"/>
          </p:cNvSpPr>
          <p:nvPr>
            <p:ph type="title"/>
          </p:nvPr>
        </p:nvSpPr>
        <p:spPr>
          <a:xfrm>
            <a:off x="1574800" y="459581"/>
            <a:ext cx="9448800" cy="487363"/>
          </a:xfrm>
        </p:spPr>
        <p:txBody>
          <a:bodyPr/>
          <a:lstStyle/>
          <a:p>
            <a:r>
              <a:rPr lang="en-US" altLang="zh-TW" dirty="0"/>
              <a:t>Excel </a:t>
            </a:r>
            <a:r>
              <a:rPr lang="zh-TW" altLang="en-US" dirty="0"/>
              <a:t>中建立資料模型</a:t>
            </a:r>
          </a:p>
        </p:txBody>
      </p:sp>
      <p:sp>
        <p:nvSpPr>
          <p:cNvPr id="4" name="內容版面配置區 3">
            <a:extLst>
              <a:ext uri="{FF2B5EF4-FFF2-40B4-BE49-F238E27FC236}">
                <a16:creationId xmlns:a16="http://schemas.microsoft.com/office/drawing/2014/main" id="{A3343888-8EB3-4AB1-8170-91C75763883E}"/>
              </a:ext>
            </a:extLst>
          </p:cNvPr>
          <p:cNvSpPr>
            <a:spLocks noGrp="1"/>
          </p:cNvSpPr>
          <p:nvPr>
            <p:ph idx="1"/>
          </p:nvPr>
        </p:nvSpPr>
        <p:spPr>
          <a:xfrm>
            <a:off x="2235200" y="1295400"/>
            <a:ext cx="9398000" cy="5029200"/>
          </a:xfrm>
        </p:spPr>
        <p:txBody>
          <a:bodyPr/>
          <a:lstStyle/>
          <a:p>
            <a:r>
              <a:rPr lang="zh-TW" altLang="en-US" dirty="0"/>
              <a:t>可統計出每個學生各學科在各學期的成績</a:t>
            </a:r>
          </a:p>
        </p:txBody>
      </p:sp>
      <p:pic>
        <p:nvPicPr>
          <p:cNvPr id="5" name="圖片 4">
            <a:hlinkClick r:id="rId3" action="ppaction://hlinkfile"/>
            <a:extLst>
              <a:ext uri="{FF2B5EF4-FFF2-40B4-BE49-F238E27FC236}">
                <a16:creationId xmlns:a16="http://schemas.microsoft.com/office/drawing/2014/main" id="{2588B257-00E6-4267-A9AF-D3F5F179A8E9}"/>
              </a:ext>
            </a:extLst>
          </p:cNvPr>
          <p:cNvPicPr>
            <a:picLocks noChangeAspect="1"/>
          </p:cNvPicPr>
          <p:nvPr/>
        </p:nvPicPr>
        <p:blipFill>
          <a:blip r:embed="rId4"/>
          <a:stretch>
            <a:fillRect/>
          </a:stretch>
        </p:blipFill>
        <p:spPr>
          <a:xfrm>
            <a:off x="3203171" y="1950695"/>
            <a:ext cx="5785658" cy="4447724"/>
          </a:xfrm>
          <a:prstGeom prst="rect">
            <a:avLst/>
          </a:prstGeom>
        </p:spPr>
      </p:pic>
      <p:sp>
        <p:nvSpPr>
          <p:cNvPr id="13" name="投影片編號版面配置區 12">
            <a:extLst>
              <a:ext uri="{FF2B5EF4-FFF2-40B4-BE49-F238E27FC236}">
                <a16:creationId xmlns:a16="http://schemas.microsoft.com/office/drawing/2014/main" id="{8E3C577F-16E7-4274-A47C-8EEE014D0ED4}"/>
              </a:ext>
            </a:extLst>
          </p:cNvPr>
          <p:cNvSpPr>
            <a:spLocks noGrp="1"/>
          </p:cNvSpPr>
          <p:nvPr>
            <p:ph type="sldNum" sz="quarter" idx="4"/>
          </p:nvPr>
        </p:nvSpPr>
        <p:spPr/>
        <p:txBody>
          <a:bodyPr/>
          <a:lstStyle/>
          <a:p>
            <a:fld id="{7F173E31-B280-470D-8E33-DE21E2EE0EAF}" type="slidenum">
              <a:rPr lang="zh-TW" altLang="en-US" smtClean="0"/>
              <a:t>200</a:t>
            </a:fld>
            <a:endParaRPr lang="zh-TW" altLang="en-US" dirty="0"/>
          </a:p>
        </p:txBody>
      </p:sp>
    </p:spTree>
    <p:extLst>
      <p:ext uri="{BB962C8B-B14F-4D97-AF65-F5344CB8AC3E}">
        <p14:creationId xmlns:p14="http://schemas.microsoft.com/office/powerpoint/2010/main" val="1000434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D9343-8CC9-4B3C-8827-CC48B918B4C8}"/>
              </a:ext>
            </a:extLst>
          </p:cNvPr>
          <p:cNvSpPr>
            <a:spLocks noGrp="1"/>
          </p:cNvSpPr>
          <p:nvPr>
            <p:ph type="title"/>
          </p:nvPr>
        </p:nvSpPr>
        <p:spPr>
          <a:xfrm>
            <a:off x="1574800" y="459581"/>
            <a:ext cx="9448800" cy="487363"/>
          </a:xfrm>
        </p:spPr>
        <p:txBody>
          <a:bodyPr>
            <a:normAutofit fontScale="90000"/>
          </a:bodyPr>
          <a:lstStyle/>
          <a:p>
            <a:r>
              <a:rPr lang="zh-TW" altLang="en-US" dirty="0"/>
              <a:t>將資料新增至資料模型</a:t>
            </a:r>
          </a:p>
        </p:txBody>
      </p:sp>
      <p:sp>
        <p:nvSpPr>
          <p:cNvPr id="3" name="內容版面配置區 2">
            <a:extLst>
              <a:ext uri="{FF2B5EF4-FFF2-40B4-BE49-F238E27FC236}">
                <a16:creationId xmlns:a16="http://schemas.microsoft.com/office/drawing/2014/main" id="{D144626C-EF3C-44A8-B288-CA6093DDA2AD}"/>
              </a:ext>
            </a:extLst>
          </p:cNvPr>
          <p:cNvSpPr>
            <a:spLocks noGrp="1"/>
          </p:cNvSpPr>
          <p:nvPr>
            <p:ph idx="1"/>
          </p:nvPr>
        </p:nvSpPr>
        <p:spPr>
          <a:xfrm>
            <a:off x="2235200" y="1295400"/>
            <a:ext cx="9398000" cy="5029200"/>
          </a:xfrm>
        </p:spPr>
        <p:txBody>
          <a:bodyPr>
            <a:normAutofit/>
          </a:bodyPr>
          <a:lstStyle/>
          <a:p>
            <a:r>
              <a:rPr lang="zh-TW" altLang="en-US" dirty="0"/>
              <a:t>選取您要新增到模型中之資料內的任何儲存格。 它可以是任何資料範圍，但格式化成</a:t>
            </a:r>
            <a:r>
              <a:rPr lang="en-US" altLang="zh-TW" dirty="0"/>
              <a:t>Excel </a:t>
            </a:r>
            <a:r>
              <a:rPr lang="zh-TW" altLang="en-US" dirty="0"/>
              <a:t>表格的資料就是最佳做法。</a:t>
            </a:r>
          </a:p>
          <a:p>
            <a:endParaRPr lang="zh-TW" altLang="en-US" dirty="0"/>
          </a:p>
          <a:p>
            <a:r>
              <a:rPr lang="zh-TW" altLang="en-US" dirty="0"/>
              <a:t>使用下列其中一種方法來新增您的資料：</a:t>
            </a:r>
          </a:p>
          <a:p>
            <a:pPr lvl="1">
              <a:lnSpc>
                <a:spcPct val="150000"/>
              </a:lnSpc>
            </a:pPr>
            <a:r>
              <a:rPr lang="zh-TW" altLang="en-US" dirty="0"/>
              <a:t>方法</a:t>
            </a:r>
            <a:r>
              <a:rPr lang="en-US" altLang="zh-TW" dirty="0"/>
              <a:t>1</a:t>
            </a:r>
            <a:r>
              <a:rPr lang="zh-TW" altLang="en-US" dirty="0"/>
              <a:t>：按一下 </a:t>
            </a:r>
            <a:r>
              <a:rPr lang="en-US" altLang="zh-TW" dirty="0"/>
              <a:t>[ Power Pivot] \[</a:t>
            </a:r>
            <a:r>
              <a:rPr lang="zh-TW" altLang="en-US" dirty="0"/>
              <a:t>新增至資料模型</a:t>
            </a:r>
            <a:r>
              <a:rPr lang="en-US" altLang="zh-TW" dirty="0"/>
              <a:t>]</a:t>
            </a:r>
            <a:r>
              <a:rPr lang="zh-TW" altLang="en-US" dirty="0"/>
              <a:t>。</a:t>
            </a:r>
          </a:p>
          <a:p>
            <a:pPr lvl="1">
              <a:lnSpc>
                <a:spcPct val="150000"/>
              </a:lnSpc>
            </a:pPr>
            <a:r>
              <a:rPr lang="zh-TW" altLang="en-US" dirty="0"/>
              <a:t>方法</a:t>
            </a:r>
            <a:r>
              <a:rPr lang="en-US" altLang="zh-TW" dirty="0"/>
              <a:t>2</a:t>
            </a:r>
            <a:r>
              <a:rPr lang="zh-TW" altLang="en-US" dirty="0"/>
              <a:t>：按一下 </a:t>
            </a:r>
            <a:r>
              <a:rPr lang="en-US" altLang="zh-TW" dirty="0"/>
              <a:t>[</a:t>
            </a:r>
            <a:r>
              <a:rPr lang="zh-TW" altLang="en-US" dirty="0"/>
              <a:t>插入</a:t>
            </a:r>
            <a:r>
              <a:rPr lang="en-US" altLang="zh-TW" dirty="0"/>
              <a:t>&gt;</a:t>
            </a:r>
            <a:r>
              <a:rPr lang="zh-TW" altLang="en-US" dirty="0"/>
              <a:t>樞紐分析表</a:t>
            </a:r>
            <a:r>
              <a:rPr lang="en-US" altLang="zh-TW" dirty="0"/>
              <a:t>]</a:t>
            </a:r>
            <a:r>
              <a:rPr lang="zh-TW" altLang="en-US" dirty="0"/>
              <a:t>，然後核取 </a:t>
            </a:r>
            <a:r>
              <a:rPr lang="en-US" altLang="zh-TW" dirty="0"/>
              <a:t>[</a:t>
            </a:r>
            <a:r>
              <a:rPr lang="zh-TW" altLang="en-US" dirty="0"/>
              <a:t>建立樞紐分析表</a:t>
            </a:r>
            <a:r>
              <a:rPr lang="en-US" altLang="zh-TW" dirty="0"/>
              <a:t>] </a:t>
            </a:r>
            <a:r>
              <a:rPr lang="zh-TW" altLang="en-US" dirty="0"/>
              <a:t>對話方塊中的 </a:t>
            </a:r>
            <a:r>
              <a:rPr lang="en-US" altLang="zh-TW" dirty="0"/>
              <a:t>[</a:t>
            </a:r>
            <a:r>
              <a:rPr lang="zh-TW" altLang="en-US" dirty="0"/>
              <a:t>新增此資料至資料模型</a:t>
            </a:r>
            <a:r>
              <a:rPr lang="en-US" altLang="zh-TW" dirty="0"/>
              <a:t>]</a:t>
            </a:r>
            <a:r>
              <a:rPr lang="zh-TW" altLang="en-US" dirty="0"/>
              <a:t>。</a:t>
            </a:r>
          </a:p>
        </p:txBody>
      </p:sp>
      <p:sp>
        <p:nvSpPr>
          <p:cNvPr id="12" name="投影片編號版面配置區 11">
            <a:extLst>
              <a:ext uri="{FF2B5EF4-FFF2-40B4-BE49-F238E27FC236}">
                <a16:creationId xmlns:a16="http://schemas.microsoft.com/office/drawing/2014/main" id="{255CEF0D-2D90-4F79-A8D4-196DB1776252}"/>
              </a:ext>
            </a:extLst>
          </p:cNvPr>
          <p:cNvSpPr>
            <a:spLocks noGrp="1"/>
          </p:cNvSpPr>
          <p:nvPr>
            <p:ph type="sldNum" sz="quarter" idx="4"/>
          </p:nvPr>
        </p:nvSpPr>
        <p:spPr/>
        <p:txBody>
          <a:bodyPr/>
          <a:lstStyle/>
          <a:p>
            <a:fld id="{7F173E31-B280-470D-8E33-DE21E2EE0EAF}" type="slidenum">
              <a:rPr lang="zh-TW" altLang="en-US" smtClean="0"/>
              <a:t>201</a:t>
            </a:fld>
            <a:endParaRPr lang="zh-TW" altLang="en-US" dirty="0"/>
          </a:p>
        </p:txBody>
      </p:sp>
    </p:spTree>
    <p:extLst>
      <p:ext uri="{BB962C8B-B14F-4D97-AF65-F5344CB8AC3E}">
        <p14:creationId xmlns:p14="http://schemas.microsoft.com/office/powerpoint/2010/main" val="42673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D9343-8CC9-4B3C-8827-CC48B918B4C8}"/>
              </a:ext>
            </a:extLst>
          </p:cNvPr>
          <p:cNvSpPr>
            <a:spLocks noGrp="1"/>
          </p:cNvSpPr>
          <p:nvPr>
            <p:ph type="title"/>
          </p:nvPr>
        </p:nvSpPr>
        <p:spPr>
          <a:xfrm>
            <a:off x="1574800" y="459581"/>
            <a:ext cx="9448800" cy="487363"/>
          </a:xfrm>
        </p:spPr>
        <p:txBody>
          <a:bodyPr>
            <a:normAutofit fontScale="90000"/>
          </a:bodyPr>
          <a:lstStyle/>
          <a:p>
            <a:r>
              <a:rPr lang="zh-TW" altLang="en-US" dirty="0"/>
              <a:t>將資料新增至資料模型</a:t>
            </a:r>
          </a:p>
        </p:txBody>
      </p:sp>
      <p:sp>
        <p:nvSpPr>
          <p:cNvPr id="3" name="內容版面配置區 2">
            <a:extLst>
              <a:ext uri="{FF2B5EF4-FFF2-40B4-BE49-F238E27FC236}">
                <a16:creationId xmlns:a16="http://schemas.microsoft.com/office/drawing/2014/main" id="{D144626C-EF3C-44A8-B288-CA6093DDA2AD}"/>
              </a:ext>
            </a:extLst>
          </p:cNvPr>
          <p:cNvSpPr>
            <a:spLocks noGrp="1"/>
          </p:cNvSpPr>
          <p:nvPr>
            <p:ph idx="1"/>
          </p:nvPr>
        </p:nvSpPr>
        <p:spPr>
          <a:xfrm>
            <a:off x="2235200" y="1295400"/>
            <a:ext cx="9398000" cy="5029200"/>
          </a:xfrm>
        </p:spPr>
        <p:txBody>
          <a:bodyPr>
            <a:normAutofit/>
          </a:bodyPr>
          <a:lstStyle/>
          <a:p>
            <a:r>
              <a:rPr lang="zh-TW" altLang="en-US" dirty="0"/>
              <a:t>方法</a:t>
            </a:r>
            <a:r>
              <a:rPr lang="en-US" altLang="zh-TW" dirty="0"/>
              <a:t>1</a:t>
            </a:r>
            <a:r>
              <a:rPr lang="zh-TW" altLang="en-US" dirty="0"/>
              <a:t>：按一下 </a:t>
            </a:r>
            <a:r>
              <a:rPr lang="en-US" altLang="zh-TW" dirty="0"/>
              <a:t>[ Power Pivot] \[</a:t>
            </a:r>
            <a:r>
              <a:rPr lang="zh-TW" altLang="en-US" dirty="0"/>
              <a:t>新增至資料模型</a:t>
            </a:r>
            <a:r>
              <a:rPr lang="en-US" altLang="zh-TW" dirty="0"/>
              <a:t>]</a:t>
            </a:r>
            <a:r>
              <a:rPr lang="zh-TW" altLang="en-US" dirty="0"/>
              <a:t>。</a:t>
            </a:r>
          </a:p>
        </p:txBody>
      </p:sp>
      <p:pic>
        <p:nvPicPr>
          <p:cNvPr id="4" name="圖片 3">
            <a:extLst>
              <a:ext uri="{FF2B5EF4-FFF2-40B4-BE49-F238E27FC236}">
                <a16:creationId xmlns:a16="http://schemas.microsoft.com/office/drawing/2014/main" id="{A7B1C7ED-6884-4BAD-92EB-3BECDAEAFAC2}"/>
              </a:ext>
            </a:extLst>
          </p:cNvPr>
          <p:cNvPicPr>
            <a:picLocks noChangeAspect="1"/>
          </p:cNvPicPr>
          <p:nvPr/>
        </p:nvPicPr>
        <p:blipFill rotWithShape="1">
          <a:blip r:embed="rId2"/>
          <a:srcRect b="1410"/>
          <a:stretch/>
        </p:blipFill>
        <p:spPr>
          <a:xfrm>
            <a:off x="3594100" y="2290504"/>
            <a:ext cx="5003800" cy="4438682"/>
          </a:xfrm>
          <a:prstGeom prst="rect">
            <a:avLst/>
          </a:prstGeom>
        </p:spPr>
      </p:pic>
      <p:pic>
        <p:nvPicPr>
          <p:cNvPr id="5" name="圖片 4">
            <a:extLst>
              <a:ext uri="{FF2B5EF4-FFF2-40B4-BE49-F238E27FC236}">
                <a16:creationId xmlns:a16="http://schemas.microsoft.com/office/drawing/2014/main" id="{639F49B0-21B2-43C4-B8B7-0BD7AB9FD0C3}"/>
              </a:ext>
            </a:extLst>
          </p:cNvPr>
          <p:cNvPicPr>
            <a:picLocks noChangeAspect="1"/>
          </p:cNvPicPr>
          <p:nvPr/>
        </p:nvPicPr>
        <p:blipFill>
          <a:blip r:embed="rId3"/>
          <a:stretch>
            <a:fillRect/>
          </a:stretch>
        </p:blipFill>
        <p:spPr>
          <a:xfrm>
            <a:off x="3594100" y="3575144"/>
            <a:ext cx="5003800" cy="3154043"/>
          </a:xfrm>
          <a:prstGeom prst="rect">
            <a:avLst/>
          </a:prstGeom>
        </p:spPr>
      </p:pic>
      <p:sp>
        <p:nvSpPr>
          <p:cNvPr id="14" name="投影片編號版面配置區 13">
            <a:extLst>
              <a:ext uri="{FF2B5EF4-FFF2-40B4-BE49-F238E27FC236}">
                <a16:creationId xmlns:a16="http://schemas.microsoft.com/office/drawing/2014/main" id="{3298D419-0361-4D01-A647-819856C6147D}"/>
              </a:ext>
            </a:extLst>
          </p:cNvPr>
          <p:cNvSpPr>
            <a:spLocks noGrp="1"/>
          </p:cNvSpPr>
          <p:nvPr>
            <p:ph type="sldNum" sz="quarter" idx="4"/>
          </p:nvPr>
        </p:nvSpPr>
        <p:spPr/>
        <p:txBody>
          <a:bodyPr/>
          <a:lstStyle/>
          <a:p>
            <a:fld id="{7F173E31-B280-470D-8E33-DE21E2EE0EAF}" type="slidenum">
              <a:rPr lang="zh-TW" altLang="en-US" smtClean="0"/>
              <a:t>202</a:t>
            </a:fld>
            <a:endParaRPr lang="zh-TW" altLang="en-US" dirty="0"/>
          </a:p>
        </p:txBody>
      </p:sp>
    </p:spTree>
    <p:extLst>
      <p:ext uri="{BB962C8B-B14F-4D97-AF65-F5344CB8AC3E}">
        <p14:creationId xmlns:p14="http://schemas.microsoft.com/office/powerpoint/2010/main" val="305218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D9343-8CC9-4B3C-8827-CC48B918B4C8}"/>
              </a:ext>
            </a:extLst>
          </p:cNvPr>
          <p:cNvSpPr>
            <a:spLocks noGrp="1"/>
          </p:cNvSpPr>
          <p:nvPr>
            <p:ph type="title"/>
          </p:nvPr>
        </p:nvSpPr>
        <p:spPr>
          <a:xfrm>
            <a:off x="1574800" y="459581"/>
            <a:ext cx="9448800" cy="487363"/>
          </a:xfrm>
        </p:spPr>
        <p:txBody>
          <a:bodyPr>
            <a:normAutofit fontScale="90000"/>
          </a:bodyPr>
          <a:lstStyle/>
          <a:p>
            <a:r>
              <a:rPr lang="zh-TW" altLang="en-US" dirty="0"/>
              <a:t>將資料新增至資料模型</a:t>
            </a:r>
          </a:p>
        </p:txBody>
      </p:sp>
      <p:sp>
        <p:nvSpPr>
          <p:cNvPr id="3" name="內容版面配置區 2">
            <a:extLst>
              <a:ext uri="{FF2B5EF4-FFF2-40B4-BE49-F238E27FC236}">
                <a16:creationId xmlns:a16="http://schemas.microsoft.com/office/drawing/2014/main" id="{D144626C-EF3C-44A8-B288-CA6093DDA2AD}"/>
              </a:ext>
            </a:extLst>
          </p:cNvPr>
          <p:cNvSpPr>
            <a:spLocks noGrp="1"/>
          </p:cNvSpPr>
          <p:nvPr>
            <p:ph idx="1"/>
          </p:nvPr>
        </p:nvSpPr>
        <p:spPr>
          <a:xfrm>
            <a:off x="2235200" y="1295400"/>
            <a:ext cx="9398000" cy="5029200"/>
          </a:xfrm>
        </p:spPr>
        <p:txBody>
          <a:bodyPr>
            <a:normAutofit/>
          </a:bodyPr>
          <a:lstStyle/>
          <a:p>
            <a:r>
              <a:rPr lang="zh-TW" altLang="en-US" dirty="0"/>
              <a:t>方法</a:t>
            </a:r>
            <a:r>
              <a:rPr lang="en-US" altLang="zh-TW" dirty="0"/>
              <a:t>2</a:t>
            </a:r>
            <a:r>
              <a:rPr lang="zh-TW" altLang="en-US" dirty="0"/>
              <a:t>：按一下 </a:t>
            </a:r>
            <a:r>
              <a:rPr lang="en-US" altLang="zh-TW" dirty="0"/>
              <a:t>[</a:t>
            </a:r>
            <a:r>
              <a:rPr lang="zh-TW" altLang="en-US" dirty="0"/>
              <a:t>插入</a:t>
            </a:r>
            <a:r>
              <a:rPr lang="en-US" altLang="zh-TW" dirty="0"/>
              <a:t>]\[</a:t>
            </a:r>
            <a:r>
              <a:rPr lang="zh-TW" altLang="en-US" dirty="0"/>
              <a:t>樞紐分析表</a:t>
            </a:r>
            <a:r>
              <a:rPr lang="en-US" altLang="zh-TW" dirty="0"/>
              <a:t>]</a:t>
            </a:r>
          </a:p>
          <a:p>
            <a:r>
              <a:rPr lang="zh-TW" altLang="en-US" dirty="0"/>
              <a:t>然後核取 </a:t>
            </a:r>
            <a:r>
              <a:rPr lang="en-US" altLang="zh-TW" dirty="0"/>
              <a:t>[</a:t>
            </a:r>
            <a:r>
              <a:rPr lang="zh-TW" altLang="en-US" dirty="0"/>
              <a:t>建立樞紐分析表</a:t>
            </a:r>
            <a:r>
              <a:rPr lang="en-US" altLang="zh-TW" dirty="0"/>
              <a:t>] </a:t>
            </a:r>
            <a:r>
              <a:rPr lang="zh-TW" altLang="en-US" dirty="0"/>
              <a:t>對話方塊中的 </a:t>
            </a:r>
            <a:r>
              <a:rPr lang="en-US" altLang="zh-TW" dirty="0"/>
              <a:t>[</a:t>
            </a:r>
            <a:r>
              <a:rPr lang="zh-TW" altLang="en-US" dirty="0"/>
              <a:t>新增此資料至資料模型</a:t>
            </a:r>
            <a:r>
              <a:rPr lang="en-US" altLang="zh-TW" dirty="0"/>
              <a:t>]</a:t>
            </a:r>
            <a:r>
              <a:rPr lang="zh-TW" altLang="en-US" dirty="0"/>
              <a:t>。</a:t>
            </a:r>
          </a:p>
        </p:txBody>
      </p:sp>
      <p:pic>
        <p:nvPicPr>
          <p:cNvPr id="6" name="圖片 5">
            <a:extLst>
              <a:ext uri="{FF2B5EF4-FFF2-40B4-BE49-F238E27FC236}">
                <a16:creationId xmlns:a16="http://schemas.microsoft.com/office/drawing/2014/main" id="{18B75EF8-F2B9-4648-B896-48AC1A5ADA2A}"/>
              </a:ext>
            </a:extLst>
          </p:cNvPr>
          <p:cNvPicPr>
            <a:picLocks noChangeAspect="1"/>
          </p:cNvPicPr>
          <p:nvPr/>
        </p:nvPicPr>
        <p:blipFill>
          <a:blip r:embed="rId2"/>
          <a:stretch>
            <a:fillRect/>
          </a:stretch>
        </p:blipFill>
        <p:spPr>
          <a:xfrm>
            <a:off x="3594100" y="2290504"/>
            <a:ext cx="5003799" cy="4402820"/>
          </a:xfrm>
          <a:prstGeom prst="rect">
            <a:avLst/>
          </a:prstGeom>
        </p:spPr>
      </p:pic>
      <p:sp>
        <p:nvSpPr>
          <p:cNvPr id="13" name="投影片編號版面配置區 12">
            <a:extLst>
              <a:ext uri="{FF2B5EF4-FFF2-40B4-BE49-F238E27FC236}">
                <a16:creationId xmlns:a16="http://schemas.microsoft.com/office/drawing/2014/main" id="{68DB0EEC-261F-42B4-8601-7555A6E6CEA3}"/>
              </a:ext>
            </a:extLst>
          </p:cNvPr>
          <p:cNvSpPr>
            <a:spLocks noGrp="1"/>
          </p:cNvSpPr>
          <p:nvPr>
            <p:ph type="sldNum" sz="quarter" idx="4"/>
          </p:nvPr>
        </p:nvSpPr>
        <p:spPr/>
        <p:txBody>
          <a:bodyPr/>
          <a:lstStyle/>
          <a:p>
            <a:fld id="{7F173E31-B280-470D-8E33-DE21E2EE0EAF}" type="slidenum">
              <a:rPr lang="zh-TW" altLang="en-US" smtClean="0"/>
              <a:t>203</a:t>
            </a:fld>
            <a:endParaRPr lang="zh-TW" altLang="en-US" dirty="0"/>
          </a:p>
        </p:txBody>
      </p:sp>
    </p:spTree>
    <p:extLst>
      <p:ext uri="{BB962C8B-B14F-4D97-AF65-F5344CB8AC3E}">
        <p14:creationId xmlns:p14="http://schemas.microsoft.com/office/powerpoint/2010/main" val="35794693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A8FCFA-9406-4A5D-8297-6898350FD47D}"/>
              </a:ext>
            </a:extLst>
          </p:cNvPr>
          <p:cNvSpPr>
            <a:spLocks noGrp="1"/>
          </p:cNvSpPr>
          <p:nvPr>
            <p:ph type="title"/>
          </p:nvPr>
        </p:nvSpPr>
        <p:spPr>
          <a:xfrm>
            <a:off x="1574800" y="459581"/>
            <a:ext cx="9448800" cy="487363"/>
          </a:xfrm>
        </p:spPr>
        <p:txBody>
          <a:bodyPr>
            <a:normAutofit fontScale="90000"/>
          </a:bodyPr>
          <a:lstStyle/>
          <a:p>
            <a:r>
              <a:rPr lang="zh-TW" altLang="en-US" dirty="0"/>
              <a:t>新增資料至 </a:t>
            </a:r>
            <a:r>
              <a:rPr lang="en-US" altLang="zh-TW" dirty="0"/>
              <a:t>Power Pivot </a:t>
            </a:r>
            <a:r>
              <a:rPr lang="zh-TW" altLang="en-US" dirty="0"/>
              <a:t>資料表</a:t>
            </a:r>
          </a:p>
        </p:txBody>
      </p:sp>
      <p:sp>
        <p:nvSpPr>
          <p:cNvPr id="3" name="內容版面配置區 2">
            <a:extLst>
              <a:ext uri="{FF2B5EF4-FFF2-40B4-BE49-F238E27FC236}">
                <a16:creationId xmlns:a16="http://schemas.microsoft.com/office/drawing/2014/main" id="{A6E40E9D-B028-477F-92DC-C57FD00DBA1A}"/>
              </a:ext>
            </a:extLst>
          </p:cNvPr>
          <p:cNvSpPr>
            <a:spLocks noGrp="1"/>
          </p:cNvSpPr>
          <p:nvPr>
            <p:ph idx="1"/>
          </p:nvPr>
        </p:nvSpPr>
        <p:spPr>
          <a:xfrm>
            <a:off x="2235200" y="1482316"/>
            <a:ext cx="9398000" cy="4842283"/>
          </a:xfrm>
        </p:spPr>
        <p:txBody>
          <a:bodyPr/>
          <a:lstStyle/>
          <a:p>
            <a:pPr marL="0" indent="0">
              <a:lnSpc>
                <a:spcPct val="150000"/>
              </a:lnSpc>
              <a:buNone/>
            </a:pPr>
            <a:r>
              <a:rPr lang="zh-TW" altLang="en-US" dirty="0"/>
              <a:t>在銷售記錄檔案中，於建立</a:t>
            </a:r>
            <a:r>
              <a:rPr lang="en-US" altLang="zh-TW" dirty="0"/>
              <a:t>Power Pivot</a:t>
            </a:r>
            <a:r>
              <a:rPr lang="zh-TW" altLang="en-US" dirty="0"/>
              <a:t>的資模型，再建立表格之間的關聯並產生樞紐分析表後，再依工作表訂單資料的</a:t>
            </a:r>
            <a:r>
              <a:rPr lang="en-US" altLang="zh-TW" dirty="0"/>
              <a:t>[</a:t>
            </a:r>
            <a:r>
              <a:rPr lang="zh-TW" altLang="en-US" dirty="0"/>
              <a:t>數量</a:t>
            </a:r>
            <a:r>
              <a:rPr lang="en-US" altLang="zh-TW" dirty="0"/>
              <a:t>]</a:t>
            </a:r>
            <a:r>
              <a:rPr lang="zh-TW" altLang="en-US" dirty="0"/>
              <a:t>及</a:t>
            </a:r>
            <a:r>
              <a:rPr lang="en-US" altLang="zh-TW" dirty="0"/>
              <a:t>[</a:t>
            </a:r>
            <a:r>
              <a:rPr lang="zh-TW" altLang="en-US" dirty="0"/>
              <a:t>交易金額</a:t>
            </a:r>
            <a:r>
              <a:rPr lang="en-US" altLang="zh-TW" dirty="0"/>
              <a:t>]</a:t>
            </a:r>
            <a:r>
              <a:rPr lang="zh-TW" altLang="en-US" dirty="0"/>
              <a:t>，新增一個</a:t>
            </a:r>
            <a:r>
              <a:rPr lang="en-US" altLang="zh-TW" dirty="0"/>
              <a:t>[</a:t>
            </a:r>
            <a:r>
              <a:rPr lang="zh-TW" altLang="en-US" dirty="0"/>
              <a:t>折扣後</a:t>
            </a:r>
            <a:r>
              <a:rPr lang="en-US" altLang="zh-TW" dirty="0"/>
              <a:t>]</a:t>
            </a:r>
            <a:r>
              <a:rPr lang="zh-TW" altLang="en-US" dirty="0"/>
              <a:t>的欄位，觀察</a:t>
            </a:r>
            <a:r>
              <a:rPr lang="en-US" altLang="zh-TW" dirty="0"/>
              <a:t>Power Pivot</a:t>
            </a:r>
            <a:r>
              <a:rPr lang="zh-TW" altLang="en-US" dirty="0"/>
              <a:t>所建立的樞紐分析表更新形。</a:t>
            </a:r>
            <a:endParaRPr lang="en-US" altLang="zh-TW" dirty="0"/>
          </a:p>
          <a:p>
            <a:pPr marL="0" indent="0">
              <a:lnSpc>
                <a:spcPct val="150000"/>
              </a:lnSpc>
              <a:buNone/>
            </a:pPr>
            <a:endParaRPr lang="zh-TW" altLang="en-US" dirty="0"/>
          </a:p>
        </p:txBody>
      </p:sp>
      <p:sp>
        <p:nvSpPr>
          <p:cNvPr id="4" name="文字方塊 3">
            <a:extLst>
              <a:ext uri="{FF2B5EF4-FFF2-40B4-BE49-F238E27FC236}">
                <a16:creationId xmlns:a16="http://schemas.microsoft.com/office/drawing/2014/main" id="{99144B2B-77A1-4C5D-A3DA-6D4EE444FD2C}"/>
              </a:ext>
            </a:extLst>
          </p:cNvPr>
          <p:cNvSpPr txBox="1"/>
          <p:nvPr/>
        </p:nvSpPr>
        <p:spPr>
          <a:xfrm>
            <a:off x="2618122" y="1020652"/>
            <a:ext cx="1567543"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TW" altLang="en-US" sz="2400" dirty="0"/>
              <a:t>實做練習</a:t>
            </a:r>
          </a:p>
        </p:txBody>
      </p:sp>
      <p:sp>
        <p:nvSpPr>
          <p:cNvPr id="13" name="投影片編號版面配置區 12">
            <a:extLst>
              <a:ext uri="{FF2B5EF4-FFF2-40B4-BE49-F238E27FC236}">
                <a16:creationId xmlns:a16="http://schemas.microsoft.com/office/drawing/2014/main" id="{C19D1690-49D0-4468-B989-34B2F8BF632C}"/>
              </a:ext>
            </a:extLst>
          </p:cNvPr>
          <p:cNvSpPr>
            <a:spLocks noGrp="1"/>
          </p:cNvSpPr>
          <p:nvPr>
            <p:ph type="sldNum" sz="quarter" idx="4"/>
          </p:nvPr>
        </p:nvSpPr>
        <p:spPr/>
        <p:txBody>
          <a:bodyPr/>
          <a:lstStyle/>
          <a:p>
            <a:fld id="{7F173E31-B280-470D-8E33-DE21E2EE0EAF}" type="slidenum">
              <a:rPr lang="zh-TW" altLang="en-US" smtClean="0"/>
              <a:t>204</a:t>
            </a:fld>
            <a:endParaRPr lang="zh-TW" altLang="en-US" dirty="0"/>
          </a:p>
        </p:txBody>
      </p:sp>
    </p:spTree>
    <p:extLst>
      <p:ext uri="{BB962C8B-B14F-4D97-AF65-F5344CB8AC3E}">
        <p14:creationId xmlns:p14="http://schemas.microsoft.com/office/powerpoint/2010/main" val="97554406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A8FCFA-9406-4A5D-8297-6898350FD47D}"/>
              </a:ext>
            </a:extLst>
          </p:cNvPr>
          <p:cNvSpPr>
            <a:spLocks noGrp="1"/>
          </p:cNvSpPr>
          <p:nvPr>
            <p:ph type="title"/>
          </p:nvPr>
        </p:nvSpPr>
        <p:spPr/>
        <p:txBody>
          <a:bodyPr>
            <a:normAutofit fontScale="90000"/>
          </a:bodyPr>
          <a:lstStyle/>
          <a:p>
            <a:r>
              <a:rPr lang="zh-TW" altLang="en-US" dirty="0"/>
              <a:t>新增資料至 </a:t>
            </a:r>
            <a:r>
              <a:rPr lang="en-US" altLang="zh-TW" dirty="0"/>
              <a:t>Power Pivot </a:t>
            </a:r>
            <a:r>
              <a:rPr lang="zh-TW" altLang="en-US" dirty="0"/>
              <a:t>資料表</a:t>
            </a:r>
          </a:p>
        </p:txBody>
      </p:sp>
      <p:sp>
        <p:nvSpPr>
          <p:cNvPr id="13" name="投影片編號版面配置區 12">
            <a:extLst>
              <a:ext uri="{FF2B5EF4-FFF2-40B4-BE49-F238E27FC236}">
                <a16:creationId xmlns:a16="http://schemas.microsoft.com/office/drawing/2014/main" id="{962332D4-8852-4303-B685-78AA72208C2D}"/>
              </a:ext>
            </a:extLst>
          </p:cNvPr>
          <p:cNvSpPr>
            <a:spLocks noGrp="1"/>
          </p:cNvSpPr>
          <p:nvPr>
            <p:ph type="sldNum" sz="quarter" idx="4"/>
          </p:nvPr>
        </p:nvSpPr>
        <p:spPr/>
        <p:txBody>
          <a:bodyPr/>
          <a:lstStyle/>
          <a:p>
            <a:fld id="{7F173E31-B280-470D-8E33-DE21E2EE0EAF}" type="slidenum">
              <a:rPr lang="zh-TW" altLang="en-US" smtClean="0"/>
              <a:t>205</a:t>
            </a:fld>
            <a:endParaRPr lang="zh-TW" altLang="en-US" dirty="0"/>
          </a:p>
        </p:txBody>
      </p:sp>
      <p:pic>
        <p:nvPicPr>
          <p:cNvPr id="7" name="圖片 6">
            <a:hlinkClick r:id="rId2" action="ppaction://hlinkfile"/>
            <a:extLst>
              <a:ext uri="{FF2B5EF4-FFF2-40B4-BE49-F238E27FC236}">
                <a16:creationId xmlns:a16="http://schemas.microsoft.com/office/drawing/2014/main" id="{8DDE4A9C-DE86-4D86-920E-52CE8D1AA723}"/>
              </a:ext>
            </a:extLst>
          </p:cNvPr>
          <p:cNvPicPr>
            <a:picLocks noChangeAspect="1"/>
          </p:cNvPicPr>
          <p:nvPr/>
        </p:nvPicPr>
        <p:blipFill>
          <a:blip r:embed="rId3"/>
          <a:stretch>
            <a:fillRect/>
          </a:stretch>
        </p:blipFill>
        <p:spPr>
          <a:xfrm>
            <a:off x="2810639" y="2024292"/>
            <a:ext cx="6570722" cy="4468582"/>
          </a:xfrm>
          <a:prstGeom prst="rect">
            <a:avLst/>
          </a:prstGeom>
        </p:spPr>
      </p:pic>
      <p:sp>
        <p:nvSpPr>
          <p:cNvPr id="9" name="文字方塊 8">
            <a:extLst>
              <a:ext uri="{FF2B5EF4-FFF2-40B4-BE49-F238E27FC236}">
                <a16:creationId xmlns:a16="http://schemas.microsoft.com/office/drawing/2014/main" id="{CB5AEDFB-5CD8-48A3-BD6D-865051972C14}"/>
              </a:ext>
            </a:extLst>
          </p:cNvPr>
          <p:cNvSpPr txBox="1"/>
          <p:nvPr/>
        </p:nvSpPr>
        <p:spPr>
          <a:xfrm>
            <a:off x="2631570" y="1031187"/>
            <a:ext cx="1567543"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TW" altLang="en-US" sz="2400" dirty="0"/>
              <a:t>實做練習</a:t>
            </a:r>
          </a:p>
        </p:txBody>
      </p:sp>
    </p:spTree>
    <p:extLst>
      <p:ext uri="{BB962C8B-B14F-4D97-AF65-F5344CB8AC3E}">
        <p14:creationId xmlns:p14="http://schemas.microsoft.com/office/powerpoint/2010/main" val="14561711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2C3124-0C04-4653-BEDE-93296C53941E}"/>
              </a:ext>
            </a:extLst>
          </p:cNvPr>
          <p:cNvSpPr>
            <a:spLocks noGrp="1"/>
          </p:cNvSpPr>
          <p:nvPr>
            <p:ph type="title"/>
          </p:nvPr>
        </p:nvSpPr>
        <p:spPr>
          <a:xfrm>
            <a:off x="1574800" y="459581"/>
            <a:ext cx="9448800" cy="487363"/>
          </a:xfrm>
        </p:spPr>
        <p:txBody>
          <a:bodyPr/>
          <a:lstStyle/>
          <a:p>
            <a:r>
              <a:rPr lang="en-US" altLang="zh-TW" dirty="0"/>
              <a:t>Power Pivot </a:t>
            </a:r>
            <a:r>
              <a:rPr lang="zh-TW" altLang="en-US" dirty="0"/>
              <a:t>中的計算</a:t>
            </a:r>
          </a:p>
        </p:txBody>
      </p:sp>
      <p:sp>
        <p:nvSpPr>
          <p:cNvPr id="3" name="內容版面配置區 2">
            <a:extLst>
              <a:ext uri="{FF2B5EF4-FFF2-40B4-BE49-F238E27FC236}">
                <a16:creationId xmlns:a16="http://schemas.microsoft.com/office/drawing/2014/main" id="{9DF5F44B-E063-4640-A7FA-172300B31A36}"/>
              </a:ext>
            </a:extLst>
          </p:cNvPr>
          <p:cNvSpPr>
            <a:spLocks noGrp="1"/>
          </p:cNvSpPr>
          <p:nvPr>
            <p:ph idx="1"/>
          </p:nvPr>
        </p:nvSpPr>
        <p:spPr>
          <a:xfrm>
            <a:off x="2235200" y="1295400"/>
            <a:ext cx="9398000" cy="5029200"/>
          </a:xfrm>
        </p:spPr>
        <p:txBody>
          <a:bodyPr>
            <a:normAutofit/>
          </a:bodyPr>
          <a:lstStyle/>
          <a:p>
            <a:r>
              <a:rPr lang="zh-TW" altLang="en-US" dirty="0"/>
              <a:t>使用計算就可以解決許多的資料分析與模型中</a:t>
            </a:r>
            <a:r>
              <a:rPr lang="en-US" altLang="zh-TW" dirty="0"/>
              <a:t>Power Pivot</a:t>
            </a:r>
            <a:r>
              <a:rPr lang="zh-TW" altLang="en-US" dirty="0"/>
              <a:t>的問題。</a:t>
            </a:r>
            <a:endParaRPr lang="en-US" altLang="zh-TW" dirty="0"/>
          </a:p>
          <a:p>
            <a:r>
              <a:rPr lang="en-US" altLang="zh-TW" dirty="0"/>
              <a:t>Power Pivot</a:t>
            </a:r>
            <a:r>
              <a:rPr lang="zh-TW" altLang="en-US" dirty="0"/>
              <a:t>有兩種類型的計算：</a:t>
            </a:r>
            <a:endParaRPr lang="en-US" altLang="zh-TW" dirty="0"/>
          </a:p>
          <a:p>
            <a:pPr lvl="1"/>
            <a:r>
              <a:rPr lang="zh-TW" altLang="en-US" dirty="0"/>
              <a:t>導出資料行的計算</a:t>
            </a:r>
            <a:endParaRPr lang="en-US" altLang="zh-TW" dirty="0"/>
          </a:p>
          <a:p>
            <a:pPr lvl="1"/>
            <a:r>
              <a:rPr lang="zh-TW" altLang="en-US" dirty="0"/>
              <a:t>量值的計算。</a:t>
            </a:r>
            <a:endParaRPr lang="en-US" altLang="zh-TW" dirty="0"/>
          </a:p>
          <a:p>
            <a:r>
              <a:rPr lang="zh-TW" altLang="en-US" dirty="0"/>
              <a:t>一般情況下可以使用標準彙總函數，例如</a:t>
            </a:r>
            <a:r>
              <a:rPr lang="en-US" altLang="zh-TW" dirty="0"/>
              <a:t>[</a:t>
            </a:r>
            <a:r>
              <a:rPr lang="zh-TW" altLang="en-US" dirty="0"/>
              <a:t>加總</a:t>
            </a:r>
            <a:r>
              <a:rPr lang="en-US" altLang="zh-TW" dirty="0"/>
              <a:t>] </a:t>
            </a:r>
            <a:r>
              <a:rPr lang="zh-TW" altLang="en-US" dirty="0"/>
              <a:t>或 </a:t>
            </a:r>
            <a:r>
              <a:rPr lang="en-US" altLang="zh-TW" dirty="0"/>
              <a:t>[</a:t>
            </a:r>
            <a:r>
              <a:rPr lang="zh-TW" altLang="en-US" dirty="0"/>
              <a:t>平均值</a:t>
            </a:r>
            <a:r>
              <a:rPr lang="en-US" altLang="zh-TW" dirty="0"/>
              <a:t>]</a:t>
            </a:r>
            <a:r>
              <a:rPr lang="zh-TW" altLang="en-US" dirty="0"/>
              <a:t>，</a:t>
            </a:r>
            <a:r>
              <a:rPr lang="en-US" altLang="zh-TW" dirty="0"/>
              <a:t>[</a:t>
            </a:r>
            <a:r>
              <a:rPr lang="zh-TW" altLang="en-US" dirty="0"/>
              <a:t>自動加總</a:t>
            </a:r>
            <a:r>
              <a:rPr lang="en-US" altLang="zh-TW" dirty="0"/>
              <a:t>]</a:t>
            </a:r>
            <a:r>
              <a:rPr lang="zh-TW" altLang="en-US" dirty="0"/>
              <a:t>功能來建立</a:t>
            </a:r>
            <a:r>
              <a:rPr lang="en-US" altLang="zh-TW" dirty="0"/>
              <a:t>[</a:t>
            </a:r>
            <a:r>
              <a:rPr lang="zh-TW" altLang="en-US" dirty="0"/>
              <a:t>量值</a:t>
            </a:r>
            <a:r>
              <a:rPr lang="en-US" altLang="zh-TW" dirty="0"/>
              <a:t>]</a:t>
            </a:r>
            <a:r>
              <a:rPr lang="zh-TW" altLang="en-US" dirty="0"/>
              <a:t>。</a:t>
            </a:r>
            <a:endParaRPr lang="en-US" altLang="zh-TW" dirty="0"/>
          </a:p>
          <a:p>
            <a:r>
              <a:rPr lang="zh-TW" altLang="en-US" dirty="0"/>
              <a:t>此外亦可以建立自訂的計算公式使用資料分析運算式 </a:t>
            </a:r>
            <a:r>
              <a:rPr lang="en-US" altLang="zh-TW" dirty="0"/>
              <a:t>(DAX)</a:t>
            </a:r>
            <a:r>
              <a:rPr lang="zh-TW" altLang="en-US" dirty="0"/>
              <a:t>算結果。</a:t>
            </a:r>
            <a:endParaRPr lang="en-US" altLang="zh-TW" dirty="0"/>
          </a:p>
          <a:p>
            <a:r>
              <a:rPr lang="en-US" altLang="zh-TW" dirty="0"/>
              <a:t>Power Pivot </a:t>
            </a:r>
            <a:r>
              <a:rPr lang="zh-TW" altLang="en-US" dirty="0"/>
              <a:t>中的 </a:t>
            </a:r>
            <a:r>
              <a:rPr lang="en-US" altLang="zh-TW" dirty="0"/>
              <a:t>DAX </a:t>
            </a:r>
            <a:r>
              <a:rPr lang="zh-TW" altLang="en-US" dirty="0"/>
              <a:t>公式非常類似於 </a:t>
            </a:r>
            <a:r>
              <a:rPr lang="en-US" altLang="zh-TW" dirty="0"/>
              <a:t>Excel </a:t>
            </a:r>
            <a:r>
              <a:rPr lang="zh-TW" altLang="en-US" dirty="0"/>
              <a:t>公式。</a:t>
            </a:r>
          </a:p>
        </p:txBody>
      </p:sp>
      <p:sp>
        <p:nvSpPr>
          <p:cNvPr id="12" name="投影片編號版面配置區 11">
            <a:extLst>
              <a:ext uri="{FF2B5EF4-FFF2-40B4-BE49-F238E27FC236}">
                <a16:creationId xmlns:a16="http://schemas.microsoft.com/office/drawing/2014/main" id="{34F50EEC-AC02-4ACE-B81D-111FA7AB9705}"/>
              </a:ext>
            </a:extLst>
          </p:cNvPr>
          <p:cNvSpPr>
            <a:spLocks noGrp="1"/>
          </p:cNvSpPr>
          <p:nvPr>
            <p:ph type="sldNum" sz="quarter" idx="4"/>
          </p:nvPr>
        </p:nvSpPr>
        <p:spPr/>
        <p:txBody>
          <a:bodyPr/>
          <a:lstStyle/>
          <a:p>
            <a:fld id="{7F173E31-B280-470D-8E33-DE21E2EE0EAF}" type="slidenum">
              <a:rPr lang="zh-TW" altLang="en-US" smtClean="0"/>
              <a:t>206</a:t>
            </a:fld>
            <a:endParaRPr lang="zh-TW" altLang="en-US" dirty="0"/>
          </a:p>
        </p:txBody>
      </p:sp>
    </p:spTree>
    <p:extLst>
      <p:ext uri="{BB962C8B-B14F-4D97-AF65-F5344CB8AC3E}">
        <p14:creationId xmlns:p14="http://schemas.microsoft.com/office/powerpoint/2010/main" val="17200386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B23036-B8EA-4827-956B-CF029503B000}"/>
              </a:ext>
            </a:extLst>
          </p:cNvPr>
          <p:cNvSpPr>
            <a:spLocks noGrp="1"/>
          </p:cNvSpPr>
          <p:nvPr>
            <p:ph type="title"/>
          </p:nvPr>
        </p:nvSpPr>
        <p:spPr>
          <a:xfrm>
            <a:off x="1574800" y="459581"/>
            <a:ext cx="9448800" cy="487363"/>
          </a:xfrm>
        </p:spPr>
        <p:txBody>
          <a:bodyPr/>
          <a:lstStyle/>
          <a:p>
            <a:r>
              <a:rPr lang="zh-TW" altLang="en-US" dirty="0"/>
              <a:t>導出資料行的計算</a:t>
            </a:r>
          </a:p>
        </p:txBody>
      </p:sp>
      <p:sp>
        <p:nvSpPr>
          <p:cNvPr id="8" name="內容版面配置區 7">
            <a:extLst>
              <a:ext uri="{FF2B5EF4-FFF2-40B4-BE49-F238E27FC236}">
                <a16:creationId xmlns:a16="http://schemas.microsoft.com/office/drawing/2014/main" id="{0699EAFF-F09A-4588-9C71-037A45449861}"/>
              </a:ext>
            </a:extLst>
          </p:cNvPr>
          <p:cNvSpPr>
            <a:spLocks noGrp="1"/>
          </p:cNvSpPr>
          <p:nvPr>
            <p:ph idx="1"/>
          </p:nvPr>
        </p:nvSpPr>
        <p:spPr>
          <a:xfrm>
            <a:off x="2235200" y="1295400"/>
            <a:ext cx="9398000" cy="5029200"/>
          </a:xfrm>
        </p:spPr>
        <p:txBody>
          <a:bodyPr>
            <a:normAutofit/>
          </a:bodyPr>
          <a:lstStyle/>
          <a:p>
            <a:r>
              <a:rPr lang="zh-TW" altLang="en-US" dirty="0"/>
              <a:t>如果您需要將銷售利潤值新增至</a:t>
            </a:r>
            <a:r>
              <a:rPr lang="en-US" altLang="zh-TW" dirty="0" err="1"/>
              <a:t>factSales</a:t>
            </a:r>
            <a:r>
              <a:rPr lang="zh-TW" altLang="en-US" dirty="0"/>
              <a:t>資料表中的每個資料列。 </a:t>
            </a:r>
            <a:endParaRPr lang="en-US" altLang="zh-TW" dirty="0"/>
          </a:p>
        </p:txBody>
      </p:sp>
      <p:pic>
        <p:nvPicPr>
          <p:cNvPr id="9" name="圖片 8">
            <a:extLst>
              <a:ext uri="{FF2B5EF4-FFF2-40B4-BE49-F238E27FC236}">
                <a16:creationId xmlns:a16="http://schemas.microsoft.com/office/drawing/2014/main" id="{AC77EC1C-7798-44E9-9FB0-47225FFB0DC6}"/>
              </a:ext>
            </a:extLst>
          </p:cNvPr>
          <p:cNvPicPr>
            <a:picLocks noChangeAspect="1"/>
          </p:cNvPicPr>
          <p:nvPr/>
        </p:nvPicPr>
        <p:blipFill>
          <a:blip r:embed="rId2"/>
          <a:stretch>
            <a:fillRect/>
          </a:stretch>
        </p:blipFill>
        <p:spPr>
          <a:xfrm>
            <a:off x="3381375" y="2403890"/>
            <a:ext cx="5429250" cy="1390650"/>
          </a:xfrm>
          <a:prstGeom prst="rect">
            <a:avLst/>
          </a:prstGeom>
        </p:spPr>
      </p:pic>
      <p:sp>
        <p:nvSpPr>
          <p:cNvPr id="10" name="內容版面配置區 7">
            <a:extLst>
              <a:ext uri="{FF2B5EF4-FFF2-40B4-BE49-F238E27FC236}">
                <a16:creationId xmlns:a16="http://schemas.microsoft.com/office/drawing/2014/main" id="{F6673A5E-7A3C-41EA-A889-8BF93DA3DF12}"/>
              </a:ext>
            </a:extLst>
          </p:cNvPr>
          <p:cNvSpPr txBox="1">
            <a:spLocks/>
          </p:cNvSpPr>
          <p:nvPr/>
        </p:nvSpPr>
        <p:spPr>
          <a:xfrm>
            <a:off x="2152650" y="4249512"/>
            <a:ext cx="8655258" cy="2760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TW" altLang="en-US" sz="2000" b="0" dirty="0"/>
              <a:t>透過新增匯出資料行，並使用 </a:t>
            </a:r>
            <a:endParaRPr lang="en-US" altLang="zh-TW" sz="2000" b="0" dirty="0"/>
          </a:p>
          <a:p>
            <a:pPr marL="0" indent="0">
              <a:lnSpc>
                <a:spcPct val="100000"/>
              </a:lnSpc>
              <a:buNone/>
            </a:pPr>
            <a:r>
              <a:rPr lang="en-US" altLang="zh-TW" sz="2000" b="0" dirty="0">
                <a:solidFill>
                  <a:srgbClr val="002060"/>
                </a:solidFill>
              </a:rPr>
              <a:t>formula = [</a:t>
            </a:r>
            <a:r>
              <a:rPr lang="en-US" altLang="zh-TW" sz="2000" b="0" dirty="0" err="1">
                <a:solidFill>
                  <a:srgbClr val="002060"/>
                </a:solidFill>
              </a:rPr>
              <a:t>SalesAmount</a:t>
            </a:r>
            <a:r>
              <a:rPr lang="en-US" altLang="zh-TW" sz="2000" b="0" dirty="0">
                <a:solidFill>
                  <a:srgbClr val="002060"/>
                </a:solidFill>
              </a:rPr>
              <a:t>] - [</a:t>
            </a:r>
            <a:r>
              <a:rPr lang="en-US" altLang="zh-TW" sz="2000" b="0" dirty="0" err="1">
                <a:solidFill>
                  <a:srgbClr val="002060"/>
                </a:solidFill>
              </a:rPr>
              <a:t>TotalCost</a:t>
            </a:r>
            <a:r>
              <a:rPr lang="en-US" altLang="zh-TW" sz="2000" b="0" dirty="0">
                <a:solidFill>
                  <a:srgbClr val="002060"/>
                </a:solidFill>
              </a:rPr>
              <a:t>] - [</a:t>
            </a:r>
            <a:r>
              <a:rPr lang="en-US" altLang="zh-TW" sz="2000" b="0" dirty="0" err="1">
                <a:solidFill>
                  <a:srgbClr val="002060"/>
                </a:solidFill>
              </a:rPr>
              <a:t>ReturnAmount</a:t>
            </a:r>
            <a:r>
              <a:rPr lang="en-US" altLang="zh-TW" sz="2000" b="0" dirty="0">
                <a:solidFill>
                  <a:srgbClr val="002060"/>
                </a:solidFill>
              </a:rPr>
              <a:t>]</a:t>
            </a:r>
            <a:r>
              <a:rPr lang="zh-TW" altLang="en-US" sz="2000" b="0" dirty="0">
                <a:solidFill>
                  <a:srgbClr val="002060"/>
                </a:solidFill>
              </a:rPr>
              <a:t> </a:t>
            </a:r>
            <a:endParaRPr lang="en-US" altLang="zh-TW" sz="2000" b="0" dirty="0">
              <a:solidFill>
                <a:srgbClr val="002060"/>
              </a:solidFill>
            </a:endParaRPr>
          </a:p>
          <a:p>
            <a:pPr marL="0" indent="0">
              <a:lnSpc>
                <a:spcPct val="100000"/>
              </a:lnSpc>
              <a:buNone/>
            </a:pPr>
            <a:r>
              <a:rPr lang="zh-TW" altLang="en-US" sz="2000" b="0" dirty="0"/>
              <a:t>新值會以減去 </a:t>
            </a:r>
            <a:r>
              <a:rPr lang="en-US" altLang="zh-TW" sz="2000" b="0" dirty="0" err="1"/>
              <a:t>TotalCost</a:t>
            </a:r>
            <a:r>
              <a:rPr lang="en-US" altLang="zh-TW" sz="2000" b="0" dirty="0"/>
              <a:t> </a:t>
            </a:r>
            <a:r>
              <a:rPr lang="zh-TW" altLang="en-US" sz="2000" b="0" dirty="0"/>
              <a:t>中每一列的值，並從 </a:t>
            </a:r>
            <a:r>
              <a:rPr lang="en-US" altLang="zh-TW" sz="2000" b="0" dirty="0" err="1"/>
              <a:t>ReturnAmount</a:t>
            </a:r>
            <a:r>
              <a:rPr lang="en-US" altLang="zh-TW" sz="2000" b="0" dirty="0"/>
              <a:t> </a:t>
            </a:r>
            <a:r>
              <a:rPr lang="zh-TW" altLang="en-US" sz="2000" b="0" dirty="0"/>
              <a:t>資料列的每個資料列中的值來計算。 您可以在樞紐分析表、樞紐分析圖或 </a:t>
            </a:r>
            <a:r>
              <a:rPr lang="en-US" altLang="zh-TW" sz="2000" b="0" dirty="0"/>
              <a:t>Power View </a:t>
            </a:r>
            <a:r>
              <a:rPr lang="zh-TW" altLang="en-US" sz="2000" b="0" dirty="0"/>
              <a:t>報表中使用 </a:t>
            </a:r>
            <a:r>
              <a:rPr lang="en-US" altLang="zh-TW" sz="2000" b="0" dirty="0"/>
              <a:t>[</a:t>
            </a:r>
            <a:r>
              <a:rPr lang="zh-TW" altLang="en-US" sz="2000" b="0" dirty="0"/>
              <a:t>利潤</a:t>
            </a:r>
            <a:r>
              <a:rPr lang="en-US" altLang="zh-TW" sz="2000" b="0" dirty="0"/>
              <a:t>] </a:t>
            </a:r>
            <a:r>
              <a:rPr lang="zh-TW" altLang="en-US" sz="2000" b="0" dirty="0"/>
              <a:t>資料行，就像在其他任何欄中一樣。</a:t>
            </a:r>
          </a:p>
        </p:txBody>
      </p:sp>
      <p:sp>
        <p:nvSpPr>
          <p:cNvPr id="11" name="矩形 10">
            <a:extLst>
              <a:ext uri="{FF2B5EF4-FFF2-40B4-BE49-F238E27FC236}">
                <a16:creationId xmlns:a16="http://schemas.microsoft.com/office/drawing/2014/main" id="{929BEC02-B9BC-40DE-B06F-A5BD6B8AD0F3}"/>
              </a:ext>
            </a:extLst>
          </p:cNvPr>
          <p:cNvSpPr/>
          <p:nvPr/>
        </p:nvSpPr>
        <p:spPr>
          <a:xfrm>
            <a:off x="3479800" y="2876739"/>
            <a:ext cx="400050" cy="6987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投影片編號版面配置區 14">
            <a:extLst>
              <a:ext uri="{FF2B5EF4-FFF2-40B4-BE49-F238E27FC236}">
                <a16:creationId xmlns:a16="http://schemas.microsoft.com/office/drawing/2014/main" id="{E7C2F9EC-2C34-42D7-AAAE-4F05F02EDB26}"/>
              </a:ext>
            </a:extLst>
          </p:cNvPr>
          <p:cNvSpPr>
            <a:spLocks noGrp="1"/>
          </p:cNvSpPr>
          <p:nvPr>
            <p:ph type="sldNum" sz="quarter" idx="4"/>
          </p:nvPr>
        </p:nvSpPr>
        <p:spPr/>
        <p:txBody>
          <a:bodyPr/>
          <a:lstStyle/>
          <a:p>
            <a:fld id="{7F173E31-B280-470D-8E33-DE21E2EE0EAF}" type="slidenum">
              <a:rPr lang="zh-TW" altLang="en-US" smtClean="0"/>
              <a:t>207</a:t>
            </a:fld>
            <a:endParaRPr lang="zh-TW" altLang="en-US" dirty="0"/>
          </a:p>
        </p:txBody>
      </p:sp>
      <p:sp>
        <p:nvSpPr>
          <p:cNvPr id="12" name="文字方塊 11">
            <a:hlinkClick r:id="rId3" action="ppaction://hlinkfile"/>
            <a:extLst>
              <a:ext uri="{FF2B5EF4-FFF2-40B4-BE49-F238E27FC236}">
                <a16:creationId xmlns:a16="http://schemas.microsoft.com/office/drawing/2014/main" id="{1A3C3E56-36F6-47E7-80EF-424890BDCF1B}"/>
              </a:ext>
            </a:extLst>
          </p:cNvPr>
          <p:cNvSpPr txBox="1"/>
          <p:nvPr/>
        </p:nvSpPr>
        <p:spPr>
          <a:xfrm>
            <a:off x="6012115" y="845998"/>
            <a:ext cx="4329785"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pt-BR" altLang="zh-TW" dirty="0">
                <a:hlinkClick r:id="rId4" action="ppaction://hlinkfile"/>
              </a:rPr>
              <a:t>Contoso Sample DAX Formulas.xlsx</a:t>
            </a:r>
            <a:endParaRPr lang="zh-TW" altLang="en-US" dirty="0"/>
          </a:p>
        </p:txBody>
      </p:sp>
    </p:spTree>
    <p:extLst>
      <p:ext uri="{BB962C8B-B14F-4D97-AF65-F5344CB8AC3E}">
        <p14:creationId xmlns:p14="http://schemas.microsoft.com/office/powerpoint/2010/main" val="25834947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B23036-B8EA-4827-956B-CF029503B000}"/>
              </a:ext>
            </a:extLst>
          </p:cNvPr>
          <p:cNvSpPr>
            <a:spLocks noGrp="1"/>
          </p:cNvSpPr>
          <p:nvPr>
            <p:ph type="title"/>
          </p:nvPr>
        </p:nvSpPr>
        <p:spPr>
          <a:xfrm>
            <a:off x="1574800" y="459581"/>
            <a:ext cx="9448800" cy="487363"/>
          </a:xfrm>
        </p:spPr>
        <p:txBody>
          <a:bodyPr/>
          <a:lstStyle/>
          <a:p>
            <a:r>
              <a:rPr lang="zh-TW" altLang="en-US"/>
              <a:t>導出資料行的計算</a:t>
            </a:r>
            <a:endParaRPr lang="zh-TW" altLang="en-US" dirty="0"/>
          </a:p>
        </p:txBody>
      </p:sp>
      <p:pic>
        <p:nvPicPr>
          <p:cNvPr id="4" name="內容版面配置區 3">
            <a:hlinkClick r:id="rId2" action="ppaction://hlinkfile"/>
            <a:extLst>
              <a:ext uri="{FF2B5EF4-FFF2-40B4-BE49-F238E27FC236}">
                <a16:creationId xmlns:a16="http://schemas.microsoft.com/office/drawing/2014/main" id="{980B2B4A-B66E-4DAA-8C03-14775D91196F}"/>
              </a:ext>
            </a:extLst>
          </p:cNvPr>
          <p:cNvPicPr>
            <a:picLocks noGrp="1" noChangeAspect="1"/>
          </p:cNvPicPr>
          <p:nvPr>
            <p:ph idx="1"/>
          </p:nvPr>
        </p:nvPicPr>
        <p:blipFill>
          <a:blip r:embed="rId3"/>
          <a:stretch>
            <a:fillRect/>
          </a:stretch>
        </p:blipFill>
        <p:spPr>
          <a:xfrm>
            <a:off x="3202764" y="1556147"/>
            <a:ext cx="7285892" cy="5029200"/>
          </a:xfrm>
        </p:spPr>
      </p:pic>
      <p:sp>
        <p:nvSpPr>
          <p:cNvPr id="6" name="文字方塊 5">
            <a:extLst>
              <a:ext uri="{FF2B5EF4-FFF2-40B4-BE49-F238E27FC236}">
                <a16:creationId xmlns:a16="http://schemas.microsoft.com/office/drawing/2014/main" id="{5E953D1C-978E-47D8-9721-A4D177108A1D}"/>
              </a:ext>
            </a:extLst>
          </p:cNvPr>
          <p:cNvSpPr txBox="1"/>
          <p:nvPr/>
        </p:nvSpPr>
        <p:spPr>
          <a:xfrm>
            <a:off x="3810000" y="1156037"/>
            <a:ext cx="4572000" cy="400110"/>
          </a:xfrm>
          <a:prstGeom prst="rect">
            <a:avLst/>
          </a:prstGeom>
          <a:noFill/>
        </p:spPr>
        <p:txBody>
          <a:bodyPr wrap="square">
            <a:spAutoFit/>
          </a:bodyPr>
          <a:lstStyle/>
          <a:p>
            <a:pPr algn="ctr"/>
            <a:r>
              <a:rPr lang="en-US" altLang="zh-TW" sz="2000" dirty="0">
                <a:latin typeface="Calibri" panose="020F0502020204030204" pitchFamily="34" charset="0"/>
                <a:ea typeface="新細明體" panose="02020500000000000000" pitchFamily="18" charset="-120"/>
                <a:cs typeface="Times New Roman" panose="02020603050405020304" pitchFamily="18" charset="0"/>
              </a:rPr>
              <a:t>[Margin] = [</a:t>
            </a:r>
            <a:r>
              <a:rPr lang="en-US" altLang="zh-TW" sz="2000" dirty="0" err="1">
                <a:latin typeface="Calibri" panose="020F0502020204030204" pitchFamily="34" charset="0"/>
                <a:ea typeface="新細明體" panose="02020500000000000000" pitchFamily="18" charset="-120"/>
                <a:cs typeface="Times New Roman" panose="02020603050405020304" pitchFamily="18" charset="0"/>
              </a:rPr>
              <a:t>SalesAmount</a:t>
            </a:r>
            <a:r>
              <a:rPr lang="en-US" altLang="zh-TW" sz="2000" dirty="0">
                <a:latin typeface="Calibri" panose="020F0502020204030204" pitchFamily="34" charset="0"/>
                <a:ea typeface="新細明體" panose="02020500000000000000" pitchFamily="18" charset="-120"/>
                <a:cs typeface="Times New Roman" panose="02020603050405020304" pitchFamily="18" charset="0"/>
              </a:rPr>
              <a:t>] - [</a:t>
            </a:r>
            <a:r>
              <a:rPr lang="en-US" altLang="zh-TW" sz="2000" dirty="0" err="1">
                <a:latin typeface="Calibri" panose="020F0502020204030204" pitchFamily="34" charset="0"/>
                <a:ea typeface="新細明體" panose="02020500000000000000" pitchFamily="18" charset="-120"/>
                <a:cs typeface="Times New Roman" panose="02020603050405020304" pitchFamily="18" charset="0"/>
              </a:rPr>
              <a:t>TotalCost</a:t>
            </a:r>
            <a:r>
              <a:rPr lang="en-US" altLang="zh-TW" sz="2000" dirty="0">
                <a:latin typeface="Calibri" panose="020F0502020204030204" pitchFamily="34" charset="0"/>
                <a:ea typeface="新細明體" panose="02020500000000000000" pitchFamily="18" charset="-120"/>
                <a:cs typeface="Times New Roman" panose="02020603050405020304" pitchFamily="18" charset="0"/>
              </a:rPr>
              <a:t>]</a:t>
            </a:r>
            <a:endParaRPr lang="zh-TW" altLang="en-US" sz="2000" dirty="0"/>
          </a:p>
        </p:txBody>
      </p:sp>
      <p:sp>
        <p:nvSpPr>
          <p:cNvPr id="13" name="投影片編號版面配置區 12">
            <a:extLst>
              <a:ext uri="{FF2B5EF4-FFF2-40B4-BE49-F238E27FC236}">
                <a16:creationId xmlns:a16="http://schemas.microsoft.com/office/drawing/2014/main" id="{CBC60355-033E-46AA-9A1D-7D272195A1B8}"/>
              </a:ext>
            </a:extLst>
          </p:cNvPr>
          <p:cNvSpPr>
            <a:spLocks noGrp="1"/>
          </p:cNvSpPr>
          <p:nvPr>
            <p:ph type="sldNum" sz="quarter" idx="4"/>
          </p:nvPr>
        </p:nvSpPr>
        <p:spPr/>
        <p:txBody>
          <a:bodyPr/>
          <a:lstStyle/>
          <a:p>
            <a:fld id="{7F173E31-B280-470D-8E33-DE21E2EE0EAF}" type="slidenum">
              <a:rPr lang="zh-TW" altLang="en-US" smtClean="0"/>
              <a:t>208</a:t>
            </a:fld>
            <a:endParaRPr lang="zh-TW" altLang="en-US" dirty="0"/>
          </a:p>
        </p:txBody>
      </p:sp>
    </p:spTree>
    <p:extLst>
      <p:ext uri="{BB962C8B-B14F-4D97-AF65-F5344CB8AC3E}">
        <p14:creationId xmlns:p14="http://schemas.microsoft.com/office/powerpoint/2010/main" val="26166645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2C3124-0C04-4653-BEDE-93296C53941E}"/>
              </a:ext>
            </a:extLst>
          </p:cNvPr>
          <p:cNvSpPr>
            <a:spLocks noGrp="1"/>
          </p:cNvSpPr>
          <p:nvPr>
            <p:ph type="title"/>
          </p:nvPr>
        </p:nvSpPr>
        <p:spPr>
          <a:xfrm>
            <a:off x="1574800" y="459581"/>
            <a:ext cx="9448800" cy="487363"/>
          </a:xfrm>
        </p:spPr>
        <p:txBody>
          <a:bodyPr/>
          <a:lstStyle/>
          <a:p>
            <a:r>
              <a:rPr lang="zh-TW" altLang="en-US" dirty="0"/>
              <a:t>計算結果欄</a:t>
            </a:r>
          </a:p>
        </p:txBody>
      </p:sp>
      <p:sp>
        <p:nvSpPr>
          <p:cNvPr id="3" name="內容版面配置區 2">
            <a:extLst>
              <a:ext uri="{FF2B5EF4-FFF2-40B4-BE49-F238E27FC236}">
                <a16:creationId xmlns:a16="http://schemas.microsoft.com/office/drawing/2014/main" id="{9DF5F44B-E063-4640-A7FA-172300B31A36}"/>
              </a:ext>
            </a:extLst>
          </p:cNvPr>
          <p:cNvSpPr>
            <a:spLocks noGrp="1"/>
          </p:cNvSpPr>
          <p:nvPr>
            <p:ph idx="1"/>
          </p:nvPr>
        </p:nvSpPr>
        <p:spPr>
          <a:xfrm>
            <a:off x="2235200" y="1295400"/>
            <a:ext cx="9398000" cy="5029200"/>
          </a:xfrm>
        </p:spPr>
        <p:txBody>
          <a:bodyPr>
            <a:normAutofit/>
          </a:bodyPr>
          <a:lstStyle/>
          <a:p>
            <a:pPr>
              <a:lnSpc>
                <a:spcPct val="150000"/>
              </a:lnSpc>
            </a:pPr>
            <a:r>
              <a:rPr lang="zh-TW" altLang="en-US" dirty="0"/>
              <a:t>計算結果欄中的公式與您在 </a:t>
            </a:r>
            <a:r>
              <a:rPr lang="en-US" altLang="zh-TW" dirty="0"/>
              <a:t>Excel </a:t>
            </a:r>
            <a:r>
              <a:rPr lang="zh-TW" altLang="en-US" dirty="0"/>
              <a:t>中建立的公式非常類似。 不過，您無法針對表格中不同的資料列建立不同的公式。 相反地，</a:t>
            </a:r>
            <a:r>
              <a:rPr lang="en-US" altLang="zh-TW" dirty="0"/>
              <a:t>DAX </a:t>
            </a:r>
            <a:r>
              <a:rPr lang="zh-TW" altLang="en-US" dirty="0"/>
              <a:t>公式會自動套用至整個資料行。</a:t>
            </a:r>
            <a:endParaRPr lang="en-US" altLang="zh-TW" dirty="0"/>
          </a:p>
          <a:p>
            <a:pPr>
              <a:lnSpc>
                <a:spcPct val="150000"/>
              </a:lnSpc>
            </a:pPr>
            <a:r>
              <a:rPr lang="zh-TW" altLang="en-US" dirty="0"/>
              <a:t>如果您想要將計算結果放在樞紐分析表的不同區域；例如樞紐分析表中的欄或列，或是樞紐分析圖中的座標軸上，請使用計算結果欄</a:t>
            </a:r>
            <a:r>
              <a:rPr lang="en-US" altLang="zh-TW" dirty="0"/>
              <a:t>(</a:t>
            </a:r>
            <a:r>
              <a:rPr lang="zh-TW" altLang="en-US" dirty="0"/>
              <a:t>加入資料行</a:t>
            </a:r>
            <a:r>
              <a:rPr lang="en-US" altLang="zh-TW" dirty="0"/>
              <a:t>)</a:t>
            </a:r>
            <a:r>
              <a:rPr lang="zh-TW" altLang="en-US" dirty="0"/>
              <a:t>。 </a:t>
            </a:r>
          </a:p>
        </p:txBody>
      </p:sp>
      <p:sp>
        <p:nvSpPr>
          <p:cNvPr id="12" name="投影片編號版面配置區 11">
            <a:extLst>
              <a:ext uri="{FF2B5EF4-FFF2-40B4-BE49-F238E27FC236}">
                <a16:creationId xmlns:a16="http://schemas.microsoft.com/office/drawing/2014/main" id="{3288A13F-BD71-4606-98F3-E6F0E5E9C1E0}"/>
              </a:ext>
            </a:extLst>
          </p:cNvPr>
          <p:cNvSpPr>
            <a:spLocks noGrp="1"/>
          </p:cNvSpPr>
          <p:nvPr>
            <p:ph type="sldNum" sz="quarter" idx="4"/>
          </p:nvPr>
        </p:nvSpPr>
        <p:spPr/>
        <p:txBody>
          <a:bodyPr/>
          <a:lstStyle/>
          <a:p>
            <a:fld id="{7F173E31-B280-470D-8E33-DE21E2EE0EAF}" type="slidenum">
              <a:rPr lang="zh-TW" altLang="en-US" smtClean="0"/>
              <a:t>209</a:t>
            </a:fld>
            <a:endParaRPr lang="zh-TW" altLang="en-US" dirty="0"/>
          </a:p>
        </p:txBody>
      </p:sp>
    </p:spTree>
    <p:extLst>
      <p:ext uri="{BB962C8B-B14F-4D97-AF65-F5344CB8AC3E}">
        <p14:creationId xmlns:p14="http://schemas.microsoft.com/office/powerpoint/2010/main" val="9895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範例圖說</a:t>
            </a:r>
            <a:r>
              <a:rPr lang="en-US" altLang="zh-TW" dirty="0"/>
              <a:t>1/2</a:t>
            </a:r>
            <a:endParaRPr lang="zh-TW" altLang="en-US" dirty="0"/>
          </a:p>
        </p:txBody>
      </p:sp>
      <p:sp>
        <p:nvSpPr>
          <p:cNvPr id="3" name="內容版面配置區 2"/>
          <p:cNvSpPr>
            <a:spLocks noGrp="1"/>
          </p:cNvSpPr>
          <p:nvPr>
            <p:ph sz="quarter" idx="1"/>
          </p:nvPr>
        </p:nvSpPr>
        <p:spPr/>
        <p:txBody>
          <a:bodyPr/>
          <a:lstStyle/>
          <a:p>
            <a:pPr marL="0" indent="0">
              <a:buNone/>
            </a:pPr>
            <a:r>
              <a:rPr lang="zh-TW" altLang="en-US" dirty="0"/>
              <a:t>為依州別顯示每季銷售額的工作表，</a:t>
            </a:r>
            <a:endParaRPr lang="en-US" altLang="zh-TW" dirty="0"/>
          </a:p>
          <a:p>
            <a:pPr marL="0" indent="0">
              <a:buNone/>
            </a:pPr>
            <a:r>
              <a:rPr lang="zh-TW" altLang="en-US" dirty="0"/>
              <a:t>其中的資料並未排序： </a:t>
            </a:r>
          </a:p>
          <a:p>
            <a:endParaRPr lang="zh-TW" altLang="en-US" dirty="0"/>
          </a:p>
        </p:txBody>
      </p:sp>
      <p:pic>
        <p:nvPicPr>
          <p:cNvPr id="3074" name="Picture 2" descr="樞紐分析表來源資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549" y="2132857"/>
            <a:ext cx="5066560" cy="37094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8202139" y="2996952"/>
            <a:ext cx="2062307" cy="598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42849" bIns="44436" numCol="1" anchor="ctr" anchorCtr="0" compatLnSpc="1">
            <a:prstTxWarp prst="textNoShape">
              <a:avLst/>
            </a:prstTxWarp>
            <a:spAutoFit/>
          </a:bodyPr>
          <a:lstStyle/>
          <a:p>
            <a:pPr fontAlgn="ctr"/>
            <a:r>
              <a:rPr kumimoji="1" lang="zh-TW" b="0" i="0" u="none" strike="noStrike" cap="none" normalizeH="0" baseline="0" dirty="0">
                <a:ln>
                  <a:noFill/>
                </a:ln>
                <a:solidFill>
                  <a:schemeClr val="tx1"/>
                </a:solidFill>
                <a:effectLst/>
                <a:latin typeface="Arial" pitchFamily="34" charset="0"/>
                <a:ea typeface="新細明體" pitchFamily="18" charset="-120"/>
              </a:rPr>
              <a:t>各州的商品銷售額</a:t>
            </a:r>
          </a:p>
          <a:p>
            <a:pPr eaLnBrk="0" fontAlgn="ctr" hangingPunct="0"/>
            <a:r>
              <a:rPr kumimoji="1" lang="zh-TW" b="0" i="0" u="none" strike="noStrike" cap="none" normalizeH="0" baseline="0" dirty="0">
                <a:ln>
                  <a:noFill/>
                </a:ln>
                <a:solidFill>
                  <a:schemeClr val="tx1"/>
                </a:solidFill>
                <a:effectLst/>
                <a:latin typeface="Arial" pitchFamily="34" charset="0"/>
                <a:ea typeface="新細明體" pitchFamily="18" charset="-120"/>
              </a:rPr>
              <a:t>加州的銷售額</a:t>
            </a:r>
          </a:p>
        </p:txBody>
      </p:sp>
      <p:grpSp>
        <p:nvGrpSpPr>
          <p:cNvPr id="7" name="群組 6"/>
          <p:cNvGrpSpPr/>
          <p:nvPr/>
        </p:nvGrpSpPr>
        <p:grpSpPr>
          <a:xfrm>
            <a:off x="7886577" y="2996953"/>
            <a:ext cx="297991" cy="546317"/>
            <a:chOff x="31750" y="53975"/>
            <a:chExt cx="171450" cy="314325"/>
          </a:xfrm>
        </p:grpSpPr>
        <p:pic>
          <p:nvPicPr>
            <p:cNvPr id="3078" name="Picture 6" descr="圖說文字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53975"/>
              <a:ext cx="1714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圖說文字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 y="206375"/>
              <a:ext cx="171450" cy="16192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投影片編號版面配置區 3">
            <a:extLst>
              <a:ext uri="{FF2B5EF4-FFF2-40B4-BE49-F238E27FC236}">
                <a16:creationId xmlns:a16="http://schemas.microsoft.com/office/drawing/2014/main" id="{44353606-6534-49C3-A5F4-A915CE886842}"/>
              </a:ext>
            </a:extLst>
          </p:cNvPr>
          <p:cNvSpPr>
            <a:spLocks noGrp="1"/>
          </p:cNvSpPr>
          <p:nvPr>
            <p:ph type="sldNum" sz="quarter" idx="4"/>
          </p:nvPr>
        </p:nvSpPr>
        <p:spPr/>
        <p:txBody>
          <a:bodyPr/>
          <a:lstStyle/>
          <a:p>
            <a:fld id="{7F173E31-B280-470D-8E33-DE21E2EE0EAF}" type="slidenum">
              <a:rPr lang="zh-TW" altLang="en-US" smtClean="0"/>
              <a:t>21</a:t>
            </a:fld>
            <a:endParaRPr lang="zh-TW" altLang="en-US" dirty="0"/>
          </a:p>
        </p:txBody>
      </p:sp>
    </p:spTree>
    <p:extLst>
      <p:ext uri="{BB962C8B-B14F-4D97-AF65-F5344CB8AC3E}">
        <p14:creationId xmlns:p14="http://schemas.microsoft.com/office/powerpoint/2010/main" val="6827851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69962E-3FDE-424E-B487-65BCD045EFDB}"/>
              </a:ext>
            </a:extLst>
          </p:cNvPr>
          <p:cNvSpPr>
            <a:spLocks noGrp="1"/>
          </p:cNvSpPr>
          <p:nvPr>
            <p:ph type="title"/>
          </p:nvPr>
        </p:nvSpPr>
        <p:spPr>
          <a:xfrm>
            <a:off x="1574800" y="459581"/>
            <a:ext cx="9448800" cy="487363"/>
          </a:xfrm>
        </p:spPr>
        <p:txBody>
          <a:bodyPr/>
          <a:lstStyle/>
          <a:p>
            <a:r>
              <a:rPr lang="zh-TW" altLang="en-US" dirty="0"/>
              <a:t>量值</a:t>
            </a:r>
          </a:p>
        </p:txBody>
      </p:sp>
      <p:sp>
        <p:nvSpPr>
          <p:cNvPr id="3" name="內容版面配置區 2">
            <a:extLst>
              <a:ext uri="{FF2B5EF4-FFF2-40B4-BE49-F238E27FC236}">
                <a16:creationId xmlns:a16="http://schemas.microsoft.com/office/drawing/2014/main" id="{00A2E339-DE93-4A15-AE2D-4522487F5CDF}"/>
              </a:ext>
            </a:extLst>
          </p:cNvPr>
          <p:cNvSpPr>
            <a:spLocks noGrp="1"/>
          </p:cNvSpPr>
          <p:nvPr>
            <p:ph idx="1"/>
          </p:nvPr>
        </p:nvSpPr>
        <p:spPr>
          <a:xfrm>
            <a:off x="2235200" y="1295400"/>
            <a:ext cx="9398000" cy="5029200"/>
          </a:xfrm>
        </p:spPr>
        <p:txBody>
          <a:bodyPr>
            <a:normAutofit/>
          </a:bodyPr>
          <a:lstStyle/>
          <a:p>
            <a:pPr>
              <a:lnSpc>
                <a:spcPct val="150000"/>
              </a:lnSpc>
            </a:pPr>
            <a:r>
              <a:rPr lang="zh-TW" altLang="en-US" dirty="0"/>
              <a:t>量值運用在資料分析。</a:t>
            </a:r>
            <a:endParaRPr lang="en-US" altLang="zh-TW" dirty="0"/>
          </a:p>
          <a:p>
            <a:pPr>
              <a:lnSpc>
                <a:spcPct val="150000"/>
              </a:lnSpc>
            </a:pPr>
            <a:r>
              <a:rPr lang="zh-TW" altLang="en-US" dirty="0"/>
              <a:t>例如加總、 平均值、 最小或最大值、 計數或更多進階您建立的資料使用 </a:t>
            </a:r>
            <a:r>
              <a:rPr lang="en-US" altLang="zh-TW" dirty="0"/>
              <a:t>DAX </a:t>
            </a:r>
            <a:r>
              <a:rPr lang="zh-TW" altLang="en-US" dirty="0"/>
              <a:t>公式的計算。</a:t>
            </a:r>
            <a:endParaRPr lang="en-US" altLang="zh-TW" dirty="0"/>
          </a:p>
          <a:p>
            <a:pPr>
              <a:lnSpc>
                <a:spcPct val="150000"/>
              </a:lnSpc>
            </a:pPr>
            <a:r>
              <a:rPr lang="zh-TW" altLang="en-US" dirty="0"/>
              <a:t>回應列、 欄及篩選，以進行臨機操作的資料瀏覽上選擇隨時變更量值的值。</a:t>
            </a:r>
            <a:endParaRPr lang="en-US" altLang="zh-TW" dirty="0"/>
          </a:p>
          <a:p>
            <a:pPr>
              <a:lnSpc>
                <a:spcPct val="150000"/>
              </a:lnSpc>
            </a:pPr>
            <a:r>
              <a:rPr lang="zh-TW" altLang="en-US" dirty="0"/>
              <a:t>雖然測度與計算欄與公式是相似的，但它們的使用方式各不相同。量值最常用於樞紐分析表或樞紐分析圖的 </a:t>
            </a:r>
            <a:r>
              <a:rPr lang="en-US" altLang="zh-TW" dirty="0"/>
              <a:t>[</a:t>
            </a:r>
            <a:r>
              <a:rPr lang="zh-TW" altLang="en-US" dirty="0"/>
              <a:t>值</a:t>
            </a:r>
            <a:r>
              <a:rPr lang="en-US" altLang="zh-TW" dirty="0"/>
              <a:t>] </a:t>
            </a:r>
            <a:r>
              <a:rPr lang="zh-TW" altLang="en-US" dirty="0"/>
              <a:t>區域。</a:t>
            </a:r>
          </a:p>
        </p:txBody>
      </p:sp>
      <p:sp>
        <p:nvSpPr>
          <p:cNvPr id="12" name="投影片編號版面配置區 11">
            <a:extLst>
              <a:ext uri="{FF2B5EF4-FFF2-40B4-BE49-F238E27FC236}">
                <a16:creationId xmlns:a16="http://schemas.microsoft.com/office/drawing/2014/main" id="{064F55BC-E9E3-446F-BD0C-20C6FBB55349}"/>
              </a:ext>
            </a:extLst>
          </p:cNvPr>
          <p:cNvSpPr>
            <a:spLocks noGrp="1"/>
          </p:cNvSpPr>
          <p:nvPr>
            <p:ph type="sldNum" sz="quarter" idx="4"/>
          </p:nvPr>
        </p:nvSpPr>
        <p:spPr/>
        <p:txBody>
          <a:bodyPr/>
          <a:lstStyle/>
          <a:p>
            <a:fld id="{7F173E31-B280-470D-8E33-DE21E2EE0EAF}" type="slidenum">
              <a:rPr lang="zh-TW" altLang="en-US" smtClean="0"/>
              <a:t>210</a:t>
            </a:fld>
            <a:endParaRPr lang="zh-TW" altLang="en-US" dirty="0"/>
          </a:p>
        </p:txBody>
      </p:sp>
    </p:spTree>
    <p:extLst>
      <p:ext uri="{BB962C8B-B14F-4D97-AF65-F5344CB8AC3E}">
        <p14:creationId xmlns:p14="http://schemas.microsoft.com/office/powerpoint/2010/main" val="3452910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62E8AE-1A77-4B8C-82F4-E3EC006DF447}"/>
              </a:ext>
            </a:extLst>
          </p:cNvPr>
          <p:cNvSpPr>
            <a:spLocks noGrp="1"/>
          </p:cNvSpPr>
          <p:nvPr>
            <p:ph type="title"/>
          </p:nvPr>
        </p:nvSpPr>
        <p:spPr/>
        <p:txBody>
          <a:bodyPr/>
          <a:lstStyle/>
          <a:p>
            <a:r>
              <a:rPr lang="zh-TW" altLang="en-US" dirty="0"/>
              <a:t>量值</a:t>
            </a:r>
            <a:r>
              <a:rPr lang="en-US" altLang="zh-TW" dirty="0"/>
              <a:t>-</a:t>
            </a:r>
            <a:r>
              <a:rPr lang="zh-TW" altLang="en-US" dirty="0"/>
              <a:t>範例簡介</a:t>
            </a:r>
          </a:p>
        </p:txBody>
      </p:sp>
      <p:sp>
        <p:nvSpPr>
          <p:cNvPr id="13" name="投影片編號版面配置區 12">
            <a:extLst>
              <a:ext uri="{FF2B5EF4-FFF2-40B4-BE49-F238E27FC236}">
                <a16:creationId xmlns:a16="http://schemas.microsoft.com/office/drawing/2014/main" id="{15EBB0C9-E660-4732-9CF3-9FAFEC572598}"/>
              </a:ext>
            </a:extLst>
          </p:cNvPr>
          <p:cNvSpPr>
            <a:spLocks noGrp="1"/>
          </p:cNvSpPr>
          <p:nvPr>
            <p:ph type="sldNum" sz="quarter" idx="4"/>
          </p:nvPr>
        </p:nvSpPr>
        <p:spPr/>
        <p:txBody>
          <a:bodyPr/>
          <a:lstStyle/>
          <a:p>
            <a:fld id="{7F173E31-B280-470D-8E33-DE21E2EE0EAF}" type="slidenum">
              <a:rPr lang="zh-TW" altLang="en-US" smtClean="0"/>
              <a:t>211</a:t>
            </a:fld>
            <a:endParaRPr lang="zh-TW" altLang="en-US" dirty="0"/>
          </a:p>
        </p:txBody>
      </p:sp>
      <p:pic>
        <p:nvPicPr>
          <p:cNvPr id="11" name="圖片 10">
            <a:extLst>
              <a:ext uri="{FF2B5EF4-FFF2-40B4-BE49-F238E27FC236}">
                <a16:creationId xmlns:a16="http://schemas.microsoft.com/office/drawing/2014/main" id="{64B16269-E075-40A1-B13F-109CAAB2A4C6}"/>
              </a:ext>
            </a:extLst>
          </p:cNvPr>
          <p:cNvPicPr>
            <a:picLocks noChangeAspect="1"/>
          </p:cNvPicPr>
          <p:nvPr/>
        </p:nvPicPr>
        <p:blipFill>
          <a:blip r:embed="rId2"/>
          <a:stretch>
            <a:fillRect/>
          </a:stretch>
        </p:blipFill>
        <p:spPr>
          <a:xfrm>
            <a:off x="2914535" y="2081994"/>
            <a:ext cx="6362930" cy="4410880"/>
          </a:xfrm>
          <a:prstGeom prst="rect">
            <a:avLst/>
          </a:prstGeom>
        </p:spPr>
      </p:pic>
      <p:sp>
        <p:nvSpPr>
          <p:cNvPr id="12" name="文字方塊 11">
            <a:extLst>
              <a:ext uri="{FF2B5EF4-FFF2-40B4-BE49-F238E27FC236}">
                <a16:creationId xmlns:a16="http://schemas.microsoft.com/office/drawing/2014/main" id="{78C7459E-999A-4BC7-B285-B96E421A79EE}"/>
              </a:ext>
            </a:extLst>
          </p:cNvPr>
          <p:cNvSpPr txBox="1"/>
          <p:nvPr/>
        </p:nvSpPr>
        <p:spPr>
          <a:xfrm>
            <a:off x="2676291" y="1150707"/>
            <a:ext cx="18288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dirty="0"/>
              <a:t>新增量值</a:t>
            </a:r>
          </a:p>
        </p:txBody>
      </p:sp>
    </p:spTree>
    <p:extLst>
      <p:ext uri="{BB962C8B-B14F-4D97-AF65-F5344CB8AC3E}">
        <p14:creationId xmlns:p14="http://schemas.microsoft.com/office/powerpoint/2010/main" val="9881285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62E8AE-1A77-4B8C-82F4-E3EC006DF447}"/>
              </a:ext>
            </a:extLst>
          </p:cNvPr>
          <p:cNvSpPr>
            <a:spLocks noGrp="1"/>
          </p:cNvSpPr>
          <p:nvPr>
            <p:ph type="title"/>
          </p:nvPr>
        </p:nvSpPr>
        <p:spPr>
          <a:xfrm>
            <a:off x="812800" y="457201"/>
            <a:ext cx="9448800" cy="487363"/>
          </a:xfrm>
        </p:spPr>
        <p:txBody>
          <a:bodyPr/>
          <a:lstStyle/>
          <a:p>
            <a:r>
              <a:rPr lang="zh-TW" altLang="en-US" dirty="0"/>
              <a:t>量值</a:t>
            </a:r>
            <a:r>
              <a:rPr lang="en-US" altLang="zh-TW" dirty="0"/>
              <a:t>-</a:t>
            </a:r>
            <a:r>
              <a:rPr lang="zh-TW" altLang="en-US" dirty="0"/>
              <a:t>範例簡介</a:t>
            </a:r>
          </a:p>
        </p:txBody>
      </p:sp>
      <p:pic>
        <p:nvPicPr>
          <p:cNvPr id="4" name="圖片 3">
            <a:extLst>
              <a:ext uri="{FF2B5EF4-FFF2-40B4-BE49-F238E27FC236}">
                <a16:creationId xmlns:a16="http://schemas.microsoft.com/office/drawing/2014/main" id="{CA0AF0C4-02C7-4DCF-ADC6-2533DD600016}"/>
              </a:ext>
            </a:extLst>
          </p:cNvPr>
          <p:cNvPicPr>
            <a:picLocks noChangeAspect="1"/>
          </p:cNvPicPr>
          <p:nvPr/>
        </p:nvPicPr>
        <p:blipFill>
          <a:blip r:embed="rId2"/>
          <a:stretch>
            <a:fillRect/>
          </a:stretch>
        </p:blipFill>
        <p:spPr>
          <a:xfrm>
            <a:off x="1814287" y="1367972"/>
            <a:ext cx="4571999" cy="3169380"/>
          </a:xfrm>
          <a:prstGeom prst="rect">
            <a:avLst/>
          </a:prstGeom>
        </p:spPr>
      </p:pic>
      <p:pic>
        <p:nvPicPr>
          <p:cNvPr id="5" name="圖片 4">
            <a:extLst>
              <a:ext uri="{FF2B5EF4-FFF2-40B4-BE49-F238E27FC236}">
                <a16:creationId xmlns:a16="http://schemas.microsoft.com/office/drawing/2014/main" id="{A4E07E83-6E2D-4A8B-BE74-9E13B08BA1C0}"/>
              </a:ext>
            </a:extLst>
          </p:cNvPr>
          <p:cNvPicPr>
            <a:picLocks noChangeAspect="1"/>
          </p:cNvPicPr>
          <p:nvPr/>
        </p:nvPicPr>
        <p:blipFill>
          <a:blip r:embed="rId3"/>
          <a:stretch>
            <a:fillRect/>
          </a:stretch>
        </p:blipFill>
        <p:spPr>
          <a:xfrm>
            <a:off x="5467352" y="3406598"/>
            <a:ext cx="4571999" cy="3263062"/>
          </a:xfrm>
          <a:prstGeom prst="rect">
            <a:avLst/>
          </a:prstGeom>
        </p:spPr>
      </p:pic>
      <p:sp>
        <p:nvSpPr>
          <p:cNvPr id="6" name="矩形 5">
            <a:extLst>
              <a:ext uri="{FF2B5EF4-FFF2-40B4-BE49-F238E27FC236}">
                <a16:creationId xmlns:a16="http://schemas.microsoft.com/office/drawing/2014/main" id="{CE2FA3F8-06DB-47D1-BBDD-751B195EE67E}"/>
              </a:ext>
            </a:extLst>
          </p:cNvPr>
          <p:cNvSpPr/>
          <p:nvPr/>
        </p:nvSpPr>
        <p:spPr>
          <a:xfrm>
            <a:off x="1814286" y="3238500"/>
            <a:ext cx="1210854" cy="15285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BF39D7D5-C041-42DC-AA99-4DB686854926}"/>
              </a:ext>
            </a:extLst>
          </p:cNvPr>
          <p:cNvSpPr/>
          <p:nvPr/>
        </p:nvSpPr>
        <p:spPr>
          <a:xfrm>
            <a:off x="9207500" y="6184900"/>
            <a:ext cx="819150" cy="1397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F1E334D7-56CB-47BD-8911-776ADFF2E795}"/>
              </a:ext>
            </a:extLst>
          </p:cNvPr>
          <p:cNvCxnSpPr/>
          <p:nvPr/>
        </p:nvCxnSpPr>
        <p:spPr>
          <a:xfrm>
            <a:off x="3025140" y="3406598"/>
            <a:ext cx="6169660" cy="2765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投影片編號版面配置區 13">
            <a:extLst>
              <a:ext uri="{FF2B5EF4-FFF2-40B4-BE49-F238E27FC236}">
                <a16:creationId xmlns:a16="http://schemas.microsoft.com/office/drawing/2014/main" id="{7A27DAFA-572E-4574-B75A-B0BB8265A8C1}"/>
              </a:ext>
            </a:extLst>
          </p:cNvPr>
          <p:cNvSpPr>
            <a:spLocks noGrp="1"/>
          </p:cNvSpPr>
          <p:nvPr>
            <p:ph type="sldNum" sz="quarter" idx="4"/>
          </p:nvPr>
        </p:nvSpPr>
        <p:spPr/>
        <p:txBody>
          <a:bodyPr/>
          <a:lstStyle/>
          <a:p>
            <a:fld id="{7F173E31-B280-470D-8E33-DE21E2EE0EAF}" type="slidenum">
              <a:rPr lang="zh-TW" altLang="en-US" smtClean="0"/>
              <a:t>212</a:t>
            </a:fld>
            <a:endParaRPr lang="zh-TW" altLang="en-US" dirty="0"/>
          </a:p>
        </p:txBody>
      </p:sp>
    </p:spTree>
    <p:extLst>
      <p:ext uri="{BB962C8B-B14F-4D97-AF65-F5344CB8AC3E}">
        <p14:creationId xmlns:p14="http://schemas.microsoft.com/office/powerpoint/2010/main" val="408221149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49C83221-DF88-4DEC-9EC8-3C59185FFBD8}"/>
              </a:ext>
            </a:extLst>
          </p:cNvPr>
          <p:cNvSpPr>
            <a:spLocks noGrp="1"/>
          </p:cNvSpPr>
          <p:nvPr>
            <p:ph type="title"/>
          </p:nvPr>
        </p:nvSpPr>
        <p:spPr>
          <a:xfrm>
            <a:off x="831851" y="1709739"/>
            <a:ext cx="10515600" cy="2852737"/>
          </a:xfrm>
        </p:spPr>
        <p:txBody>
          <a:bodyPr/>
          <a:lstStyle/>
          <a:p>
            <a:r>
              <a:rPr lang="zh-TW" altLang="en-US" dirty="0"/>
              <a:t>在</a:t>
            </a:r>
            <a:r>
              <a:rPr lang="en-US" altLang="zh-TW" dirty="0"/>
              <a:t>Power BI Desktop </a:t>
            </a:r>
            <a:r>
              <a:rPr lang="zh-TW" altLang="en-US" dirty="0"/>
              <a:t>中</a:t>
            </a:r>
            <a:br>
              <a:rPr lang="en-US" altLang="zh-TW" dirty="0"/>
            </a:br>
            <a:r>
              <a:rPr lang="zh-TW" altLang="en-US" dirty="0"/>
              <a:t>套用 </a:t>
            </a:r>
            <a:r>
              <a:rPr lang="en-US" altLang="zh-TW" dirty="0"/>
              <a:t>DAX(</a:t>
            </a:r>
            <a:r>
              <a:rPr lang="zh-TW" altLang="en-US" dirty="0"/>
              <a:t>資料分析運算式</a:t>
            </a:r>
            <a:r>
              <a:rPr lang="en-US" altLang="zh-TW" dirty="0"/>
              <a:t>)</a:t>
            </a:r>
            <a:endParaRPr lang="zh-TW" altLang="en-US" dirty="0"/>
          </a:p>
        </p:txBody>
      </p:sp>
      <p:sp>
        <p:nvSpPr>
          <p:cNvPr id="7" name="文字版面配置區 6">
            <a:extLst>
              <a:ext uri="{FF2B5EF4-FFF2-40B4-BE49-F238E27FC236}">
                <a16:creationId xmlns:a16="http://schemas.microsoft.com/office/drawing/2014/main" id="{AB69C6F2-A1DF-4C17-8AA4-FB9870A0A8B5}"/>
              </a:ext>
            </a:extLst>
          </p:cNvPr>
          <p:cNvSpPr>
            <a:spLocks noGrp="1"/>
          </p:cNvSpPr>
          <p:nvPr>
            <p:ph type="body" idx="1"/>
          </p:nvPr>
        </p:nvSpPr>
        <p:spPr>
          <a:xfrm>
            <a:off x="1565329" y="5148261"/>
            <a:ext cx="9782121" cy="941390"/>
          </a:xfrm>
        </p:spPr>
        <p:txBody>
          <a:bodyPr/>
          <a:lstStyle/>
          <a:p>
            <a:pPr algn="ctr"/>
            <a:r>
              <a:rPr lang="zh-TW" altLang="en-US" dirty="0"/>
              <a:t>初學者的基本概念</a:t>
            </a:r>
          </a:p>
        </p:txBody>
      </p:sp>
      <p:sp>
        <p:nvSpPr>
          <p:cNvPr id="14" name="投影片編號版面配置區 13">
            <a:extLst>
              <a:ext uri="{FF2B5EF4-FFF2-40B4-BE49-F238E27FC236}">
                <a16:creationId xmlns:a16="http://schemas.microsoft.com/office/drawing/2014/main" id="{DF0DC48C-CDF7-4322-A66B-55629441F344}"/>
              </a:ext>
            </a:extLst>
          </p:cNvPr>
          <p:cNvSpPr>
            <a:spLocks noGrp="1"/>
          </p:cNvSpPr>
          <p:nvPr>
            <p:ph type="sldNum" sz="quarter" idx="11"/>
          </p:nvPr>
        </p:nvSpPr>
        <p:spPr/>
        <p:txBody>
          <a:bodyPr/>
          <a:lstStyle/>
          <a:p>
            <a:fld id="{2CD5F70B-847F-404D-8B3F-873BE2E51CED}" type="slidenum">
              <a:rPr lang="zh-TW" altLang="en-US" smtClean="0"/>
              <a:t>213</a:t>
            </a:fld>
            <a:endParaRPr lang="zh-TW" altLang="en-US"/>
          </a:p>
        </p:txBody>
      </p:sp>
    </p:spTree>
    <p:extLst>
      <p:ext uri="{BB962C8B-B14F-4D97-AF65-F5344CB8AC3E}">
        <p14:creationId xmlns:p14="http://schemas.microsoft.com/office/powerpoint/2010/main" val="12523738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224F615-8140-4DE2-849C-AE49FB003E5F}"/>
              </a:ext>
            </a:extLst>
          </p:cNvPr>
          <p:cNvSpPr>
            <a:spLocks noGrp="1"/>
          </p:cNvSpPr>
          <p:nvPr>
            <p:ph type="title"/>
          </p:nvPr>
        </p:nvSpPr>
        <p:spPr>
          <a:xfrm>
            <a:off x="1574800" y="459581"/>
            <a:ext cx="9448800" cy="487363"/>
          </a:xfrm>
        </p:spPr>
        <p:txBody>
          <a:bodyPr/>
          <a:lstStyle/>
          <a:p>
            <a:r>
              <a:rPr lang="zh-TW" altLang="en-US" dirty="0"/>
              <a:t>何謂 </a:t>
            </a:r>
            <a:r>
              <a:rPr lang="en-US" altLang="zh-TW" dirty="0"/>
              <a:t>DAX</a:t>
            </a:r>
            <a:endParaRPr lang="zh-TW" altLang="en-US" dirty="0"/>
          </a:p>
        </p:txBody>
      </p:sp>
      <p:sp>
        <p:nvSpPr>
          <p:cNvPr id="11" name="內容版面配置區 10">
            <a:extLst>
              <a:ext uri="{FF2B5EF4-FFF2-40B4-BE49-F238E27FC236}">
                <a16:creationId xmlns:a16="http://schemas.microsoft.com/office/drawing/2014/main" id="{E94A3B8F-FD69-4543-8E23-C0094E33B720}"/>
              </a:ext>
            </a:extLst>
          </p:cNvPr>
          <p:cNvSpPr>
            <a:spLocks noGrp="1"/>
          </p:cNvSpPr>
          <p:nvPr>
            <p:ph idx="1"/>
          </p:nvPr>
        </p:nvSpPr>
        <p:spPr>
          <a:xfrm>
            <a:off x="2235200" y="1295400"/>
            <a:ext cx="9398000" cy="5029200"/>
          </a:xfrm>
        </p:spPr>
        <p:txBody>
          <a:bodyPr/>
          <a:lstStyle/>
          <a:p>
            <a:r>
              <a:rPr lang="en-US" altLang="zh-TW" dirty="0"/>
              <a:t>DAX </a:t>
            </a:r>
            <a:r>
              <a:rPr lang="zh-TW" altLang="en-US" dirty="0"/>
              <a:t>是公式或運算式中，可用來計算並傳回一或多個值的函數、運運算元和常數集合。</a:t>
            </a:r>
            <a:endParaRPr lang="en-US" altLang="zh-TW" dirty="0"/>
          </a:p>
          <a:p>
            <a:r>
              <a:rPr lang="zh-TW" altLang="en-US" dirty="0"/>
              <a:t>簡單來說，</a:t>
            </a:r>
            <a:r>
              <a:rPr lang="en-US" altLang="zh-TW" dirty="0"/>
              <a:t>DAX </a:t>
            </a:r>
            <a:r>
              <a:rPr lang="zh-TW" altLang="en-US" dirty="0"/>
              <a:t>可協助您透過模型中現有的資料來建立新資訊。</a:t>
            </a:r>
            <a:endParaRPr lang="en-US" altLang="zh-TW" dirty="0"/>
          </a:p>
          <a:p>
            <a:r>
              <a:rPr lang="zh-TW" altLang="en-US" dirty="0"/>
              <a:t>例如：</a:t>
            </a:r>
            <a:endParaRPr lang="en-US" altLang="zh-TW" dirty="0"/>
          </a:p>
          <a:p>
            <a:pPr lvl="1"/>
            <a:r>
              <a:rPr lang="zh-TW" altLang="en-US" dirty="0"/>
              <a:t>您需要分析所有產品類別不同日期範圍的成長百分比</a:t>
            </a:r>
            <a:endParaRPr lang="en-US" altLang="zh-TW" dirty="0"/>
          </a:p>
          <a:p>
            <a:pPr lvl="1"/>
            <a:r>
              <a:rPr lang="zh-TW" altLang="en-US" dirty="0"/>
              <a:t>又或者需要計算相較於市場趨勢的每年成長量</a:t>
            </a:r>
            <a:r>
              <a:rPr lang="en-US" altLang="zh-TW" dirty="0"/>
              <a:t>…</a:t>
            </a:r>
            <a:endParaRPr lang="zh-TW" altLang="en-US" dirty="0"/>
          </a:p>
        </p:txBody>
      </p:sp>
      <p:sp>
        <p:nvSpPr>
          <p:cNvPr id="12" name="投影片編號版面配置區 11">
            <a:extLst>
              <a:ext uri="{FF2B5EF4-FFF2-40B4-BE49-F238E27FC236}">
                <a16:creationId xmlns:a16="http://schemas.microsoft.com/office/drawing/2014/main" id="{7B57A95C-8475-4F60-99CC-811FC4B907D2}"/>
              </a:ext>
            </a:extLst>
          </p:cNvPr>
          <p:cNvSpPr>
            <a:spLocks noGrp="1"/>
          </p:cNvSpPr>
          <p:nvPr>
            <p:ph type="sldNum" sz="quarter" idx="4"/>
          </p:nvPr>
        </p:nvSpPr>
        <p:spPr/>
        <p:txBody>
          <a:bodyPr/>
          <a:lstStyle/>
          <a:p>
            <a:fld id="{7F173E31-B280-470D-8E33-DE21E2EE0EAF}" type="slidenum">
              <a:rPr lang="zh-TW" altLang="en-US" smtClean="0"/>
              <a:t>214</a:t>
            </a:fld>
            <a:endParaRPr lang="zh-TW" altLang="en-US" dirty="0"/>
          </a:p>
        </p:txBody>
      </p:sp>
    </p:spTree>
    <p:extLst>
      <p:ext uri="{BB962C8B-B14F-4D97-AF65-F5344CB8AC3E}">
        <p14:creationId xmlns:p14="http://schemas.microsoft.com/office/powerpoint/2010/main" val="11345621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EE846B-F3C0-46B7-A09B-F9F10C41F2FD}"/>
              </a:ext>
            </a:extLst>
          </p:cNvPr>
          <p:cNvSpPr>
            <a:spLocks noGrp="1"/>
          </p:cNvSpPr>
          <p:nvPr>
            <p:ph type="title"/>
          </p:nvPr>
        </p:nvSpPr>
        <p:spPr>
          <a:xfrm>
            <a:off x="1574800" y="459581"/>
            <a:ext cx="9448800" cy="487363"/>
          </a:xfrm>
        </p:spPr>
        <p:txBody>
          <a:bodyPr/>
          <a:lstStyle/>
          <a:p>
            <a:r>
              <a:rPr lang="zh-TW" altLang="en-US" dirty="0"/>
              <a:t>必要條件</a:t>
            </a:r>
          </a:p>
        </p:txBody>
      </p:sp>
      <p:sp>
        <p:nvSpPr>
          <p:cNvPr id="3" name="內容版面配置區 2">
            <a:extLst>
              <a:ext uri="{FF2B5EF4-FFF2-40B4-BE49-F238E27FC236}">
                <a16:creationId xmlns:a16="http://schemas.microsoft.com/office/drawing/2014/main" id="{4CC7A6EA-8374-4191-9A5F-5E81AF59E0C5}"/>
              </a:ext>
            </a:extLst>
          </p:cNvPr>
          <p:cNvSpPr>
            <a:spLocks noGrp="1"/>
          </p:cNvSpPr>
          <p:nvPr>
            <p:ph idx="1"/>
          </p:nvPr>
        </p:nvSpPr>
        <p:spPr>
          <a:xfrm>
            <a:off x="2235200" y="1295400"/>
            <a:ext cx="9398000" cy="5029200"/>
          </a:xfrm>
        </p:spPr>
        <p:txBody>
          <a:bodyPr/>
          <a:lstStyle/>
          <a:p>
            <a:pPr>
              <a:lnSpc>
                <a:spcPct val="150000"/>
              </a:lnSpc>
            </a:pPr>
            <a:r>
              <a:rPr lang="zh-TW" altLang="en-US" dirty="0"/>
              <a:t>如果已經熟悉如何在 </a:t>
            </a:r>
            <a:r>
              <a:rPr lang="en-US" altLang="zh-TW" dirty="0"/>
              <a:t>Microsoft Excel </a:t>
            </a:r>
            <a:r>
              <a:rPr lang="zh-TW" altLang="en-US" dirty="0"/>
              <a:t>中建立公式，是有助於瞭解 </a:t>
            </a:r>
            <a:r>
              <a:rPr lang="en-US" altLang="zh-TW" dirty="0"/>
              <a:t>DAX</a:t>
            </a:r>
            <a:r>
              <a:rPr lang="zh-TW" altLang="en-US" dirty="0"/>
              <a:t>。</a:t>
            </a:r>
          </a:p>
          <a:p>
            <a:pPr>
              <a:lnSpc>
                <a:spcPct val="150000"/>
              </a:lnSpc>
            </a:pPr>
            <a:r>
              <a:rPr lang="zh-TW" altLang="en-US" dirty="0"/>
              <a:t>明確地說，</a:t>
            </a:r>
            <a:r>
              <a:rPr lang="en-US" altLang="zh-TW" dirty="0"/>
              <a:t>DAX </a:t>
            </a:r>
            <a:r>
              <a:rPr lang="zh-TW" altLang="en-US" dirty="0"/>
              <a:t>公式使用於量值和計算結果欄。</a:t>
            </a:r>
            <a:endParaRPr lang="en-US" altLang="zh-TW" dirty="0"/>
          </a:p>
          <a:p>
            <a:pPr lvl="1">
              <a:lnSpc>
                <a:spcPct val="150000"/>
              </a:lnSpc>
            </a:pPr>
            <a:r>
              <a:rPr lang="en-US" altLang="zh-TW" dirty="0"/>
              <a:t>(</a:t>
            </a:r>
            <a:r>
              <a:rPr lang="zh-TW" altLang="en-US" dirty="0"/>
              <a:t>當已經熟悉使用 </a:t>
            </a:r>
            <a:r>
              <a:rPr lang="en-US" altLang="zh-TW" dirty="0"/>
              <a:t>Power BI Desktop </a:t>
            </a:r>
            <a:r>
              <a:rPr lang="zh-TW" altLang="en-US" dirty="0"/>
              <a:t>匯入資料、將欄位新增至報表中，且也應該熟悉</a:t>
            </a:r>
            <a:r>
              <a:rPr lang="zh-TW" altLang="en-US" dirty="0">
                <a:hlinkClick r:id="rId2"/>
              </a:rPr>
              <a:t>量值</a:t>
            </a:r>
            <a:r>
              <a:rPr lang="zh-TW" altLang="en-US" dirty="0"/>
              <a:t>和</a:t>
            </a:r>
            <a:r>
              <a:rPr lang="zh-TW" altLang="en-US" dirty="0">
                <a:hlinkClick r:id="rId3"/>
              </a:rPr>
              <a:t>計算結果欄</a:t>
            </a:r>
            <a:r>
              <a:rPr lang="zh-TW" altLang="en-US" dirty="0"/>
              <a:t>的基本概念</a:t>
            </a:r>
            <a:r>
              <a:rPr lang="en-US" altLang="zh-TW" dirty="0"/>
              <a:t>)</a:t>
            </a:r>
            <a:endParaRPr lang="zh-TW" altLang="en-US" dirty="0"/>
          </a:p>
        </p:txBody>
      </p:sp>
      <p:sp>
        <p:nvSpPr>
          <p:cNvPr id="12" name="投影片編號版面配置區 11">
            <a:extLst>
              <a:ext uri="{FF2B5EF4-FFF2-40B4-BE49-F238E27FC236}">
                <a16:creationId xmlns:a16="http://schemas.microsoft.com/office/drawing/2014/main" id="{BE0A3C3A-6501-4973-BA74-5295048DA77E}"/>
              </a:ext>
            </a:extLst>
          </p:cNvPr>
          <p:cNvSpPr>
            <a:spLocks noGrp="1"/>
          </p:cNvSpPr>
          <p:nvPr>
            <p:ph type="sldNum" sz="quarter" idx="4"/>
          </p:nvPr>
        </p:nvSpPr>
        <p:spPr/>
        <p:txBody>
          <a:bodyPr/>
          <a:lstStyle/>
          <a:p>
            <a:fld id="{7F173E31-B280-470D-8E33-DE21E2EE0EAF}" type="slidenum">
              <a:rPr lang="zh-TW" altLang="en-US" smtClean="0"/>
              <a:t>215</a:t>
            </a:fld>
            <a:endParaRPr lang="zh-TW" altLang="en-US" dirty="0"/>
          </a:p>
        </p:txBody>
      </p:sp>
    </p:spTree>
    <p:extLst>
      <p:ext uri="{BB962C8B-B14F-4D97-AF65-F5344CB8AC3E}">
        <p14:creationId xmlns:p14="http://schemas.microsoft.com/office/powerpoint/2010/main" val="4428715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BAF7689B-65DF-499B-ADF8-F3F7DD3DED5A}"/>
              </a:ext>
            </a:extLst>
          </p:cNvPr>
          <p:cNvSpPr>
            <a:spLocks noGrp="1"/>
          </p:cNvSpPr>
          <p:nvPr>
            <p:ph type="title"/>
          </p:nvPr>
        </p:nvSpPr>
        <p:spPr>
          <a:xfrm>
            <a:off x="831851" y="1709739"/>
            <a:ext cx="10515600" cy="2852737"/>
          </a:xfrm>
        </p:spPr>
        <p:txBody>
          <a:bodyPr/>
          <a:lstStyle/>
          <a:p>
            <a:r>
              <a:rPr lang="zh-TW" altLang="en-US" dirty="0"/>
              <a:t>撰寫 </a:t>
            </a:r>
            <a:r>
              <a:rPr lang="en-US" altLang="zh-TW" dirty="0"/>
              <a:t>DAX </a:t>
            </a:r>
            <a:r>
              <a:rPr lang="zh-TW" altLang="en-US" dirty="0"/>
              <a:t>公式</a:t>
            </a:r>
          </a:p>
        </p:txBody>
      </p:sp>
      <p:sp>
        <p:nvSpPr>
          <p:cNvPr id="7" name="文字版面配置區 6">
            <a:extLst>
              <a:ext uri="{FF2B5EF4-FFF2-40B4-BE49-F238E27FC236}">
                <a16:creationId xmlns:a16="http://schemas.microsoft.com/office/drawing/2014/main" id="{0598CF10-EB09-475B-B607-8BC09A604F03}"/>
              </a:ext>
            </a:extLst>
          </p:cNvPr>
          <p:cNvSpPr>
            <a:spLocks noGrp="1"/>
          </p:cNvSpPr>
          <p:nvPr>
            <p:ph type="body" idx="1"/>
          </p:nvPr>
        </p:nvSpPr>
        <p:spPr>
          <a:xfrm>
            <a:off x="2185261" y="4589464"/>
            <a:ext cx="9162190" cy="1500187"/>
          </a:xfrm>
        </p:spPr>
        <p:txBody>
          <a:bodyPr/>
          <a:lstStyle/>
          <a:p>
            <a:r>
              <a:rPr lang="en-US" altLang="zh-TW" dirty="0"/>
              <a:t>&lt;</a:t>
            </a:r>
            <a:r>
              <a:rPr lang="zh-TW" altLang="en-US" dirty="0"/>
              <a:t>自定義名稱</a:t>
            </a:r>
            <a:r>
              <a:rPr lang="en-US" altLang="zh-TW" dirty="0"/>
              <a:t>&gt; = &lt;DAX </a:t>
            </a:r>
            <a:r>
              <a:rPr lang="zh-TW" altLang="en-US" dirty="0"/>
              <a:t>公式</a:t>
            </a:r>
            <a:r>
              <a:rPr lang="en-US" altLang="zh-TW" dirty="0"/>
              <a:t>&gt;</a:t>
            </a:r>
          </a:p>
          <a:p>
            <a:endParaRPr lang="en-US" altLang="zh-TW" dirty="0"/>
          </a:p>
        </p:txBody>
      </p:sp>
      <p:sp>
        <p:nvSpPr>
          <p:cNvPr id="13" name="文字方塊 12">
            <a:extLst>
              <a:ext uri="{FF2B5EF4-FFF2-40B4-BE49-F238E27FC236}">
                <a16:creationId xmlns:a16="http://schemas.microsoft.com/office/drawing/2014/main" id="{1EFA0C5D-54E7-4412-ACC9-6E3CE191EE94}"/>
              </a:ext>
            </a:extLst>
          </p:cNvPr>
          <p:cNvSpPr txBox="1"/>
          <p:nvPr/>
        </p:nvSpPr>
        <p:spPr>
          <a:xfrm>
            <a:off x="2457450" y="5342404"/>
            <a:ext cx="7277100" cy="707886"/>
          </a:xfrm>
          <a:prstGeom prst="rect">
            <a:avLst/>
          </a:prstGeom>
          <a:noFill/>
        </p:spPr>
        <p:txBody>
          <a:bodyPr wrap="square">
            <a:spAutoFit/>
          </a:bodyPr>
          <a:lstStyle/>
          <a:p>
            <a:pPr algn="ctr"/>
            <a:r>
              <a:rPr lang="zh-TW" altLang="en-US" sz="2000" b="0" i="0" dirty="0">
                <a:solidFill>
                  <a:srgbClr val="171717"/>
                </a:solidFill>
                <a:effectLst/>
                <a:latin typeface="Segoe UI" panose="020B0502040204020203" pitchFamily="34" charset="0"/>
              </a:rPr>
              <a:t>每個模型計算型別：計算資料表、計算結果欄或量值都是由其名稱所定義，後面接著等號 </a:t>
            </a:r>
            <a:r>
              <a:rPr lang="en-US" altLang="zh-TW" sz="2000" b="0" i="0" dirty="0">
                <a:solidFill>
                  <a:srgbClr val="171717"/>
                </a:solidFill>
                <a:effectLst/>
                <a:latin typeface="Segoe UI" panose="020B0502040204020203" pitchFamily="34" charset="0"/>
              </a:rPr>
              <a:t>(=)</a:t>
            </a:r>
            <a:r>
              <a:rPr lang="zh-TW" altLang="en-US" sz="2000" b="0" i="0" dirty="0">
                <a:solidFill>
                  <a:srgbClr val="171717"/>
                </a:solidFill>
                <a:effectLst/>
                <a:latin typeface="Segoe UI" panose="020B0502040204020203" pitchFamily="34" charset="0"/>
              </a:rPr>
              <a:t>，再緊接著 </a:t>
            </a:r>
            <a:r>
              <a:rPr lang="en-US" altLang="zh-TW" sz="2000" b="1" i="0" dirty="0">
                <a:solidFill>
                  <a:srgbClr val="171717"/>
                </a:solidFill>
                <a:effectLst/>
                <a:latin typeface="Segoe UI" panose="020B0502040204020203" pitchFamily="34" charset="0"/>
              </a:rPr>
              <a:t>DAX </a:t>
            </a:r>
            <a:r>
              <a:rPr lang="zh-TW" altLang="en-US" sz="2000" b="1" i="0" dirty="0">
                <a:solidFill>
                  <a:srgbClr val="171717"/>
                </a:solidFill>
                <a:effectLst/>
                <a:latin typeface="Segoe UI" panose="020B0502040204020203" pitchFamily="34" charset="0"/>
              </a:rPr>
              <a:t>公式</a:t>
            </a:r>
            <a:r>
              <a:rPr lang="zh-TW" altLang="en-US" sz="2000" b="0" i="0" dirty="0">
                <a:solidFill>
                  <a:srgbClr val="171717"/>
                </a:solidFill>
                <a:effectLst/>
                <a:latin typeface="Segoe UI" panose="020B0502040204020203" pitchFamily="34" charset="0"/>
              </a:rPr>
              <a:t>。</a:t>
            </a:r>
            <a:endParaRPr lang="zh-TW" altLang="en-US" sz="2000" dirty="0"/>
          </a:p>
        </p:txBody>
      </p:sp>
      <p:sp>
        <p:nvSpPr>
          <p:cNvPr id="15" name="投影片編號版面配置區 14">
            <a:extLst>
              <a:ext uri="{FF2B5EF4-FFF2-40B4-BE49-F238E27FC236}">
                <a16:creationId xmlns:a16="http://schemas.microsoft.com/office/drawing/2014/main" id="{DD9C5467-90F9-48A9-B3AD-A23CA884A484}"/>
              </a:ext>
            </a:extLst>
          </p:cNvPr>
          <p:cNvSpPr>
            <a:spLocks noGrp="1"/>
          </p:cNvSpPr>
          <p:nvPr>
            <p:ph type="sldNum" sz="quarter" idx="11"/>
          </p:nvPr>
        </p:nvSpPr>
        <p:spPr/>
        <p:txBody>
          <a:bodyPr/>
          <a:lstStyle/>
          <a:p>
            <a:fld id="{2CD5F70B-847F-404D-8B3F-873BE2E51CED}" type="slidenum">
              <a:rPr lang="zh-TW" altLang="en-US" smtClean="0"/>
              <a:t>216</a:t>
            </a:fld>
            <a:endParaRPr lang="zh-TW" altLang="en-US"/>
          </a:p>
        </p:txBody>
      </p:sp>
    </p:spTree>
    <p:extLst>
      <p:ext uri="{BB962C8B-B14F-4D97-AF65-F5344CB8AC3E}">
        <p14:creationId xmlns:p14="http://schemas.microsoft.com/office/powerpoint/2010/main" val="3655161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F0CC0CF-712F-4AA5-BC27-9BF6A0D45A91}"/>
              </a:ext>
            </a:extLst>
          </p:cNvPr>
          <p:cNvSpPr>
            <a:spLocks noGrp="1"/>
          </p:cNvSpPr>
          <p:nvPr>
            <p:ph type="title"/>
          </p:nvPr>
        </p:nvSpPr>
        <p:spPr>
          <a:xfrm>
            <a:off x="1574800" y="459581"/>
            <a:ext cx="9448800" cy="487363"/>
          </a:xfrm>
        </p:spPr>
        <p:txBody>
          <a:bodyPr/>
          <a:lstStyle/>
          <a:p>
            <a:r>
              <a:rPr lang="zh-TW" altLang="en-US" dirty="0"/>
              <a:t>以計算資料表參考舉例</a:t>
            </a:r>
          </a:p>
        </p:txBody>
      </p:sp>
      <p:sp>
        <p:nvSpPr>
          <p:cNvPr id="7" name="內容版面配置區 6">
            <a:extLst>
              <a:ext uri="{FF2B5EF4-FFF2-40B4-BE49-F238E27FC236}">
                <a16:creationId xmlns:a16="http://schemas.microsoft.com/office/drawing/2014/main" id="{371794C4-8723-4E03-B98A-196F04B492D1}"/>
              </a:ext>
            </a:extLst>
          </p:cNvPr>
          <p:cNvSpPr>
            <a:spLocks noGrp="1"/>
          </p:cNvSpPr>
          <p:nvPr>
            <p:ph idx="1"/>
          </p:nvPr>
        </p:nvSpPr>
        <p:spPr>
          <a:xfrm>
            <a:off x="2235200" y="1295400"/>
            <a:ext cx="9398000" cy="5029200"/>
          </a:xfrm>
        </p:spPr>
        <p:txBody>
          <a:bodyPr/>
          <a:lstStyle/>
          <a:p>
            <a:r>
              <a:rPr lang="zh-TW" altLang="en-US" dirty="0"/>
              <a:t>如果要建立一個新的資料表，名為</a:t>
            </a:r>
            <a:r>
              <a:rPr lang="en-US" altLang="zh-TW" dirty="0"/>
              <a:t>”Ship Date”(</a:t>
            </a:r>
            <a:r>
              <a:rPr lang="zh-TW" altLang="en-US" dirty="0"/>
              <a:t>稱為計算資料表</a:t>
            </a:r>
            <a:r>
              <a:rPr lang="en-US" altLang="zh-TW" dirty="0"/>
              <a:t>)</a:t>
            </a:r>
          </a:p>
          <a:p>
            <a:r>
              <a:rPr lang="zh-TW" altLang="en-US" dirty="0"/>
              <a:t>其公式如下，意思是完全複製 </a:t>
            </a:r>
            <a:r>
              <a:rPr lang="en-US" altLang="zh-TW" dirty="0"/>
              <a:t>Date </a:t>
            </a:r>
            <a:r>
              <a:rPr lang="zh-TW" altLang="en-US" dirty="0"/>
              <a:t>資料表中的資料：</a:t>
            </a:r>
            <a:endParaRPr lang="en-US" altLang="zh-TW" dirty="0"/>
          </a:p>
          <a:p>
            <a:endParaRPr lang="zh-TW" altLang="en-US" dirty="0"/>
          </a:p>
        </p:txBody>
      </p:sp>
      <p:sp>
        <p:nvSpPr>
          <p:cNvPr id="9" name="文字方塊 8">
            <a:extLst>
              <a:ext uri="{FF2B5EF4-FFF2-40B4-BE49-F238E27FC236}">
                <a16:creationId xmlns:a16="http://schemas.microsoft.com/office/drawing/2014/main" id="{28582B04-4374-462D-8996-1DE617671944}"/>
              </a:ext>
            </a:extLst>
          </p:cNvPr>
          <p:cNvSpPr txBox="1"/>
          <p:nvPr/>
        </p:nvSpPr>
        <p:spPr>
          <a:xfrm>
            <a:off x="1441450" y="3809048"/>
            <a:ext cx="6096000" cy="707886"/>
          </a:xfrm>
          <a:prstGeom prst="rect">
            <a:avLst/>
          </a:prstGeom>
          <a:noFill/>
        </p:spPr>
        <p:txBody>
          <a:bodyPr wrap="square">
            <a:spAutoFit/>
          </a:bodyPr>
          <a:lstStyle/>
          <a:p>
            <a:pPr algn="ctr"/>
            <a:r>
              <a:rPr lang="en-US" altLang="zh-TW" sz="4000" b="0" i="0" dirty="0">
                <a:effectLst/>
                <a:latin typeface="+mj-lt"/>
              </a:rPr>
              <a:t>Ship Date = 'Date'</a:t>
            </a:r>
            <a:endParaRPr lang="zh-TW" altLang="en-US" sz="4000" dirty="0">
              <a:latin typeface="+mj-lt"/>
            </a:endParaRPr>
          </a:p>
        </p:txBody>
      </p:sp>
      <p:sp>
        <p:nvSpPr>
          <p:cNvPr id="15" name="文字方塊 14">
            <a:extLst>
              <a:ext uri="{FF2B5EF4-FFF2-40B4-BE49-F238E27FC236}">
                <a16:creationId xmlns:a16="http://schemas.microsoft.com/office/drawing/2014/main" id="{5C714248-7F50-4FA8-9C1F-D87CC991FEF7}"/>
              </a:ext>
            </a:extLst>
          </p:cNvPr>
          <p:cNvSpPr txBox="1"/>
          <p:nvPr/>
        </p:nvSpPr>
        <p:spPr>
          <a:xfrm>
            <a:off x="2006600" y="4688295"/>
            <a:ext cx="6908800" cy="369332"/>
          </a:xfrm>
          <a:prstGeom prst="rect">
            <a:avLst/>
          </a:prstGeom>
          <a:noFill/>
        </p:spPr>
        <p:txBody>
          <a:bodyPr wrap="square">
            <a:spAutoFit/>
          </a:bodyPr>
          <a:lstStyle/>
          <a:p>
            <a:pPr algn="ctr"/>
            <a:r>
              <a:rPr lang="zh-TW" altLang="en-US" b="0" i="0" dirty="0">
                <a:solidFill>
                  <a:srgbClr val="171717"/>
                </a:solidFill>
                <a:effectLst/>
                <a:latin typeface="Segoe UI" panose="020B0502040204020203" pitchFamily="34" charset="0"/>
              </a:rPr>
              <a:t>在公式中參考資料表時，名義上會將資料表名稱以單引號括住。</a:t>
            </a:r>
            <a:endParaRPr lang="zh-TW" altLang="en-US" dirty="0"/>
          </a:p>
        </p:txBody>
      </p:sp>
      <p:sp>
        <p:nvSpPr>
          <p:cNvPr id="16" name="圖說文字: 直線 15">
            <a:extLst>
              <a:ext uri="{FF2B5EF4-FFF2-40B4-BE49-F238E27FC236}">
                <a16:creationId xmlns:a16="http://schemas.microsoft.com/office/drawing/2014/main" id="{723CA33C-5136-4E6A-AC13-835D8CBA5DDB}"/>
              </a:ext>
            </a:extLst>
          </p:cNvPr>
          <p:cNvSpPr/>
          <p:nvPr/>
        </p:nvSpPr>
        <p:spPr bwMode="auto">
          <a:xfrm>
            <a:off x="7981950" y="3238992"/>
            <a:ext cx="3905250" cy="913908"/>
          </a:xfrm>
          <a:prstGeom prst="borderCallout1">
            <a:avLst>
              <a:gd name="adj1" fmla="val 18750"/>
              <a:gd name="adj2" fmla="val -8333"/>
              <a:gd name="adj3" fmla="val 78879"/>
              <a:gd name="adj4" fmla="val -3587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lang="zh-TW" altLang="en-US" b="0" i="0" dirty="0">
                <a:solidFill>
                  <a:srgbClr val="171717"/>
                </a:solidFill>
                <a:effectLst/>
                <a:latin typeface="Segoe UI" panose="020B0502040204020203" pitchFamily="34" charset="0"/>
              </a:rPr>
              <a:t>「</a:t>
            </a:r>
            <a:r>
              <a:rPr lang="en-US" altLang="zh-TW" b="0" i="0" dirty="0">
                <a:solidFill>
                  <a:srgbClr val="171717"/>
                </a:solidFill>
                <a:effectLst/>
                <a:latin typeface="Segoe UI" panose="020B0502040204020203" pitchFamily="34" charset="0"/>
              </a:rPr>
              <a:t>Date</a:t>
            </a:r>
            <a:r>
              <a:rPr lang="zh-TW" altLang="en-US" b="0" i="0" dirty="0">
                <a:solidFill>
                  <a:srgbClr val="171717"/>
                </a:solidFill>
                <a:effectLst/>
                <a:latin typeface="Segoe UI" panose="020B0502040204020203" pitchFamily="34" charset="0"/>
              </a:rPr>
              <a:t>」是 </a:t>
            </a:r>
            <a:r>
              <a:rPr lang="en-US" altLang="zh-TW" b="0" i="0" dirty="0">
                <a:solidFill>
                  <a:srgbClr val="171717"/>
                </a:solidFill>
                <a:effectLst/>
                <a:latin typeface="Segoe UI" panose="020B0502040204020203" pitchFamily="34" charset="0"/>
              </a:rPr>
              <a:t>DAX </a:t>
            </a:r>
            <a:r>
              <a:rPr lang="zh-TW" altLang="en-US" b="0" i="0" dirty="0">
                <a:solidFill>
                  <a:srgbClr val="171717"/>
                </a:solidFill>
                <a:effectLst/>
                <a:latin typeface="Segoe UI" panose="020B0502040204020203" pitchFamily="34" charset="0"/>
              </a:rPr>
              <a:t>的函式名稱，這也是為什麼在參考名為「</a:t>
            </a:r>
            <a:r>
              <a:rPr lang="en-US" altLang="zh-TW" b="0" i="0" dirty="0">
                <a:solidFill>
                  <a:srgbClr val="171717"/>
                </a:solidFill>
                <a:effectLst/>
                <a:latin typeface="Segoe UI" panose="020B0502040204020203" pitchFamily="34" charset="0"/>
              </a:rPr>
              <a:t>Date</a:t>
            </a:r>
            <a:r>
              <a:rPr lang="zh-TW" altLang="en-US" b="0" i="0" dirty="0">
                <a:solidFill>
                  <a:srgbClr val="171717"/>
                </a:solidFill>
                <a:effectLst/>
                <a:latin typeface="Segoe UI" panose="020B0502040204020203" pitchFamily="34" charset="0"/>
              </a:rPr>
              <a:t>」的資料表時，必須將該名稱以單引號包住。</a:t>
            </a:r>
            <a:endParaRPr kumimoji="0" lang="zh-TW" altLang="en-US" sz="1800" b="1" i="0" u="none" strike="noStrike" cap="none" normalizeH="0" baseline="0" dirty="0">
              <a:ln>
                <a:noFill/>
              </a:ln>
              <a:solidFill>
                <a:schemeClr val="tx1"/>
              </a:solidFill>
              <a:effectLst/>
              <a:latin typeface="Arial" panose="020B0604020202020204" pitchFamily="34" charset="0"/>
            </a:endParaRPr>
          </a:p>
        </p:txBody>
      </p:sp>
      <p:sp>
        <p:nvSpPr>
          <p:cNvPr id="13" name="投影片編號版面配置區 12">
            <a:extLst>
              <a:ext uri="{FF2B5EF4-FFF2-40B4-BE49-F238E27FC236}">
                <a16:creationId xmlns:a16="http://schemas.microsoft.com/office/drawing/2014/main" id="{1FCF290E-5260-4199-B89D-E3E48DA52237}"/>
              </a:ext>
            </a:extLst>
          </p:cNvPr>
          <p:cNvSpPr>
            <a:spLocks noGrp="1"/>
          </p:cNvSpPr>
          <p:nvPr>
            <p:ph type="sldNum" sz="quarter" idx="4"/>
          </p:nvPr>
        </p:nvSpPr>
        <p:spPr/>
        <p:txBody>
          <a:bodyPr/>
          <a:lstStyle/>
          <a:p>
            <a:fld id="{7F173E31-B280-470D-8E33-DE21E2EE0EAF}" type="slidenum">
              <a:rPr lang="zh-TW" altLang="en-US" smtClean="0"/>
              <a:t>217</a:t>
            </a:fld>
            <a:endParaRPr lang="zh-TW" altLang="en-US" dirty="0"/>
          </a:p>
        </p:txBody>
      </p:sp>
    </p:spTree>
    <p:extLst>
      <p:ext uri="{BB962C8B-B14F-4D97-AF65-F5344CB8AC3E}">
        <p14:creationId xmlns:p14="http://schemas.microsoft.com/office/powerpoint/2010/main" val="3269900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B65251-EA1C-4EE1-AB58-380A09FECC29}"/>
              </a:ext>
            </a:extLst>
          </p:cNvPr>
          <p:cNvSpPr>
            <a:spLocks noGrp="1"/>
          </p:cNvSpPr>
          <p:nvPr>
            <p:ph type="title"/>
          </p:nvPr>
        </p:nvSpPr>
        <p:spPr/>
        <p:txBody>
          <a:bodyPr/>
          <a:lstStyle/>
          <a:p>
            <a:r>
              <a:rPr lang="zh-TW" altLang="en-US" dirty="0"/>
              <a:t>以資料行參考舉例</a:t>
            </a:r>
          </a:p>
        </p:txBody>
      </p:sp>
      <p:sp>
        <p:nvSpPr>
          <p:cNvPr id="15" name="投影片編號版面配置區 14">
            <a:extLst>
              <a:ext uri="{FF2B5EF4-FFF2-40B4-BE49-F238E27FC236}">
                <a16:creationId xmlns:a16="http://schemas.microsoft.com/office/drawing/2014/main" id="{615033A8-1F08-406C-9703-F14C7BAC11A1}"/>
              </a:ext>
            </a:extLst>
          </p:cNvPr>
          <p:cNvSpPr>
            <a:spLocks noGrp="1"/>
          </p:cNvSpPr>
          <p:nvPr>
            <p:ph type="sldNum" sz="quarter" idx="4"/>
          </p:nvPr>
        </p:nvSpPr>
        <p:spPr/>
        <p:txBody>
          <a:bodyPr/>
          <a:lstStyle/>
          <a:p>
            <a:fld id="{7F173E31-B280-470D-8E33-DE21E2EE0EAF}" type="slidenum">
              <a:rPr lang="zh-TW" altLang="en-US" smtClean="0"/>
              <a:t>218</a:t>
            </a:fld>
            <a:endParaRPr lang="zh-TW" altLang="en-US" dirty="0"/>
          </a:p>
        </p:txBody>
      </p:sp>
      <p:sp>
        <p:nvSpPr>
          <p:cNvPr id="6" name="內容版面配置區 6">
            <a:extLst>
              <a:ext uri="{FF2B5EF4-FFF2-40B4-BE49-F238E27FC236}">
                <a16:creationId xmlns:a16="http://schemas.microsoft.com/office/drawing/2014/main" id="{143DB50E-F30F-49C8-90C1-F8999605F453}"/>
              </a:ext>
            </a:extLst>
          </p:cNvPr>
          <p:cNvSpPr txBox="1">
            <a:spLocks/>
          </p:cNvSpPr>
          <p:nvPr/>
        </p:nvSpPr>
        <p:spPr bwMode="gray">
          <a:xfrm>
            <a:off x="2006600" y="2252871"/>
            <a:ext cx="9398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just" rtl="0" eaLnBrk="1" fontAlgn="base" hangingPunct="1">
              <a:spcBef>
                <a:spcPct val="20000"/>
              </a:spcBef>
              <a:spcAft>
                <a:spcPct val="0"/>
              </a:spcAft>
              <a:buClr>
                <a:schemeClr val="tx2"/>
              </a:buClr>
              <a:buFont typeface="Wingdings" panose="05000000000000000000" pitchFamily="2" charset="2"/>
              <a:buChar char="v"/>
              <a:defRPr sz="2400" kern="1200">
                <a:solidFill>
                  <a:schemeClr val="tx1"/>
                </a:solidFill>
                <a:latin typeface="+mn-lt"/>
                <a:ea typeface="+mn-ea"/>
                <a:cs typeface="+mn-cs"/>
              </a:defRPr>
            </a:lvl1pPr>
            <a:lvl2pPr marL="742950" indent="-285750" algn="just"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mn-lt"/>
                <a:ea typeface="+mn-ea"/>
                <a:cs typeface="+mn-cs"/>
              </a:defRPr>
            </a:lvl2pPr>
            <a:lvl3pPr marL="1143000" indent="-228600" algn="just" rtl="0" eaLnBrk="1" fontAlgn="base" hangingPunct="1">
              <a:spcBef>
                <a:spcPct val="20000"/>
              </a:spcBef>
              <a:spcAft>
                <a:spcPct val="0"/>
              </a:spcAft>
              <a:buClr>
                <a:schemeClr val="accent2"/>
              </a:buClr>
              <a:buChar char="•"/>
              <a:defRPr kern="1200">
                <a:solidFill>
                  <a:schemeClr val="tx1"/>
                </a:solidFill>
                <a:latin typeface="+mn-lt"/>
                <a:ea typeface="+mn-ea"/>
                <a:cs typeface="+mn-cs"/>
              </a:defRPr>
            </a:lvl3pPr>
            <a:lvl4pPr marL="1600200" indent="-228600" algn="just" rtl="0" eaLnBrk="1" fontAlgn="base" hangingPunct="1">
              <a:spcBef>
                <a:spcPct val="20000"/>
              </a:spcBef>
              <a:spcAft>
                <a:spcPct val="0"/>
              </a:spcAft>
              <a:buChar char="–"/>
              <a:defRPr sz="1600" kern="1200">
                <a:solidFill>
                  <a:schemeClr val="tx1"/>
                </a:solidFill>
                <a:latin typeface="+mn-lt"/>
                <a:ea typeface="+mn-ea"/>
                <a:cs typeface="+mn-cs"/>
              </a:defRPr>
            </a:lvl4pPr>
            <a:lvl5pPr marL="2057400" indent="-228600" algn="just"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TW" altLang="en-US" b="0" dirty="0"/>
              <a:t>如果要建立一個新的資料行，名為</a:t>
            </a:r>
            <a:r>
              <a:rPr lang="en-US" altLang="zh-TW" b="0" dirty="0"/>
              <a:t>” Revenue”</a:t>
            </a:r>
          </a:p>
          <a:p>
            <a:pPr marL="0" indent="0">
              <a:buFont typeface="Wingdings" panose="05000000000000000000" pitchFamily="2" charset="2"/>
              <a:buNone/>
            </a:pPr>
            <a:r>
              <a:rPr lang="zh-TW" altLang="en-US" b="0" dirty="0"/>
              <a:t>其公式如下，意思是參考到 </a:t>
            </a:r>
            <a:r>
              <a:rPr lang="en-US" altLang="zh-TW" b="0" dirty="0"/>
              <a:t>Sales Amount </a:t>
            </a:r>
            <a:r>
              <a:rPr lang="zh-TW" altLang="en-US" b="0" dirty="0"/>
              <a:t>資料行：</a:t>
            </a:r>
            <a:endParaRPr lang="en-US" altLang="zh-TW" b="0" dirty="0"/>
          </a:p>
          <a:p>
            <a:endParaRPr lang="zh-TW" altLang="en-US" b="0" dirty="0"/>
          </a:p>
        </p:txBody>
      </p:sp>
      <p:sp>
        <p:nvSpPr>
          <p:cNvPr id="7" name="文字方塊 6">
            <a:extLst>
              <a:ext uri="{FF2B5EF4-FFF2-40B4-BE49-F238E27FC236}">
                <a16:creationId xmlns:a16="http://schemas.microsoft.com/office/drawing/2014/main" id="{083714A8-1CB6-4E36-AF34-61547C1E254A}"/>
              </a:ext>
            </a:extLst>
          </p:cNvPr>
          <p:cNvSpPr txBox="1"/>
          <p:nvPr/>
        </p:nvSpPr>
        <p:spPr>
          <a:xfrm>
            <a:off x="2006600" y="3674130"/>
            <a:ext cx="7778750" cy="707886"/>
          </a:xfrm>
          <a:prstGeom prst="rect">
            <a:avLst/>
          </a:prstGeom>
          <a:noFill/>
        </p:spPr>
        <p:txBody>
          <a:bodyPr wrap="square">
            <a:spAutoFit/>
          </a:bodyPr>
          <a:lstStyle/>
          <a:p>
            <a:pPr algn="ctr"/>
            <a:r>
              <a:rPr lang="en-US" altLang="zh-TW" sz="4000" b="0" i="0" dirty="0">
                <a:effectLst/>
                <a:latin typeface="+mj-lt"/>
              </a:rPr>
              <a:t>Revenue = SUM([Sales Amount])</a:t>
            </a:r>
            <a:endParaRPr lang="zh-TW" altLang="en-US" sz="4000" dirty="0">
              <a:latin typeface="+mj-lt"/>
            </a:endParaRPr>
          </a:p>
        </p:txBody>
      </p:sp>
      <p:sp>
        <p:nvSpPr>
          <p:cNvPr id="8" name="文字方塊 7">
            <a:extLst>
              <a:ext uri="{FF2B5EF4-FFF2-40B4-BE49-F238E27FC236}">
                <a16:creationId xmlns:a16="http://schemas.microsoft.com/office/drawing/2014/main" id="{01160BD1-F9EF-4923-9FEA-06CA53B6E878}"/>
              </a:ext>
            </a:extLst>
          </p:cNvPr>
          <p:cNvSpPr txBox="1"/>
          <p:nvPr/>
        </p:nvSpPr>
        <p:spPr>
          <a:xfrm>
            <a:off x="2006600" y="5605155"/>
            <a:ext cx="9017000" cy="707886"/>
          </a:xfrm>
          <a:prstGeom prst="rect">
            <a:avLst/>
          </a:prstGeom>
          <a:noFill/>
        </p:spPr>
        <p:txBody>
          <a:bodyPr wrap="square">
            <a:spAutoFit/>
          </a:bodyPr>
          <a:lstStyle/>
          <a:p>
            <a:pPr algn="ctr"/>
            <a:r>
              <a:rPr lang="en-US" altLang="zh-TW" sz="4000" b="0" i="0" dirty="0">
                <a:effectLst/>
                <a:latin typeface="+mj-lt"/>
              </a:rPr>
              <a:t>Revenue = SUM(Sales[Sales Amount])</a:t>
            </a:r>
            <a:endParaRPr lang="zh-TW" altLang="en-US" sz="4000" dirty="0">
              <a:latin typeface="+mj-lt"/>
            </a:endParaRPr>
          </a:p>
        </p:txBody>
      </p:sp>
      <p:sp>
        <p:nvSpPr>
          <p:cNvPr id="10" name="文字方塊 9">
            <a:extLst>
              <a:ext uri="{FF2B5EF4-FFF2-40B4-BE49-F238E27FC236}">
                <a16:creationId xmlns:a16="http://schemas.microsoft.com/office/drawing/2014/main" id="{6FC3BE19-DD78-4DCD-B18C-FE4584409566}"/>
              </a:ext>
            </a:extLst>
          </p:cNvPr>
          <p:cNvSpPr txBox="1"/>
          <p:nvPr/>
        </p:nvSpPr>
        <p:spPr>
          <a:xfrm>
            <a:off x="2089150" y="4758948"/>
            <a:ext cx="8851900" cy="923330"/>
          </a:xfrm>
          <a:prstGeom prst="rect">
            <a:avLst/>
          </a:prstGeom>
          <a:noFill/>
        </p:spPr>
        <p:txBody>
          <a:bodyPr wrap="square">
            <a:spAutoFit/>
          </a:bodyPr>
          <a:lstStyle/>
          <a:p>
            <a:r>
              <a:rPr lang="zh-TW" altLang="en-US" dirty="0"/>
              <a:t>由於資料行名稱在資料表中唯一存在，但在模型中則不一定是如此，因此您可以在資料行參考前方，加上其資料表名稱，以便區分。</a:t>
            </a:r>
            <a:endParaRPr lang="en-US" altLang="zh-TW" dirty="0"/>
          </a:p>
          <a:p>
            <a:r>
              <a:rPr lang="zh-TW" altLang="en-US" dirty="0"/>
              <a:t> 這種明確指出的資料行又稱為 完整資料行。 有些 </a:t>
            </a:r>
            <a:r>
              <a:rPr lang="en-US" altLang="zh-TW" dirty="0"/>
              <a:t>DAX </a:t>
            </a:r>
            <a:r>
              <a:rPr lang="zh-TW" altLang="en-US" dirty="0"/>
              <a:t>函式需要傳入完整的資料行。</a:t>
            </a:r>
          </a:p>
        </p:txBody>
      </p:sp>
    </p:spTree>
    <p:extLst>
      <p:ext uri="{BB962C8B-B14F-4D97-AF65-F5344CB8AC3E}">
        <p14:creationId xmlns:p14="http://schemas.microsoft.com/office/powerpoint/2010/main" val="22073212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B65251-EA1C-4EE1-AB58-380A09FECC29}"/>
              </a:ext>
            </a:extLst>
          </p:cNvPr>
          <p:cNvSpPr>
            <a:spLocks noGrp="1"/>
          </p:cNvSpPr>
          <p:nvPr>
            <p:ph type="title"/>
          </p:nvPr>
        </p:nvSpPr>
        <p:spPr/>
        <p:txBody>
          <a:bodyPr/>
          <a:lstStyle/>
          <a:p>
            <a:r>
              <a:rPr lang="zh-TW" altLang="en-US" dirty="0"/>
              <a:t>以量值參考舉例</a:t>
            </a:r>
          </a:p>
        </p:txBody>
      </p:sp>
      <p:sp>
        <p:nvSpPr>
          <p:cNvPr id="13" name="投影片編號版面配置區 12">
            <a:extLst>
              <a:ext uri="{FF2B5EF4-FFF2-40B4-BE49-F238E27FC236}">
                <a16:creationId xmlns:a16="http://schemas.microsoft.com/office/drawing/2014/main" id="{75D6DC7B-0BCE-4B9D-AD31-C38D1D79B4A6}"/>
              </a:ext>
            </a:extLst>
          </p:cNvPr>
          <p:cNvSpPr>
            <a:spLocks noGrp="1"/>
          </p:cNvSpPr>
          <p:nvPr>
            <p:ph type="sldNum" sz="quarter" idx="4"/>
          </p:nvPr>
        </p:nvSpPr>
        <p:spPr/>
        <p:txBody>
          <a:bodyPr/>
          <a:lstStyle/>
          <a:p>
            <a:fld id="{7F173E31-B280-470D-8E33-DE21E2EE0EAF}" type="slidenum">
              <a:rPr lang="zh-TW" altLang="en-US" smtClean="0"/>
              <a:t>219</a:t>
            </a:fld>
            <a:endParaRPr lang="zh-TW" altLang="en-US" dirty="0"/>
          </a:p>
        </p:txBody>
      </p:sp>
      <p:sp>
        <p:nvSpPr>
          <p:cNvPr id="6" name="內容版面配置區 6">
            <a:extLst>
              <a:ext uri="{FF2B5EF4-FFF2-40B4-BE49-F238E27FC236}">
                <a16:creationId xmlns:a16="http://schemas.microsoft.com/office/drawing/2014/main" id="{143DB50E-F30F-49C8-90C1-F8999605F453}"/>
              </a:ext>
            </a:extLst>
          </p:cNvPr>
          <p:cNvSpPr txBox="1">
            <a:spLocks/>
          </p:cNvSpPr>
          <p:nvPr/>
        </p:nvSpPr>
        <p:spPr bwMode="gray">
          <a:xfrm>
            <a:off x="2006600" y="2252871"/>
            <a:ext cx="9398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just" rtl="0" eaLnBrk="1" fontAlgn="base" hangingPunct="1">
              <a:spcBef>
                <a:spcPct val="20000"/>
              </a:spcBef>
              <a:spcAft>
                <a:spcPct val="0"/>
              </a:spcAft>
              <a:buClr>
                <a:schemeClr val="tx2"/>
              </a:buClr>
              <a:buFont typeface="Wingdings" panose="05000000000000000000" pitchFamily="2" charset="2"/>
              <a:buChar char="v"/>
              <a:defRPr sz="2400" kern="1200">
                <a:solidFill>
                  <a:schemeClr val="tx1"/>
                </a:solidFill>
                <a:latin typeface="+mn-lt"/>
                <a:ea typeface="+mn-ea"/>
                <a:cs typeface="+mn-cs"/>
              </a:defRPr>
            </a:lvl1pPr>
            <a:lvl2pPr marL="742950" indent="-285750" algn="just"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mn-lt"/>
                <a:ea typeface="+mn-ea"/>
                <a:cs typeface="+mn-cs"/>
              </a:defRPr>
            </a:lvl2pPr>
            <a:lvl3pPr marL="1143000" indent="-228600" algn="just" rtl="0" eaLnBrk="1" fontAlgn="base" hangingPunct="1">
              <a:spcBef>
                <a:spcPct val="20000"/>
              </a:spcBef>
              <a:spcAft>
                <a:spcPct val="0"/>
              </a:spcAft>
              <a:buClr>
                <a:schemeClr val="accent2"/>
              </a:buClr>
              <a:buChar char="•"/>
              <a:defRPr kern="1200">
                <a:solidFill>
                  <a:schemeClr val="tx1"/>
                </a:solidFill>
                <a:latin typeface="+mn-lt"/>
                <a:ea typeface="+mn-ea"/>
                <a:cs typeface="+mn-cs"/>
              </a:defRPr>
            </a:lvl3pPr>
            <a:lvl4pPr marL="1600200" indent="-228600" algn="just" rtl="0" eaLnBrk="1" fontAlgn="base" hangingPunct="1">
              <a:spcBef>
                <a:spcPct val="20000"/>
              </a:spcBef>
              <a:spcAft>
                <a:spcPct val="0"/>
              </a:spcAft>
              <a:buChar char="–"/>
              <a:defRPr sz="1600" kern="1200">
                <a:solidFill>
                  <a:schemeClr val="tx1"/>
                </a:solidFill>
                <a:latin typeface="+mn-lt"/>
                <a:ea typeface="+mn-ea"/>
                <a:cs typeface="+mn-cs"/>
              </a:defRPr>
            </a:lvl4pPr>
            <a:lvl5pPr marL="2057400" indent="-228600" algn="just"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TW" altLang="en-US" b="0" dirty="0"/>
              <a:t>在參考公式中的量值時 </a:t>
            </a:r>
            <a:r>
              <a:rPr lang="en-US" altLang="zh-TW" b="0" dirty="0"/>
              <a:t>(</a:t>
            </a:r>
            <a:r>
              <a:rPr lang="zh-TW" altLang="en-US" b="0" dirty="0"/>
              <a:t>像是資料行名稱參考</a:t>
            </a:r>
            <a:r>
              <a:rPr lang="en-US" altLang="zh-TW" b="0" dirty="0"/>
              <a:t>)</a:t>
            </a:r>
            <a:r>
              <a:rPr lang="zh-TW" altLang="en-US" b="0" dirty="0"/>
              <a:t>，必須將量值名稱括在方括弧內。 </a:t>
            </a:r>
            <a:endParaRPr lang="en-US" altLang="zh-TW" b="0" dirty="0"/>
          </a:p>
          <a:p>
            <a:pPr marL="0" indent="0">
              <a:buFont typeface="Wingdings" panose="05000000000000000000" pitchFamily="2" charset="2"/>
              <a:buNone/>
            </a:pPr>
            <a:r>
              <a:rPr lang="zh-TW" altLang="en-US" b="0" dirty="0"/>
              <a:t>舉例來說，下列</a:t>
            </a:r>
            <a:r>
              <a:rPr lang="en-US" altLang="zh-TW" b="0" dirty="0"/>
              <a:t>Profit(</a:t>
            </a:r>
            <a:r>
              <a:rPr lang="zh-TW" altLang="en-US" b="0" dirty="0"/>
              <a:t>利潤</a:t>
            </a:r>
            <a:r>
              <a:rPr lang="en-US" altLang="zh-TW" b="0" dirty="0"/>
              <a:t>)</a:t>
            </a:r>
            <a:r>
              <a:rPr lang="zh-TW" altLang="en-US" b="0" dirty="0"/>
              <a:t>量值定義，參考到 </a:t>
            </a:r>
            <a:r>
              <a:rPr lang="en-US" altLang="zh-TW" b="0" dirty="0"/>
              <a:t>Revenue(</a:t>
            </a:r>
            <a:r>
              <a:rPr lang="zh-TW" altLang="en-US" b="0" dirty="0"/>
              <a:t>收益</a:t>
            </a:r>
            <a:r>
              <a:rPr lang="en-US" altLang="zh-TW" b="0" dirty="0"/>
              <a:t>)</a:t>
            </a:r>
            <a:r>
              <a:rPr lang="zh-TW" altLang="en-US" b="0" dirty="0"/>
              <a:t> 和 </a:t>
            </a:r>
            <a:r>
              <a:rPr lang="en-US" altLang="zh-TW" b="0" dirty="0"/>
              <a:t>Cost(</a:t>
            </a:r>
            <a:r>
              <a:rPr lang="zh-TW" altLang="en-US" b="0" dirty="0"/>
              <a:t>支出</a:t>
            </a:r>
            <a:r>
              <a:rPr lang="en-US" altLang="zh-TW" b="0" dirty="0"/>
              <a:t>)</a:t>
            </a:r>
            <a:r>
              <a:rPr lang="zh-TW" altLang="en-US" b="0" dirty="0"/>
              <a:t> 量值。</a:t>
            </a:r>
          </a:p>
        </p:txBody>
      </p:sp>
      <p:sp>
        <p:nvSpPr>
          <p:cNvPr id="7" name="文字方塊 6">
            <a:extLst>
              <a:ext uri="{FF2B5EF4-FFF2-40B4-BE49-F238E27FC236}">
                <a16:creationId xmlns:a16="http://schemas.microsoft.com/office/drawing/2014/main" id="{083714A8-1CB6-4E36-AF34-61547C1E254A}"/>
              </a:ext>
            </a:extLst>
          </p:cNvPr>
          <p:cNvSpPr txBox="1"/>
          <p:nvPr/>
        </p:nvSpPr>
        <p:spPr>
          <a:xfrm>
            <a:off x="2006600" y="4285699"/>
            <a:ext cx="7778750" cy="707886"/>
          </a:xfrm>
          <a:prstGeom prst="rect">
            <a:avLst/>
          </a:prstGeom>
          <a:noFill/>
        </p:spPr>
        <p:txBody>
          <a:bodyPr wrap="square">
            <a:spAutoFit/>
          </a:bodyPr>
          <a:lstStyle/>
          <a:p>
            <a:pPr algn="ctr"/>
            <a:r>
              <a:rPr lang="en-US" altLang="zh-TW" sz="4000" b="0" i="0" dirty="0">
                <a:effectLst/>
                <a:latin typeface="+mj-lt"/>
              </a:rPr>
              <a:t>Profit = [Revenue] - [Cost]</a:t>
            </a:r>
            <a:endParaRPr lang="zh-TW" altLang="en-US" sz="4000" dirty="0">
              <a:latin typeface="+mj-lt"/>
            </a:endParaRPr>
          </a:p>
        </p:txBody>
      </p:sp>
    </p:spTree>
    <p:extLst>
      <p:ext uri="{BB962C8B-B14F-4D97-AF65-F5344CB8AC3E}">
        <p14:creationId xmlns:p14="http://schemas.microsoft.com/office/powerpoint/2010/main" val="2738231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範例圖說</a:t>
            </a:r>
            <a:r>
              <a:rPr lang="en-US" altLang="zh-TW" dirty="0"/>
              <a:t>2/2</a:t>
            </a:r>
            <a:endParaRPr lang="zh-TW" altLang="en-US" dirty="0"/>
          </a:p>
        </p:txBody>
      </p:sp>
      <p:sp>
        <p:nvSpPr>
          <p:cNvPr id="3" name="內容版面配置區 2"/>
          <p:cNvSpPr>
            <a:spLocks noGrp="1"/>
          </p:cNvSpPr>
          <p:nvPr>
            <p:ph sz="quarter" idx="1"/>
          </p:nvPr>
        </p:nvSpPr>
        <p:spPr>
          <a:xfrm>
            <a:off x="1981200" y="4801227"/>
            <a:ext cx="8229600" cy="1324937"/>
          </a:xfrm>
        </p:spPr>
        <p:txBody>
          <a:bodyPr>
            <a:normAutofit/>
          </a:bodyPr>
          <a:lstStyle/>
          <a:p>
            <a:pPr marL="0" indent="0" algn="ctr">
              <a:buNone/>
            </a:pPr>
            <a:r>
              <a:rPr lang="zh-TW" altLang="en-US" dirty="0"/>
              <a:t>在樞紐分析表中，來源資料中的每一欄位的關係</a:t>
            </a:r>
            <a:br>
              <a:rPr lang="en-US" altLang="zh-TW" dirty="0"/>
            </a:br>
            <a:r>
              <a:rPr lang="en-US" altLang="zh-TW" dirty="0"/>
              <a:t>(</a:t>
            </a:r>
            <a:r>
              <a:rPr lang="zh-TW" altLang="en-US" dirty="0"/>
              <a:t>如</a:t>
            </a:r>
            <a:r>
              <a:rPr lang="en-US" altLang="zh-TW" sz="2000" b="1" dirty="0">
                <a:solidFill>
                  <a:srgbClr val="7030A0"/>
                </a:solidFill>
              </a:rPr>
              <a:t>[</a:t>
            </a:r>
            <a:r>
              <a:rPr lang="zh-TW" altLang="en-US" sz="2000" b="1" dirty="0">
                <a:solidFill>
                  <a:srgbClr val="7030A0"/>
                </a:solidFill>
              </a:rPr>
              <a:t>地點</a:t>
            </a:r>
            <a:r>
              <a:rPr lang="en-US" altLang="zh-TW" sz="2000" b="1" dirty="0">
                <a:solidFill>
                  <a:srgbClr val="7030A0"/>
                </a:solidFill>
              </a:rPr>
              <a:t>]</a:t>
            </a:r>
            <a:r>
              <a:rPr lang="zh-TW" altLang="en-US" dirty="0"/>
              <a:t>和</a:t>
            </a:r>
            <a:r>
              <a:rPr lang="en-US" altLang="zh-TW" sz="2000" b="1" dirty="0">
                <a:solidFill>
                  <a:srgbClr val="7030A0"/>
                </a:solidFill>
              </a:rPr>
              <a:t>[</a:t>
            </a:r>
            <a:r>
              <a:rPr lang="zh-TW" altLang="en-US" sz="2000" b="1" dirty="0">
                <a:solidFill>
                  <a:srgbClr val="7030A0"/>
                </a:solidFill>
              </a:rPr>
              <a:t>季</a:t>
            </a:r>
            <a:r>
              <a:rPr lang="en-US" altLang="zh-TW" sz="2000" b="1" dirty="0">
                <a:solidFill>
                  <a:srgbClr val="7030A0"/>
                </a:solidFill>
              </a:rPr>
              <a:t>]</a:t>
            </a:r>
            <a:r>
              <a:rPr lang="en-US" altLang="zh-TW" dirty="0"/>
              <a:t>)</a:t>
            </a:r>
            <a:r>
              <a:rPr lang="zh-TW" altLang="en-US" dirty="0"/>
              <a:t>，以清楚的摘要方式對照呈列。</a:t>
            </a:r>
          </a:p>
        </p:txBody>
      </p:sp>
      <p:pic>
        <p:nvPicPr>
          <p:cNvPr id="4098" name="Picture 2" descr="樞紐分析表每季銷售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7" y="1628800"/>
            <a:ext cx="6135589" cy="25922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873017" y="4263914"/>
            <a:ext cx="3384376" cy="53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42849" bIns="44436" numCol="1" anchor="ctr" anchorCtr="0" compatLnSpc="1">
            <a:prstTxWarp prst="textNoShape">
              <a:avLst/>
            </a:prstTxWarp>
            <a:spAutoFit/>
          </a:bodyPr>
          <a:lstStyle/>
          <a:p>
            <a:pPr fontAlgn="ctr"/>
            <a:r>
              <a:rPr kumimoji="1" lang="zh-TW" altLang="en-US" sz="1600" b="0" dirty="0">
                <a:ea typeface="新細明體" pitchFamily="18" charset="-120"/>
              </a:rPr>
              <a:t>樞紐分析表依州別摘要季銷售額</a:t>
            </a:r>
          </a:p>
          <a:p>
            <a:pPr eaLnBrk="0" fontAlgn="ctr" hangingPunct="0"/>
            <a:r>
              <a:rPr kumimoji="1" lang="zh-TW" altLang="en-US" sz="1600" b="0" dirty="0">
                <a:ea typeface="新細明體" pitchFamily="18" charset="-120"/>
              </a:rPr>
              <a:t>加州的摘要</a:t>
            </a:r>
          </a:p>
        </p:txBody>
      </p:sp>
      <p:grpSp>
        <p:nvGrpSpPr>
          <p:cNvPr id="5" name="群組 4"/>
          <p:cNvGrpSpPr/>
          <p:nvPr/>
        </p:nvGrpSpPr>
        <p:grpSpPr>
          <a:xfrm>
            <a:off x="3575721" y="4221088"/>
            <a:ext cx="297297" cy="545044"/>
            <a:chOff x="31750" y="53975"/>
            <a:chExt cx="171450" cy="314325"/>
          </a:xfrm>
        </p:grpSpPr>
        <p:pic>
          <p:nvPicPr>
            <p:cNvPr id="4100" name="Picture 4" descr="圖說文字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53975"/>
              <a:ext cx="1714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圖說文字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 y="206375"/>
              <a:ext cx="171450" cy="16192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投影片編號版面配置區 5">
            <a:extLst>
              <a:ext uri="{FF2B5EF4-FFF2-40B4-BE49-F238E27FC236}">
                <a16:creationId xmlns:a16="http://schemas.microsoft.com/office/drawing/2014/main" id="{6A29CD58-8275-479E-B76C-57D17AEF50AA}"/>
              </a:ext>
            </a:extLst>
          </p:cNvPr>
          <p:cNvSpPr>
            <a:spLocks noGrp="1"/>
          </p:cNvSpPr>
          <p:nvPr>
            <p:ph type="sldNum" sz="quarter" idx="4"/>
          </p:nvPr>
        </p:nvSpPr>
        <p:spPr/>
        <p:txBody>
          <a:bodyPr/>
          <a:lstStyle/>
          <a:p>
            <a:fld id="{7F173E31-B280-470D-8E33-DE21E2EE0EAF}" type="slidenum">
              <a:rPr lang="zh-TW" altLang="en-US" smtClean="0"/>
              <a:t>22</a:t>
            </a:fld>
            <a:endParaRPr lang="zh-TW" altLang="en-US" dirty="0"/>
          </a:p>
        </p:txBody>
      </p:sp>
    </p:spTree>
    <p:extLst>
      <p:ext uri="{BB962C8B-B14F-4D97-AF65-F5344CB8AC3E}">
        <p14:creationId xmlns:p14="http://schemas.microsoft.com/office/powerpoint/2010/main" val="69248709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2E725B-9F16-4E44-BB85-F767D6E03598}"/>
              </a:ext>
            </a:extLst>
          </p:cNvPr>
          <p:cNvSpPr>
            <a:spLocks noGrp="1"/>
          </p:cNvSpPr>
          <p:nvPr>
            <p:ph type="title"/>
          </p:nvPr>
        </p:nvSpPr>
        <p:spPr>
          <a:xfrm>
            <a:off x="1574800" y="459581"/>
            <a:ext cx="9448800" cy="487363"/>
          </a:xfrm>
        </p:spPr>
        <p:txBody>
          <a:bodyPr/>
          <a:lstStyle/>
          <a:p>
            <a:r>
              <a:rPr lang="en-US" altLang="zh-TW" dirty="0">
                <a:hlinkClick r:id="rId2"/>
              </a:rPr>
              <a:t>DAX </a:t>
            </a:r>
            <a:r>
              <a:rPr lang="zh-TW" altLang="en-US" dirty="0">
                <a:hlinkClick r:id="rId2"/>
              </a:rPr>
              <a:t>格式器</a:t>
            </a:r>
            <a:endParaRPr lang="zh-TW" altLang="en-US" dirty="0"/>
          </a:p>
        </p:txBody>
      </p:sp>
      <p:sp>
        <p:nvSpPr>
          <p:cNvPr id="3" name="內容版面配置區 2">
            <a:extLst>
              <a:ext uri="{FF2B5EF4-FFF2-40B4-BE49-F238E27FC236}">
                <a16:creationId xmlns:a16="http://schemas.microsoft.com/office/drawing/2014/main" id="{6694D886-ACA7-4AE8-857E-43C7DA10A278}"/>
              </a:ext>
            </a:extLst>
          </p:cNvPr>
          <p:cNvSpPr>
            <a:spLocks noGrp="1"/>
          </p:cNvSpPr>
          <p:nvPr>
            <p:ph idx="1"/>
          </p:nvPr>
        </p:nvSpPr>
        <p:spPr>
          <a:xfrm>
            <a:off x="2235200" y="1295400"/>
            <a:ext cx="9398000" cy="5029200"/>
          </a:xfrm>
        </p:spPr>
        <p:txBody>
          <a:bodyPr/>
          <a:lstStyle/>
          <a:p>
            <a:r>
              <a:rPr lang="en-US" altLang="zh-TW" dirty="0"/>
              <a:t>Revenue YoY % = DIVIDE([Revenue] - CALCULATE([Revenue], SAMEPERIODLASTYEAR('Date'[Date])), CALCULATE([Revenue], SAMEPERIODLASTYEAR('Date'[Date])))</a:t>
            </a:r>
            <a:endParaRPr lang="zh-TW" altLang="en-US" dirty="0"/>
          </a:p>
        </p:txBody>
      </p:sp>
      <p:sp>
        <p:nvSpPr>
          <p:cNvPr id="11" name="文字方塊 10">
            <a:extLst>
              <a:ext uri="{FF2B5EF4-FFF2-40B4-BE49-F238E27FC236}">
                <a16:creationId xmlns:a16="http://schemas.microsoft.com/office/drawing/2014/main" id="{6B96BC85-FC22-47EA-AD3D-EA7ED2E0A28C}"/>
              </a:ext>
            </a:extLst>
          </p:cNvPr>
          <p:cNvSpPr txBox="1"/>
          <p:nvPr/>
        </p:nvSpPr>
        <p:spPr>
          <a:xfrm>
            <a:off x="1930400" y="4361179"/>
            <a:ext cx="10007600" cy="1477328"/>
          </a:xfrm>
          <a:prstGeom prst="rect">
            <a:avLst/>
          </a:prstGeom>
          <a:noFill/>
        </p:spPr>
        <p:txBody>
          <a:bodyPr wrap="square">
            <a:spAutoFit/>
          </a:bodyPr>
          <a:lstStyle/>
          <a:p>
            <a:r>
              <a:rPr lang="en-US" altLang="zh-TW" b="0" i="0" dirty="0">
                <a:solidFill>
                  <a:srgbClr val="333333"/>
                </a:solidFill>
                <a:effectLst/>
                <a:latin typeface="Consolas" panose="020B0609020204030204" pitchFamily="49" charset="0"/>
              </a:rPr>
              <a:t>Revenue YoY % =</a:t>
            </a:r>
            <a:br>
              <a:rPr lang="en-US" altLang="zh-TW" dirty="0"/>
            </a:br>
            <a:r>
              <a:rPr lang="en-US" altLang="zh-TW" b="0" i="0" dirty="0">
                <a:solidFill>
                  <a:srgbClr val="035ACA"/>
                </a:solidFill>
                <a:effectLst/>
                <a:latin typeface="Consolas" panose="020B0609020204030204" pitchFamily="49" charset="0"/>
              </a:rPr>
              <a:t>DIVIDE</a:t>
            </a:r>
            <a:r>
              <a:rPr lang="en-US" altLang="zh-TW" b="0" i="0" dirty="0">
                <a:solidFill>
                  <a:srgbClr val="808080"/>
                </a:solidFill>
                <a:effectLst/>
                <a:latin typeface="Consolas" panose="020B0609020204030204" pitchFamily="49" charset="0"/>
              </a:rPr>
              <a:t> (</a:t>
            </a:r>
            <a:br>
              <a:rPr lang="en-US" altLang="zh-TW" dirty="0"/>
            </a:br>
            <a:r>
              <a:rPr lang="en-US" altLang="zh-TW" b="0" i="0" dirty="0">
                <a:solidFill>
                  <a:srgbClr val="333333"/>
                </a:solidFill>
                <a:effectLst/>
                <a:latin typeface="Consolas" panose="020B0609020204030204" pitchFamily="49" charset="0"/>
              </a:rPr>
              <a:t>    [Revenue] - </a:t>
            </a:r>
            <a:r>
              <a:rPr lang="en-US" altLang="zh-TW" b="0" i="0" dirty="0">
                <a:solidFill>
                  <a:srgbClr val="035ACA"/>
                </a:solidFill>
                <a:effectLst/>
                <a:latin typeface="Consolas" panose="020B0609020204030204" pitchFamily="49" charset="0"/>
              </a:rPr>
              <a:t>CALCULATE</a:t>
            </a:r>
            <a:r>
              <a:rPr lang="en-US" altLang="zh-TW" b="0" i="0" dirty="0">
                <a:solidFill>
                  <a:srgbClr val="808080"/>
                </a:solidFill>
                <a:effectLst/>
                <a:latin typeface="Consolas" panose="020B0609020204030204" pitchFamily="49" charset="0"/>
              </a:rPr>
              <a:t> (</a:t>
            </a:r>
            <a:r>
              <a:rPr lang="en-US" altLang="zh-TW" b="0" i="0" dirty="0">
                <a:solidFill>
                  <a:srgbClr val="333333"/>
                </a:solidFill>
                <a:effectLst/>
                <a:latin typeface="Consolas" panose="020B0609020204030204" pitchFamily="49" charset="0"/>
              </a:rPr>
              <a:t> [Revenue], </a:t>
            </a:r>
            <a:r>
              <a:rPr lang="en-US" altLang="zh-TW" b="0" i="0" dirty="0">
                <a:solidFill>
                  <a:srgbClr val="035ACA"/>
                </a:solidFill>
                <a:effectLst/>
                <a:latin typeface="Consolas" panose="020B0609020204030204" pitchFamily="49" charset="0"/>
              </a:rPr>
              <a:t>SAMEPERIODLASTYEAR</a:t>
            </a:r>
            <a:r>
              <a:rPr lang="en-US" altLang="zh-TW" b="0" i="0" dirty="0">
                <a:solidFill>
                  <a:srgbClr val="808080"/>
                </a:solidFill>
                <a:effectLst/>
                <a:latin typeface="Consolas" panose="020B0609020204030204" pitchFamily="49" charset="0"/>
              </a:rPr>
              <a:t> (</a:t>
            </a:r>
            <a:r>
              <a:rPr lang="en-US" altLang="zh-TW" b="0" i="0" dirty="0">
                <a:solidFill>
                  <a:srgbClr val="333333"/>
                </a:solidFill>
                <a:effectLst/>
                <a:latin typeface="Consolas" panose="020B0609020204030204" pitchFamily="49" charset="0"/>
              </a:rPr>
              <a:t> 'Date'[Date] </a:t>
            </a:r>
            <a:r>
              <a:rPr lang="en-US" altLang="zh-TW" b="0" i="0" dirty="0">
                <a:solidFill>
                  <a:srgbClr val="808080"/>
                </a:solidFill>
                <a:effectLst/>
                <a:latin typeface="Consolas" panose="020B0609020204030204" pitchFamily="49" charset="0"/>
              </a:rPr>
              <a:t>)</a:t>
            </a:r>
            <a:r>
              <a:rPr lang="en-US" altLang="zh-TW" b="0" i="0" dirty="0">
                <a:solidFill>
                  <a:srgbClr val="333333"/>
                </a:solidFill>
                <a:effectLst/>
                <a:latin typeface="Consolas" panose="020B0609020204030204" pitchFamily="49" charset="0"/>
              </a:rPr>
              <a:t> </a:t>
            </a:r>
            <a:r>
              <a:rPr lang="en-US" altLang="zh-TW" b="0" i="0" dirty="0">
                <a:solidFill>
                  <a:srgbClr val="808080"/>
                </a:solidFill>
                <a:effectLst/>
                <a:latin typeface="Consolas" panose="020B0609020204030204" pitchFamily="49" charset="0"/>
              </a:rPr>
              <a:t>)</a:t>
            </a:r>
            <a:r>
              <a:rPr lang="en-US" altLang="zh-TW" b="0" i="0" dirty="0">
                <a:solidFill>
                  <a:srgbClr val="333333"/>
                </a:solidFill>
                <a:effectLst/>
                <a:latin typeface="Consolas" panose="020B0609020204030204" pitchFamily="49" charset="0"/>
              </a:rPr>
              <a:t>,</a:t>
            </a:r>
            <a:br>
              <a:rPr lang="en-US" altLang="zh-TW" dirty="0"/>
            </a:br>
            <a:r>
              <a:rPr lang="en-US" altLang="zh-TW" b="0" i="0" dirty="0">
                <a:solidFill>
                  <a:srgbClr val="333333"/>
                </a:solidFill>
                <a:effectLst/>
                <a:latin typeface="Consolas" panose="020B0609020204030204" pitchFamily="49" charset="0"/>
              </a:rPr>
              <a:t>    </a:t>
            </a:r>
            <a:r>
              <a:rPr lang="en-US" altLang="zh-TW" b="0" i="0" dirty="0">
                <a:solidFill>
                  <a:srgbClr val="035ACA"/>
                </a:solidFill>
                <a:effectLst/>
                <a:latin typeface="Consolas" panose="020B0609020204030204" pitchFamily="49" charset="0"/>
              </a:rPr>
              <a:t>CALCULATE</a:t>
            </a:r>
            <a:r>
              <a:rPr lang="en-US" altLang="zh-TW" b="0" i="0" dirty="0">
                <a:solidFill>
                  <a:srgbClr val="808080"/>
                </a:solidFill>
                <a:effectLst/>
                <a:latin typeface="Consolas" panose="020B0609020204030204" pitchFamily="49" charset="0"/>
              </a:rPr>
              <a:t> (</a:t>
            </a:r>
            <a:r>
              <a:rPr lang="en-US" altLang="zh-TW" b="0" i="0" dirty="0">
                <a:solidFill>
                  <a:srgbClr val="333333"/>
                </a:solidFill>
                <a:effectLst/>
                <a:latin typeface="Consolas" panose="020B0609020204030204" pitchFamily="49" charset="0"/>
              </a:rPr>
              <a:t> [Revenue], </a:t>
            </a:r>
            <a:r>
              <a:rPr lang="en-US" altLang="zh-TW" b="0" i="0" dirty="0">
                <a:solidFill>
                  <a:srgbClr val="035ACA"/>
                </a:solidFill>
                <a:effectLst/>
                <a:latin typeface="Consolas" panose="020B0609020204030204" pitchFamily="49" charset="0"/>
              </a:rPr>
              <a:t>SAMEPERIODLASTYEAR</a:t>
            </a:r>
            <a:r>
              <a:rPr lang="en-US" altLang="zh-TW" b="0" i="0" dirty="0">
                <a:solidFill>
                  <a:srgbClr val="808080"/>
                </a:solidFill>
                <a:effectLst/>
                <a:latin typeface="Consolas" panose="020B0609020204030204" pitchFamily="49" charset="0"/>
              </a:rPr>
              <a:t> (</a:t>
            </a:r>
            <a:r>
              <a:rPr lang="en-US" altLang="zh-TW" b="0" i="0" dirty="0">
                <a:solidFill>
                  <a:srgbClr val="333333"/>
                </a:solidFill>
                <a:effectLst/>
                <a:latin typeface="Consolas" panose="020B0609020204030204" pitchFamily="49" charset="0"/>
              </a:rPr>
              <a:t> 'Date'[Date] </a:t>
            </a:r>
            <a:r>
              <a:rPr lang="en-US" altLang="zh-TW" b="0" i="0" dirty="0">
                <a:solidFill>
                  <a:srgbClr val="808080"/>
                </a:solidFill>
                <a:effectLst/>
                <a:latin typeface="Consolas" panose="020B0609020204030204" pitchFamily="49" charset="0"/>
              </a:rPr>
              <a:t>)</a:t>
            </a:r>
            <a:r>
              <a:rPr lang="en-US" altLang="zh-TW" b="0" i="0" dirty="0">
                <a:solidFill>
                  <a:srgbClr val="333333"/>
                </a:solidFill>
                <a:effectLst/>
                <a:latin typeface="Consolas" panose="020B0609020204030204" pitchFamily="49" charset="0"/>
              </a:rPr>
              <a:t> </a:t>
            </a:r>
            <a:r>
              <a:rPr lang="en-US" altLang="zh-TW" b="0" i="0" dirty="0">
                <a:solidFill>
                  <a:srgbClr val="808080"/>
                </a:solidFill>
                <a:effectLst/>
                <a:latin typeface="Consolas" panose="020B0609020204030204" pitchFamily="49" charset="0"/>
              </a:rPr>
              <a:t>)</a:t>
            </a:r>
            <a:br>
              <a:rPr lang="en-US" altLang="zh-TW" dirty="0"/>
            </a:br>
            <a:r>
              <a:rPr lang="en-US" altLang="zh-TW" b="0" i="0" dirty="0">
                <a:solidFill>
                  <a:srgbClr val="808080"/>
                </a:solidFill>
                <a:effectLst/>
                <a:latin typeface="Consolas" panose="020B0609020204030204" pitchFamily="49" charset="0"/>
              </a:rPr>
              <a:t>)</a:t>
            </a:r>
            <a:endParaRPr lang="zh-TW" altLang="en-US" dirty="0"/>
          </a:p>
        </p:txBody>
      </p:sp>
      <p:sp>
        <p:nvSpPr>
          <p:cNvPr id="12" name="圖說文字: 向下箭號 11">
            <a:extLst>
              <a:ext uri="{FF2B5EF4-FFF2-40B4-BE49-F238E27FC236}">
                <a16:creationId xmlns:a16="http://schemas.microsoft.com/office/drawing/2014/main" id="{5F95830A-FB28-4B7E-B2BF-E5A8FBE28EA7}"/>
              </a:ext>
            </a:extLst>
          </p:cNvPr>
          <p:cNvSpPr/>
          <p:nvPr/>
        </p:nvSpPr>
        <p:spPr bwMode="auto">
          <a:xfrm>
            <a:off x="1930400" y="3234373"/>
            <a:ext cx="1390650" cy="932179"/>
          </a:xfrm>
          <a:prstGeom prst="downArrow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chemeClr val="tx1"/>
                </a:solidFill>
                <a:effectLst/>
                <a:latin typeface="Arial" panose="020B0604020202020204" pitchFamily="34" charset="0"/>
              </a:rPr>
              <a:t>格式化結果</a:t>
            </a:r>
          </a:p>
        </p:txBody>
      </p:sp>
      <p:sp>
        <p:nvSpPr>
          <p:cNvPr id="14" name="投影片編號版面配置區 13">
            <a:extLst>
              <a:ext uri="{FF2B5EF4-FFF2-40B4-BE49-F238E27FC236}">
                <a16:creationId xmlns:a16="http://schemas.microsoft.com/office/drawing/2014/main" id="{6761430D-6C1D-4CA9-B9AC-86627CF62A68}"/>
              </a:ext>
            </a:extLst>
          </p:cNvPr>
          <p:cNvSpPr>
            <a:spLocks noGrp="1"/>
          </p:cNvSpPr>
          <p:nvPr>
            <p:ph type="sldNum" sz="quarter" idx="4"/>
          </p:nvPr>
        </p:nvSpPr>
        <p:spPr/>
        <p:txBody>
          <a:bodyPr/>
          <a:lstStyle/>
          <a:p>
            <a:fld id="{7F173E31-B280-470D-8E33-DE21E2EE0EAF}" type="slidenum">
              <a:rPr lang="zh-TW" altLang="en-US" smtClean="0"/>
              <a:t>220</a:t>
            </a:fld>
            <a:endParaRPr lang="zh-TW" altLang="en-US" dirty="0"/>
          </a:p>
        </p:txBody>
      </p:sp>
    </p:spTree>
    <p:extLst>
      <p:ext uri="{BB962C8B-B14F-4D97-AF65-F5344CB8AC3E}">
        <p14:creationId xmlns:p14="http://schemas.microsoft.com/office/powerpoint/2010/main" val="9208621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24F448-FD8C-4178-B005-026C17F183C9}"/>
              </a:ext>
            </a:extLst>
          </p:cNvPr>
          <p:cNvSpPr>
            <a:spLocks noGrp="1"/>
          </p:cNvSpPr>
          <p:nvPr>
            <p:ph type="title"/>
          </p:nvPr>
        </p:nvSpPr>
        <p:spPr>
          <a:xfrm>
            <a:off x="812800" y="457201"/>
            <a:ext cx="9448800" cy="487363"/>
          </a:xfrm>
        </p:spPr>
        <p:txBody>
          <a:bodyPr/>
          <a:lstStyle/>
          <a:p>
            <a:r>
              <a:rPr lang="en-US" altLang="zh-TW" dirty="0"/>
              <a:t>DAX </a:t>
            </a:r>
            <a:r>
              <a:rPr lang="zh-TW" altLang="en-US" dirty="0"/>
              <a:t>函式參考</a:t>
            </a:r>
          </a:p>
        </p:txBody>
      </p:sp>
      <p:pic>
        <p:nvPicPr>
          <p:cNvPr id="11" name="圖片 10">
            <a:hlinkClick r:id="rId2"/>
            <a:extLst>
              <a:ext uri="{FF2B5EF4-FFF2-40B4-BE49-F238E27FC236}">
                <a16:creationId xmlns:a16="http://schemas.microsoft.com/office/drawing/2014/main" id="{D0E1C79E-94D0-4524-AAFD-0FBA5C1CEF21}"/>
              </a:ext>
            </a:extLst>
          </p:cNvPr>
          <p:cNvPicPr>
            <a:picLocks noChangeAspect="1"/>
          </p:cNvPicPr>
          <p:nvPr/>
        </p:nvPicPr>
        <p:blipFill>
          <a:blip r:embed="rId3"/>
          <a:stretch>
            <a:fillRect/>
          </a:stretch>
        </p:blipFill>
        <p:spPr>
          <a:xfrm>
            <a:off x="1930399" y="1130990"/>
            <a:ext cx="8331202" cy="5403160"/>
          </a:xfrm>
          <a:prstGeom prst="rect">
            <a:avLst/>
          </a:prstGeom>
          <a:ln>
            <a:noFill/>
          </a:ln>
          <a:effectLst>
            <a:outerShdw blurRad="292100" dist="139700" dir="2700000" algn="tl" rotWithShape="0">
              <a:srgbClr val="333333">
                <a:alpha val="65000"/>
              </a:srgbClr>
            </a:outerShdw>
          </a:effectLst>
        </p:spPr>
      </p:pic>
      <p:sp>
        <p:nvSpPr>
          <p:cNvPr id="10" name="投影片編號版面配置區 9">
            <a:extLst>
              <a:ext uri="{FF2B5EF4-FFF2-40B4-BE49-F238E27FC236}">
                <a16:creationId xmlns:a16="http://schemas.microsoft.com/office/drawing/2014/main" id="{8916A7D2-187F-4332-91C5-261BC66D1B79}"/>
              </a:ext>
            </a:extLst>
          </p:cNvPr>
          <p:cNvSpPr>
            <a:spLocks noGrp="1"/>
          </p:cNvSpPr>
          <p:nvPr>
            <p:ph type="sldNum" sz="quarter" idx="4"/>
          </p:nvPr>
        </p:nvSpPr>
        <p:spPr/>
        <p:txBody>
          <a:bodyPr/>
          <a:lstStyle/>
          <a:p>
            <a:fld id="{7F173E31-B280-470D-8E33-DE21E2EE0EAF}" type="slidenum">
              <a:rPr lang="zh-TW" altLang="en-US" smtClean="0"/>
              <a:t>221</a:t>
            </a:fld>
            <a:endParaRPr lang="zh-TW" altLang="en-US" dirty="0"/>
          </a:p>
        </p:txBody>
      </p:sp>
    </p:spTree>
    <p:extLst>
      <p:ext uri="{BB962C8B-B14F-4D97-AF65-F5344CB8AC3E}">
        <p14:creationId xmlns:p14="http://schemas.microsoft.com/office/powerpoint/2010/main" val="24565036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A4A5F49-A141-4808-B1D6-5E5699979E57}"/>
              </a:ext>
            </a:extLst>
          </p:cNvPr>
          <p:cNvSpPr>
            <a:spLocks noGrp="1"/>
          </p:cNvSpPr>
          <p:nvPr>
            <p:ph type="title"/>
          </p:nvPr>
        </p:nvSpPr>
        <p:spPr>
          <a:xfrm>
            <a:off x="1574800" y="459581"/>
            <a:ext cx="9448800" cy="487363"/>
          </a:xfrm>
        </p:spPr>
        <p:txBody>
          <a:bodyPr/>
          <a:lstStyle/>
          <a:p>
            <a:r>
              <a:rPr lang="zh-TW" altLang="en-US" dirty="0"/>
              <a:t>搜尋 </a:t>
            </a:r>
            <a:r>
              <a:rPr lang="en-US" altLang="zh-TW" dirty="0"/>
              <a:t>DAX </a:t>
            </a:r>
            <a:r>
              <a:rPr lang="zh-TW" altLang="en-US" dirty="0"/>
              <a:t>函式</a:t>
            </a:r>
          </a:p>
        </p:txBody>
      </p:sp>
      <p:sp>
        <p:nvSpPr>
          <p:cNvPr id="6" name="內容版面配置區 5">
            <a:extLst>
              <a:ext uri="{FF2B5EF4-FFF2-40B4-BE49-F238E27FC236}">
                <a16:creationId xmlns:a16="http://schemas.microsoft.com/office/drawing/2014/main" id="{47F0095F-8468-406F-95CD-68B1F50AD77D}"/>
              </a:ext>
            </a:extLst>
          </p:cNvPr>
          <p:cNvSpPr>
            <a:spLocks noGrp="1"/>
          </p:cNvSpPr>
          <p:nvPr>
            <p:ph idx="1"/>
          </p:nvPr>
        </p:nvSpPr>
        <p:spPr>
          <a:xfrm>
            <a:off x="2235200" y="1295400"/>
            <a:ext cx="9398000" cy="5029200"/>
          </a:xfrm>
        </p:spPr>
        <p:txBody>
          <a:bodyPr/>
          <a:lstStyle/>
          <a:p>
            <a:r>
              <a:rPr lang="zh-TW" altLang="en-US" dirty="0"/>
              <a:t>若要搜尋與 </a:t>
            </a:r>
            <a:r>
              <a:rPr lang="en-US" altLang="zh-TW" dirty="0"/>
              <a:t>DAX </a:t>
            </a:r>
            <a:r>
              <a:rPr lang="zh-TW" altLang="en-US" dirty="0"/>
              <a:t>函式相關的文件，請在網頁搜尋中輸入關鍵字 </a:t>
            </a:r>
            <a:r>
              <a:rPr lang="en-US" altLang="zh-TW" dirty="0"/>
              <a:t>DAX</a:t>
            </a:r>
            <a:r>
              <a:rPr lang="zh-TW" altLang="en-US" dirty="0"/>
              <a:t>，後面接著函式名稱。</a:t>
            </a:r>
            <a:endParaRPr lang="en-US" altLang="zh-TW" dirty="0"/>
          </a:p>
          <a:p>
            <a:endParaRPr lang="en-US" altLang="zh-TW" dirty="0"/>
          </a:p>
          <a:p>
            <a:r>
              <a:rPr lang="zh-TW" altLang="en-US" dirty="0"/>
              <a:t>試搜尋兩個好用的函式：</a:t>
            </a:r>
            <a:endParaRPr lang="en-US" altLang="zh-TW" dirty="0"/>
          </a:p>
          <a:p>
            <a:pPr lvl="1"/>
            <a:r>
              <a:rPr lang="zh-TW" altLang="en-US" dirty="0"/>
              <a:t> </a:t>
            </a:r>
            <a:r>
              <a:rPr lang="en-US" altLang="zh-TW" dirty="0"/>
              <a:t>DISTINCTCOUNT </a:t>
            </a:r>
          </a:p>
          <a:p>
            <a:pPr lvl="1"/>
            <a:r>
              <a:rPr lang="zh-TW" altLang="en-US" dirty="0"/>
              <a:t> </a:t>
            </a:r>
            <a:r>
              <a:rPr lang="en-US" altLang="zh-TW" dirty="0"/>
              <a:t>DIVIDE</a:t>
            </a:r>
            <a:endParaRPr lang="zh-TW" altLang="en-US" dirty="0"/>
          </a:p>
        </p:txBody>
      </p:sp>
      <p:sp>
        <p:nvSpPr>
          <p:cNvPr id="12" name="投影片編號版面配置區 11">
            <a:extLst>
              <a:ext uri="{FF2B5EF4-FFF2-40B4-BE49-F238E27FC236}">
                <a16:creationId xmlns:a16="http://schemas.microsoft.com/office/drawing/2014/main" id="{67201CE2-09EE-411B-8AE2-704B64E50B82}"/>
              </a:ext>
            </a:extLst>
          </p:cNvPr>
          <p:cNvSpPr>
            <a:spLocks noGrp="1"/>
          </p:cNvSpPr>
          <p:nvPr>
            <p:ph type="sldNum" sz="quarter" idx="4"/>
          </p:nvPr>
        </p:nvSpPr>
        <p:spPr/>
        <p:txBody>
          <a:bodyPr/>
          <a:lstStyle/>
          <a:p>
            <a:fld id="{7F173E31-B280-470D-8E33-DE21E2EE0EAF}" type="slidenum">
              <a:rPr lang="zh-TW" altLang="en-US" smtClean="0"/>
              <a:t>222</a:t>
            </a:fld>
            <a:endParaRPr lang="zh-TW" altLang="en-US" dirty="0"/>
          </a:p>
        </p:txBody>
      </p:sp>
    </p:spTree>
    <p:extLst>
      <p:ext uri="{BB962C8B-B14F-4D97-AF65-F5344CB8AC3E}">
        <p14:creationId xmlns:p14="http://schemas.microsoft.com/office/powerpoint/2010/main" val="36593333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7F11A2-F528-41DE-8F2E-4948B30AE086}"/>
              </a:ext>
            </a:extLst>
          </p:cNvPr>
          <p:cNvSpPr>
            <a:spLocks noGrp="1"/>
          </p:cNvSpPr>
          <p:nvPr>
            <p:ph type="title"/>
          </p:nvPr>
        </p:nvSpPr>
        <p:spPr>
          <a:xfrm>
            <a:off x="1574800" y="459581"/>
            <a:ext cx="9448800" cy="487363"/>
          </a:xfrm>
        </p:spPr>
        <p:txBody>
          <a:bodyPr/>
          <a:lstStyle/>
          <a:p>
            <a:r>
              <a:rPr lang="zh-TW" altLang="en-US" dirty="0"/>
              <a:t>比較 </a:t>
            </a:r>
            <a:r>
              <a:rPr lang="en-US" altLang="zh-TW" dirty="0"/>
              <a:t>DAX </a:t>
            </a:r>
            <a:r>
              <a:rPr lang="zh-TW" altLang="en-US" dirty="0"/>
              <a:t>函數與 </a:t>
            </a:r>
            <a:r>
              <a:rPr lang="en-US" altLang="zh-TW" dirty="0"/>
              <a:t>Excel </a:t>
            </a:r>
            <a:r>
              <a:rPr lang="zh-TW" altLang="en-US" dirty="0"/>
              <a:t>函數</a:t>
            </a:r>
          </a:p>
        </p:txBody>
      </p:sp>
      <p:sp>
        <p:nvSpPr>
          <p:cNvPr id="3" name="內容版面配置區 2">
            <a:extLst>
              <a:ext uri="{FF2B5EF4-FFF2-40B4-BE49-F238E27FC236}">
                <a16:creationId xmlns:a16="http://schemas.microsoft.com/office/drawing/2014/main" id="{16E161C0-46CC-4AAB-BD57-715B641FE3E8}"/>
              </a:ext>
            </a:extLst>
          </p:cNvPr>
          <p:cNvSpPr>
            <a:spLocks noGrp="1"/>
          </p:cNvSpPr>
          <p:nvPr>
            <p:ph idx="1"/>
          </p:nvPr>
        </p:nvSpPr>
        <p:spPr>
          <a:xfrm>
            <a:off x="2235200" y="1295400"/>
            <a:ext cx="9398000" cy="5029200"/>
          </a:xfrm>
        </p:spPr>
        <p:txBody>
          <a:bodyPr>
            <a:normAutofit/>
          </a:bodyPr>
          <a:lstStyle/>
          <a:p>
            <a:r>
              <a:rPr lang="en-US" altLang="zh-TW" dirty="0"/>
              <a:t>DAX </a:t>
            </a:r>
            <a:r>
              <a:rPr lang="zh-TW" altLang="en-US" dirty="0"/>
              <a:t>函式程式庫是以 </a:t>
            </a:r>
            <a:r>
              <a:rPr lang="en-US" altLang="zh-TW" dirty="0"/>
              <a:t>Excel </a:t>
            </a:r>
            <a:r>
              <a:rPr lang="zh-TW" altLang="en-US" dirty="0"/>
              <a:t>函式程式庫為基礎，但文件庫有許多差異。 本節摘要說明 </a:t>
            </a:r>
            <a:r>
              <a:rPr lang="en-US" altLang="zh-TW" dirty="0"/>
              <a:t>Excel </a:t>
            </a:r>
            <a:r>
              <a:rPr lang="zh-TW" altLang="en-US" dirty="0"/>
              <a:t>函數與 </a:t>
            </a:r>
            <a:r>
              <a:rPr lang="en-US" altLang="zh-TW" dirty="0"/>
              <a:t>DAX </a:t>
            </a:r>
            <a:r>
              <a:rPr lang="zh-TW" altLang="en-US" dirty="0"/>
              <a:t>函數之間的差異及相似之處。</a:t>
            </a:r>
          </a:p>
          <a:p>
            <a:r>
              <a:rPr lang="zh-TW" altLang="en-US" dirty="0"/>
              <a:t>許多 </a:t>
            </a:r>
            <a:r>
              <a:rPr lang="en-US" altLang="zh-TW" dirty="0"/>
              <a:t>DAX </a:t>
            </a:r>
            <a:r>
              <a:rPr lang="zh-TW" altLang="en-US" dirty="0"/>
              <a:t>函數都有相同的名稱和與 </a:t>
            </a:r>
            <a:r>
              <a:rPr lang="en-US" altLang="zh-TW" dirty="0"/>
              <a:t>Excel </a:t>
            </a:r>
            <a:r>
              <a:rPr lang="zh-TW" altLang="en-US" dirty="0"/>
              <a:t>函數相同的一般行為，但在某些情況下已修改，可能會傳回不同的資料類型。 一般來說，您無法在 </a:t>
            </a:r>
            <a:r>
              <a:rPr lang="en-US" altLang="zh-TW" dirty="0"/>
              <a:t>Excel </a:t>
            </a:r>
            <a:r>
              <a:rPr lang="zh-TW" altLang="en-US" dirty="0"/>
              <a:t>公式中使用 </a:t>
            </a:r>
            <a:r>
              <a:rPr lang="en-US" altLang="zh-TW" dirty="0"/>
              <a:t>DAX </a:t>
            </a:r>
            <a:r>
              <a:rPr lang="zh-TW" altLang="en-US" dirty="0"/>
              <a:t>函數，或在 </a:t>
            </a:r>
            <a:r>
              <a:rPr lang="en-US" altLang="zh-TW" dirty="0"/>
              <a:t>Power Pivot </a:t>
            </a:r>
            <a:r>
              <a:rPr lang="zh-TW" altLang="en-US" dirty="0"/>
              <a:t>中使用 </a:t>
            </a:r>
            <a:r>
              <a:rPr lang="en-US" altLang="zh-TW" dirty="0"/>
              <a:t>Excel </a:t>
            </a:r>
            <a:r>
              <a:rPr lang="zh-TW" altLang="en-US" dirty="0"/>
              <a:t>公式，而不需要進行一些修改。</a:t>
            </a:r>
          </a:p>
          <a:p>
            <a:r>
              <a:rPr lang="en-US" altLang="zh-TW" dirty="0"/>
              <a:t>DAX </a:t>
            </a:r>
            <a:r>
              <a:rPr lang="zh-TW" altLang="en-US" dirty="0"/>
              <a:t>函數絕對不會採用儲存格參照或範圍作為參照，而是使用 </a:t>
            </a:r>
            <a:r>
              <a:rPr lang="en-US" altLang="zh-TW" dirty="0"/>
              <a:t>DAX </a:t>
            </a:r>
            <a:r>
              <a:rPr lang="zh-TW" altLang="en-US" dirty="0"/>
              <a:t>函數做為參照的欄或表格。</a:t>
            </a:r>
          </a:p>
          <a:p>
            <a:r>
              <a:rPr lang="en-US" altLang="zh-TW" dirty="0"/>
              <a:t>DAX </a:t>
            </a:r>
            <a:r>
              <a:rPr lang="zh-TW" altLang="en-US" dirty="0"/>
              <a:t>日期和時間函數會傳回 </a:t>
            </a:r>
            <a:r>
              <a:rPr lang="en-US" altLang="zh-TW" dirty="0"/>
              <a:t>datetime </a:t>
            </a:r>
            <a:r>
              <a:rPr lang="zh-TW" altLang="en-US" dirty="0"/>
              <a:t>資料類型。 相反地，</a:t>
            </a:r>
            <a:r>
              <a:rPr lang="en-US" altLang="zh-TW" dirty="0"/>
              <a:t>Excel </a:t>
            </a:r>
            <a:r>
              <a:rPr lang="zh-TW" altLang="en-US" dirty="0"/>
              <a:t>日期和時間函數會傳回代表日期作為序列值的整數。</a:t>
            </a:r>
          </a:p>
        </p:txBody>
      </p:sp>
      <p:sp>
        <p:nvSpPr>
          <p:cNvPr id="12" name="投影片編號版面配置區 11">
            <a:extLst>
              <a:ext uri="{FF2B5EF4-FFF2-40B4-BE49-F238E27FC236}">
                <a16:creationId xmlns:a16="http://schemas.microsoft.com/office/drawing/2014/main" id="{CB307548-3F17-4FCC-A90D-8B983FBC8A6C}"/>
              </a:ext>
            </a:extLst>
          </p:cNvPr>
          <p:cNvSpPr>
            <a:spLocks noGrp="1"/>
          </p:cNvSpPr>
          <p:nvPr>
            <p:ph type="sldNum" sz="quarter" idx="4"/>
          </p:nvPr>
        </p:nvSpPr>
        <p:spPr/>
        <p:txBody>
          <a:bodyPr/>
          <a:lstStyle/>
          <a:p>
            <a:fld id="{7F173E31-B280-470D-8E33-DE21E2EE0EAF}" type="slidenum">
              <a:rPr lang="zh-TW" altLang="en-US" smtClean="0"/>
              <a:t>223</a:t>
            </a:fld>
            <a:endParaRPr lang="zh-TW" altLang="en-US" dirty="0"/>
          </a:p>
        </p:txBody>
      </p:sp>
    </p:spTree>
    <p:extLst>
      <p:ext uri="{BB962C8B-B14F-4D97-AF65-F5344CB8AC3E}">
        <p14:creationId xmlns:p14="http://schemas.microsoft.com/office/powerpoint/2010/main" val="14819628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7F11A2-F528-41DE-8F2E-4948B30AE086}"/>
              </a:ext>
            </a:extLst>
          </p:cNvPr>
          <p:cNvSpPr>
            <a:spLocks noGrp="1"/>
          </p:cNvSpPr>
          <p:nvPr>
            <p:ph type="title"/>
          </p:nvPr>
        </p:nvSpPr>
        <p:spPr>
          <a:xfrm>
            <a:off x="1574800" y="459581"/>
            <a:ext cx="9448800" cy="487363"/>
          </a:xfrm>
        </p:spPr>
        <p:txBody>
          <a:bodyPr/>
          <a:lstStyle/>
          <a:p>
            <a:r>
              <a:rPr lang="zh-TW" altLang="en-US" dirty="0"/>
              <a:t>比較 </a:t>
            </a:r>
            <a:r>
              <a:rPr lang="en-US" altLang="zh-TW" dirty="0"/>
              <a:t>DAX </a:t>
            </a:r>
            <a:r>
              <a:rPr lang="zh-TW" altLang="en-US" dirty="0"/>
              <a:t>函數與 </a:t>
            </a:r>
            <a:r>
              <a:rPr lang="en-US" altLang="zh-TW" dirty="0"/>
              <a:t>Excel </a:t>
            </a:r>
            <a:r>
              <a:rPr lang="zh-TW" altLang="en-US" dirty="0"/>
              <a:t>函數</a:t>
            </a:r>
          </a:p>
        </p:txBody>
      </p:sp>
      <p:sp>
        <p:nvSpPr>
          <p:cNvPr id="3" name="內容版面配置區 2">
            <a:extLst>
              <a:ext uri="{FF2B5EF4-FFF2-40B4-BE49-F238E27FC236}">
                <a16:creationId xmlns:a16="http://schemas.microsoft.com/office/drawing/2014/main" id="{16E161C0-46CC-4AAB-BD57-715B641FE3E8}"/>
              </a:ext>
            </a:extLst>
          </p:cNvPr>
          <p:cNvSpPr>
            <a:spLocks noGrp="1"/>
          </p:cNvSpPr>
          <p:nvPr>
            <p:ph idx="1"/>
          </p:nvPr>
        </p:nvSpPr>
        <p:spPr>
          <a:xfrm>
            <a:off x="2235200" y="1295400"/>
            <a:ext cx="9398000" cy="5029200"/>
          </a:xfrm>
        </p:spPr>
        <p:txBody>
          <a:bodyPr>
            <a:normAutofit/>
          </a:bodyPr>
          <a:lstStyle/>
          <a:p>
            <a:pPr>
              <a:lnSpc>
                <a:spcPct val="150000"/>
              </a:lnSpc>
            </a:pPr>
            <a:r>
              <a:rPr lang="zh-TW" altLang="en-US" dirty="0"/>
              <a:t>許多新的 </a:t>
            </a:r>
            <a:r>
              <a:rPr lang="en-US" altLang="zh-TW" dirty="0"/>
              <a:t>DAX </a:t>
            </a:r>
            <a:r>
              <a:rPr lang="zh-TW" altLang="en-US" dirty="0"/>
              <a:t>函數都傳回值的資料表，或根據值的資料表做為輸入的結果。 相反地，</a:t>
            </a:r>
            <a:r>
              <a:rPr lang="en-US" altLang="zh-TW" dirty="0"/>
              <a:t>Excel </a:t>
            </a:r>
            <a:r>
              <a:rPr lang="zh-TW" altLang="en-US" dirty="0"/>
              <a:t>沒有傳回資料表的函數，但有些函數可以與陣列搭配使用。 在 </a:t>
            </a:r>
            <a:r>
              <a:rPr lang="en-US" altLang="zh-TW" dirty="0"/>
              <a:t>Power Pivot</a:t>
            </a:r>
            <a:r>
              <a:rPr lang="zh-TW" altLang="en-US" dirty="0"/>
              <a:t>中，輕鬆參照完整表格和欄的功能是一項新功能。</a:t>
            </a:r>
          </a:p>
          <a:p>
            <a:pPr>
              <a:lnSpc>
                <a:spcPct val="150000"/>
              </a:lnSpc>
            </a:pPr>
            <a:r>
              <a:rPr lang="en-US" altLang="zh-TW" dirty="0"/>
              <a:t>DAX </a:t>
            </a:r>
            <a:r>
              <a:rPr lang="zh-TW" altLang="en-US" dirty="0"/>
              <a:t>提供的新查閱函數與 </a:t>
            </a:r>
            <a:r>
              <a:rPr lang="en-US" altLang="zh-TW" dirty="0"/>
              <a:t>Excel </a:t>
            </a:r>
            <a:r>
              <a:rPr lang="zh-TW" altLang="en-US" dirty="0"/>
              <a:t>中的陣列與向量查閱函數類似。 不過，</a:t>
            </a:r>
            <a:r>
              <a:rPr lang="en-US" altLang="zh-TW" dirty="0"/>
              <a:t>DAX </a:t>
            </a:r>
            <a:r>
              <a:rPr lang="zh-TW" altLang="en-US" dirty="0"/>
              <a:t>函數需要在資料表之間建立關聯。</a:t>
            </a:r>
          </a:p>
          <a:p>
            <a:pPr>
              <a:lnSpc>
                <a:spcPct val="150000"/>
              </a:lnSpc>
            </a:pPr>
            <a:r>
              <a:rPr lang="zh-TW" altLang="en-US" dirty="0"/>
              <a:t>資料行中的資料應該始終是相同的資料類型。 如果資料不是相同類型，</a:t>
            </a:r>
            <a:r>
              <a:rPr lang="en-US" altLang="zh-TW" dirty="0"/>
              <a:t>DAX </a:t>
            </a:r>
            <a:r>
              <a:rPr lang="zh-TW" altLang="en-US" dirty="0"/>
              <a:t>會將整個資料行變更為最能容納所有值的資料類型。</a:t>
            </a:r>
          </a:p>
        </p:txBody>
      </p:sp>
      <p:sp>
        <p:nvSpPr>
          <p:cNvPr id="12" name="投影片編號版面配置區 11">
            <a:extLst>
              <a:ext uri="{FF2B5EF4-FFF2-40B4-BE49-F238E27FC236}">
                <a16:creationId xmlns:a16="http://schemas.microsoft.com/office/drawing/2014/main" id="{0253AAAD-1C0B-4BE9-BD30-530DF593C602}"/>
              </a:ext>
            </a:extLst>
          </p:cNvPr>
          <p:cNvSpPr>
            <a:spLocks noGrp="1"/>
          </p:cNvSpPr>
          <p:nvPr>
            <p:ph type="sldNum" sz="quarter" idx="4"/>
          </p:nvPr>
        </p:nvSpPr>
        <p:spPr/>
        <p:txBody>
          <a:bodyPr/>
          <a:lstStyle/>
          <a:p>
            <a:fld id="{7F173E31-B280-470D-8E33-DE21E2EE0EAF}" type="slidenum">
              <a:rPr lang="zh-TW" altLang="en-US" smtClean="0"/>
              <a:t>224</a:t>
            </a:fld>
            <a:endParaRPr lang="zh-TW" altLang="en-US" dirty="0"/>
          </a:p>
        </p:txBody>
      </p:sp>
    </p:spTree>
    <p:extLst>
      <p:ext uri="{BB962C8B-B14F-4D97-AF65-F5344CB8AC3E}">
        <p14:creationId xmlns:p14="http://schemas.microsoft.com/office/powerpoint/2010/main" val="19242713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4760AF-D8E6-4622-9E3C-9B7BDC022498}"/>
              </a:ext>
            </a:extLst>
          </p:cNvPr>
          <p:cNvSpPr>
            <a:spLocks noGrp="1"/>
          </p:cNvSpPr>
          <p:nvPr>
            <p:ph type="title"/>
          </p:nvPr>
        </p:nvSpPr>
        <p:spPr>
          <a:xfrm>
            <a:off x="812800" y="457201"/>
            <a:ext cx="9448800" cy="487363"/>
          </a:xfrm>
        </p:spPr>
        <p:txBody>
          <a:bodyPr/>
          <a:lstStyle/>
          <a:p>
            <a:r>
              <a:rPr lang="en-US" altLang="zh-TW" dirty="0"/>
              <a:t>Notes</a:t>
            </a:r>
            <a:endParaRPr lang="zh-TW" altLang="en-US" dirty="0"/>
          </a:p>
        </p:txBody>
      </p:sp>
      <p:sp>
        <p:nvSpPr>
          <p:cNvPr id="3" name="文字版面配置區 2">
            <a:extLst>
              <a:ext uri="{FF2B5EF4-FFF2-40B4-BE49-F238E27FC236}">
                <a16:creationId xmlns:a16="http://schemas.microsoft.com/office/drawing/2014/main" id="{71C3A6AC-9BDF-43E3-8583-0115EF2EC4F3}"/>
              </a:ext>
            </a:extLst>
          </p:cNvPr>
          <p:cNvSpPr>
            <a:spLocks noGrp="1"/>
          </p:cNvSpPr>
          <p:nvPr>
            <p:ph type="body" idx="1"/>
          </p:nvPr>
        </p:nvSpPr>
        <p:spPr>
          <a:xfrm>
            <a:off x="2136345" y="991930"/>
            <a:ext cx="9398000" cy="5866069"/>
          </a:xfrm>
        </p:spPr>
        <p:txBody>
          <a:bodyPr/>
          <a:lstStyle/>
          <a:p>
            <a:r>
              <a:rPr lang="zh-TW" altLang="en-US" dirty="0"/>
              <a:t>如果有 </a:t>
            </a:r>
            <a:r>
              <a:rPr lang="en-US" altLang="zh-TW" dirty="0"/>
              <a:t>sigma </a:t>
            </a:r>
            <a:r>
              <a:rPr lang="zh-TW" altLang="en-US" dirty="0"/>
              <a:t>圖示     則為數值，其值可加以彙總</a:t>
            </a:r>
            <a:endParaRPr lang="en-US" altLang="zh-TW" dirty="0"/>
          </a:p>
          <a:p>
            <a:r>
              <a:rPr lang="zh-TW" altLang="en-US" dirty="0"/>
              <a:t>當建立自己的量值時，此量值稱為「模型」量值，且會新增至所選取資料表的 </a:t>
            </a:r>
            <a:r>
              <a:rPr lang="en-US" altLang="zh-TW" dirty="0"/>
              <a:t>[</a:t>
            </a:r>
            <a:r>
              <a:rPr lang="zh-TW" altLang="en-US" dirty="0"/>
              <a:t>欄位</a:t>
            </a:r>
            <a:r>
              <a:rPr lang="en-US" altLang="zh-TW" dirty="0"/>
              <a:t>] </a:t>
            </a:r>
            <a:r>
              <a:rPr lang="zh-TW" altLang="en-US" dirty="0"/>
              <a:t>清單。 模型量值的部分優點是，您可以使用任何想要的名稱來為其命名，使其更容易識別；您可以將其用作其他 </a:t>
            </a:r>
            <a:r>
              <a:rPr lang="en-US" altLang="zh-TW" dirty="0"/>
              <a:t>DAX </a:t>
            </a:r>
            <a:r>
              <a:rPr lang="zh-TW" altLang="en-US" dirty="0"/>
              <a:t>運算式中的引數；且您可以使其快速地執行複雜的計算。</a:t>
            </a:r>
            <a:endParaRPr lang="en-US" altLang="zh-TW" dirty="0"/>
          </a:p>
          <a:p>
            <a:r>
              <a:rPr lang="zh-TW" altLang="en-US" dirty="0"/>
              <a:t>許多常見的計算都是以 快速量值 的形式提供，這些量值會根據您在視窗中的輸入來撰寫 </a:t>
            </a:r>
            <a:r>
              <a:rPr lang="en-US" altLang="zh-TW" dirty="0"/>
              <a:t>DAX </a:t>
            </a:r>
            <a:r>
              <a:rPr lang="zh-TW" altLang="en-US" dirty="0"/>
              <a:t>公式。 這些快速且功能強大的計算也很適合用於學習 </a:t>
            </a:r>
            <a:r>
              <a:rPr lang="en-US" altLang="zh-TW" dirty="0"/>
              <a:t>DAX </a:t>
            </a:r>
            <a:r>
              <a:rPr lang="zh-TW" altLang="en-US" dirty="0"/>
              <a:t>或植入您自己的自訂量值。</a:t>
            </a:r>
          </a:p>
          <a:p>
            <a:pPr lvl="1"/>
            <a:r>
              <a:rPr lang="zh-TW" altLang="en-US" dirty="0"/>
              <a:t>使用下列其中一種方法來建立快速量值：</a:t>
            </a:r>
          </a:p>
          <a:p>
            <a:pPr lvl="1"/>
            <a:r>
              <a:rPr lang="zh-TW" altLang="en-US" dirty="0"/>
              <a:t>從 </a:t>
            </a:r>
            <a:r>
              <a:rPr lang="en-US" altLang="zh-TW" dirty="0"/>
              <a:t>[</a:t>
            </a:r>
            <a:r>
              <a:rPr lang="zh-TW" altLang="en-US" dirty="0"/>
              <a:t>欄位</a:t>
            </a:r>
            <a:r>
              <a:rPr lang="en-US" altLang="zh-TW" dirty="0"/>
              <a:t>] </a:t>
            </a:r>
            <a:r>
              <a:rPr lang="zh-TW" altLang="en-US" dirty="0"/>
              <a:t>窗格中的資料表，以滑鼠右鍵按一下或選取 </a:t>
            </a:r>
            <a:r>
              <a:rPr lang="en-US" altLang="zh-TW" dirty="0"/>
              <a:t>[</a:t>
            </a:r>
            <a:r>
              <a:rPr lang="zh-TW" altLang="en-US" dirty="0"/>
              <a:t>更多選項</a:t>
            </a:r>
            <a:r>
              <a:rPr lang="en-US" altLang="zh-TW" dirty="0"/>
              <a:t>] (...)</a:t>
            </a:r>
            <a:r>
              <a:rPr lang="zh-TW" altLang="en-US" dirty="0"/>
              <a:t>，然後從清單選取 </a:t>
            </a:r>
            <a:r>
              <a:rPr lang="en-US" altLang="zh-TW" dirty="0"/>
              <a:t>[</a:t>
            </a:r>
            <a:r>
              <a:rPr lang="zh-TW" altLang="en-US" dirty="0"/>
              <a:t>新增快速量值</a:t>
            </a:r>
            <a:r>
              <a:rPr lang="en-US" altLang="zh-TW" dirty="0"/>
              <a:t>]</a:t>
            </a:r>
            <a:r>
              <a:rPr lang="zh-TW" altLang="en-US" dirty="0"/>
              <a:t>。</a:t>
            </a:r>
          </a:p>
          <a:p>
            <a:pPr lvl="1"/>
            <a:r>
              <a:rPr lang="zh-TW" altLang="en-US" dirty="0"/>
              <a:t>在 </a:t>
            </a:r>
            <a:r>
              <a:rPr lang="en-US" altLang="zh-TW" dirty="0"/>
              <a:t>Power BI Desktop </a:t>
            </a:r>
            <a:r>
              <a:rPr lang="zh-TW" altLang="en-US" dirty="0"/>
              <a:t>功能區 </a:t>
            </a:r>
            <a:r>
              <a:rPr lang="en-US" altLang="zh-TW" dirty="0"/>
              <a:t>[</a:t>
            </a:r>
            <a:r>
              <a:rPr lang="zh-TW" altLang="en-US" dirty="0"/>
              <a:t>常用</a:t>
            </a:r>
            <a:r>
              <a:rPr lang="en-US" altLang="zh-TW" dirty="0"/>
              <a:t>] </a:t>
            </a:r>
            <a:r>
              <a:rPr lang="zh-TW" altLang="en-US" dirty="0"/>
              <a:t>索引標籤的 </a:t>
            </a:r>
            <a:r>
              <a:rPr lang="en-US" altLang="zh-TW" dirty="0"/>
              <a:t>[</a:t>
            </a:r>
            <a:r>
              <a:rPr lang="zh-TW" altLang="en-US" dirty="0"/>
              <a:t>計算</a:t>
            </a:r>
            <a:r>
              <a:rPr lang="en-US" altLang="zh-TW" dirty="0"/>
              <a:t>] </a:t>
            </a:r>
            <a:r>
              <a:rPr lang="zh-TW" altLang="en-US" dirty="0"/>
              <a:t>下，選取 </a:t>
            </a:r>
            <a:r>
              <a:rPr lang="en-US" altLang="zh-TW" dirty="0"/>
              <a:t>[</a:t>
            </a:r>
            <a:r>
              <a:rPr lang="zh-TW" altLang="en-US" dirty="0"/>
              <a:t>新增快速量值</a:t>
            </a:r>
            <a:r>
              <a:rPr lang="en-US" altLang="zh-TW" dirty="0"/>
              <a:t>]</a:t>
            </a:r>
            <a:r>
              <a:rPr lang="zh-TW" altLang="en-US" dirty="0"/>
              <a:t>。</a:t>
            </a:r>
            <a:endParaRPr lang="en-US" altLang="zh-TW" dirty="0"/>
          </a:p>
          <a:p>
            <a:r>
              <a:rPr lang="zh-TW" altLang="en-US" dirty="0"/>
              <a:t>藉由按下 </a:t>
            </a:r>
            <a:r>
              <a:rPr lang="en-US" altLang="zh-TW" dirty="0"/>
              <a:t>Alt</a:t>
            </a:r>
            <a:r>
              <a:rPr lang="zh-TW" altLang="en-US" dirty="0"/>
              <a:t> </a:t>
            </a:r>
            <a:r>
              <a:rPr lang="en-US" altLang="zh-TW" dirty="0"/>
              <a:t>+ Enter</a:t>
            </a:r>
            <a:r>
              <a:rPr lang="zh-TW" altLang="en-US" dirty="0"/>
              <a:t>鍵 分隔不同的行，或按 </a:t>
            </a:r>
            <a:r>
              <a:rPr lang="en-US" altLang="zh-TW" dirty="0"/>
              <a:t>tab</a:t>
            </a:r>
            <a:r>
              <a:rPr lang="zh-TW" altLang="en-US" dirty="0"/>
              <a:t> 鍵加入定位間距，來分隔公式的各部分。</a:t>
            </a:r>
          </a:p>
          <a:p>
            <a:endParaRPr lang="zh-TW" altLang="en-US" dirty="0"/>
          </a:p>
        </p:txBody>
      </p:sp>
      <p:pic>
        <p:nvPicPr>
          <p:cNvPr id="8" name="圖片 7">
            <a:extLst>
              <a:ext uri="{FF2B5EF4-FFF2-40B4-BE49-F238E27FC236}">
                <a16:creationId xmlns:a16="http://schemas.microsoft.com/office/drawing/2014/main" id="{9FF8EB4A-7E09-4E59-9C47-F86DEDF742B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23134" t="28654" r="29104" b="28654"/>
          <a:stretch/>
        </p:blipFill>
        <p:spPr>
          <a:xfrm>
            <a:off x="5048524" y="991931"/>
            <a:ext cx="488676" cy="468315"/>
          </a:xfrm>
          <a:prstGeom prst="rect">
            <a:avLst/>
          </a:prstGeom>
        </p:spPr>
      </p:pic>
      <p:sp>
        <p:nvSpPr>
          <p:cNvPr id="13" name="投影片編號版面配置區 12">
            <a:extLst>
              <a:ext uri="{FF2B5EF4-FFF2-40B4-BE49-F238E27FC236}">
                <a16:creationId xmlns:a16="http://schemas.microsoft.com/office/drawing/2014/main" id="{8E13F05A-F265-4BA8-9EC3-F7294A885E97}"/>
              </a:ext>
            </a:extLst>
          </p:cNvPr>
          <p:cNvSpPr>
            <a:spLocks noGrp="1"/>
          </p:cNvSpPr>
          <p:nvPr>
            <p:ph type="sldNum" sz="quarter" idx="4"/>
          </p:nvPr>
        </p:nvSpPr>
        <p:spPr/>
        <p:txBody>
          <a:bodyPr/>
          <a:lstStyle/>
          <a:p>
            <a:fld id="{7F173E31-B280-470D-8E33-DE21E2EE0EAF}" type="slidenum">
              <a:rPr lang="zh-TW" altLang="en-US" smtClean="0"/>
              <a:t>225</a:t>
            </a:fld>
            <a:endParaRPr lang="zh-TW" altLang="en-US" dirty="0"/>
          </a:p>
        </p:txBody>
      </p:sp>
    </p:spTree>
    <p:extLst>
      <p:ext uri="{BB962C8B-B14F-4D97-AF65-F5344CB8AC3E}">
        <p14:creationId xmlns:p14="http://schemas.microsoft.com/office/powerpoint/2010/main" val="9249250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E0E0B40-1C4F-46F8-8E4F-D14F7A857ABE}"/>
              </a:ext>
            </a:extLst>
          </p:cNvPr>
          <p:cNvSpPr>
            <a:spLocks noGrp="1"/>
          </p:cNvSpPr>
          <p:nvPr>
            <p:ph type="title"/>
          </p:nvPr>
        </p:nvSpPr>
        <p:spPr>
          <a:xfrm>
            <a:off x="812800" y="457201"/>
            <a:ext cx="9448800" cy="487363"/>
          </a:xfrm>
        </p:spPr>
        <p:txBody>
          <a:bodyPr/>
          <a:lstStyle/>
          <a:p>
            <a:r>
              <a:rPr lang="en-US" altLang="zh-TW" dirty="0"/>
              <a:t>Field list icons</a:t>
            </a:r>
            <a:endParaRPr lang="zh-TW" altLang="en-US" dirty="0"/>
          </a:p>
        </p:txBody>
      </p:sp>
      <p:pic>
        <p:nvPicPr>
          <p:cNvPr id="16" name="圖片 15">
            <a:extLst>
              <a:ext uri="{FF2B5EF4-FFF2-40B4-BE49-F238E27FC236}">
                <a16:creationId xmlns:a16="http://schemas.microsoft.com/office/drawing/2014/main" id="{D83EFC3A-073B-42C1-8A84-0A0D4083AA74}"/>
              </a:ext>
            </a:extLst>
          </p:cNvPr>
          <p:cNvPicPr>
            <a:picLocks noChangeAspect="1"/>
          </p:cNvPicPr>
          <p:nvPr/>
        </p:nvPicPr>
        <p:blipFill>
          <a:blip r:embed="rId3"/>
          <a:stretch>
            <a:fillRect/>
          </a:stretch>
        </p:blipFill>
        <p:spPr>
          <a:xfrm>
            <a:off x="6216950" y="1127403"/>
            <a:ext cx="5746302" cy="5194478"/>
          </a:xfrm>
          <a:prstGeom prst="rect">
            <a:avLst/>
          </a:prstGeom>
          <a:ln>
            <a:noFill/>
          </a:ln>
          <a:effectLst>
            <a:outerShdw blurRad="292100" dist="139700" dir="2700000" algn="tl" rotWithShape="0">
              <a:srgbClr val="333333">
                <a:alpha val="65000"/>
              </a:srgbClr>
            </a:outerShdw>
          </a:effectLst>
        </p:spPr>
      </p:pic>
      <p:pic>
        <p:nvPicPr>
          <p:cNvPr id="18" name="圖片 17">
            <a:extLst>
              <a:ext uri="{FF2B5EF4-FFF2-40B4-BE49-F238E27FC236}">
                <a16:creationId xmlns:a16="http://schemas.microsoft.com/office/drawing/2014/main" id="{8414C998-3705-4DEE-8208-8CD796BC3079}"/>
              </a:ext>
            </a:extLst>
          </p:cNvPr>
          <p:cNvPicPr>
            <a:picLocks noChangeAspect="1"/>
          </p:cNvPicPr>
          <p:nvPr/>
        </p:nvPicPr>
        <p:blipFill>
          <a:blip r:embed="rId4"/>
          <a:stretch>
            <a:fillRect/>
          </a:stretch>
        </p:blipFill>
        <p:spPr>
          <a:xfrm>
            <a:off x="160134" y="1127403"/>
            <a:ext cx="5775732" cy="5223908"/>
          </a:xfrm>
          <a:prstGeom prst="rect">
            <a:avLst/>
          </a:prstGeom>
          <a:ln>
            <a:noFill/>
          </a:ln>
          <a:effectLst>
            <a:outerShdw blurRad="292100" dist="139700" dir="2700000" algn="tl" rotWithShape="0">
              <a:srgbClr val="333333">
                <a:alpha val="65000"/>
              </a:srgbClr>
            </a:outerShdw>
          </a:effectLst>
        </p:spPr>
      </p:pic>
      <p:sp>
        <p:nvSpPr>
          <p:cNvPr id="9" name="投影片編號版面配置區 8">
            <a:extLst>
              <a:ext uri="{FF2B5EF4-FFF2-40B4-BE49-F238E27FC236}">
                <a16:creationId xmlns:a16="http://schemas.microsoft.com/office/drawing/2014/main" id="{0F8994A8-2826-4178-9F33-5F7810FDCD33}"/>
              </a:ext>
            </a:extLst>
          </p:cNvPr>
          <p:cNvSpPr>
            <a:spLocks noGrp="1"/>
          </p:cNvSpPr>
          <p:nvPr>
            <p:ph type="sldNum" sz="quarter" idx="4"/>
          </p:nvPr>
        </p:nvSpPr>
        <p:spPr/>
        <p:txBody>
          <a:bodyPr/>
          <a:lstStyle/>
          <a:p>
            <a:fld id="{7F173E31-B280-470D-8E33-DE21E2EE0EAF}" type="slidenum">
              <a:rPr lang="zh-TW" altLang="en-US" smtClean="0"/>
              <a:t>226</a:t>
            </a:fld>
            <a:endParaRPr lang="zh-TW" altLang="en-US" dirty="0"/>
          </a:p>
        </p:txBody>
      </p:sp>
    </p:spTree>
    <p:extLst>
      <p:ext uri="{BB962C8B-B14F-4D97-AF65-F5344CB8AC3E}">
        <p14:creationId xmlns:p14="http://schemas.microsoft.com/office/powerpoint/2010/main" val="35686999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F5DCA8-388B-4033-A305-4F5778D3667F}"/>
              </a:ext>
            </a:extLst>
          </p:cNvPr>
          <p:cNvSpPr>
            <a:spLocks noGrp="1"/>
          </p:cNvSpPr>
          <p:nvPr>
            <p:ph type="title"/>
          </p:nvPr>
        </p:nvSpPr>
        <p:spPr>
          <a:xfrm>
            <a:off x="812800" y="457201"/>
            <a:ext cx="9448800" cy="487363"/>
          </a:xfrm>
        </p:spPr>
        <p:txBody>
          <a:bodyPr/>
          <a:lstStyle/>
          <a:p>
            <a:r>
              <a:rPr lang="zh-TW" altLang="en-US" dirty="0"/>
              <a:t>延伸學習</a:t>
            </a:r>
          </a:p>
        </p:txBody>
      </p:sp>
      <p:sp>
        <p:nvSpPr>
          <p:cNvPr id="3" name="文字版面配置區 2">
            <a:extLst>
              <a:ext uri="{FF2B5EF4-FFF2-40B4-BE49-F238E27FC236}">
                <a16:creationId xmlns:a16="http://schemas.microsoft.com/office/drawing/2014/main" id="{25EE8E6D-4502-45E9-8B6E-F420B278AB50}"/>
              </a:ext>
            </a:extLst>
          </p:cNvPr>
          <p:cNvSpPr>
            <a:spLocks noGrp="1"/>
          </p:cNvSpPr>
          <p:nvPr>
            <p:ph type="body" idx="1"/>
          </p:nvPr>
        </p:nvSpPr>
        <p:spPr>
          <a:xfrm>
            <a:off x="2235200" y="1295400"/>
            <a:ext cx="9398000" cy="5029200"/>
          </a:xfrm>
        </p:spPr>
        <p:txBody>
          <a:bodyPr/>
          <a:lstStyle/>
          <a:p>
            <a:r>
              <a:rPr lang="zh-TW" altLang="en-US" dirty="0">
                <a:hlinkClick r:id="rId2"/>
              </a:rPr>
              <a:t>開始使用 </a:t>
            </a:r>
            <a:r>
              <a:rPr lang="en-US" altLang="zh-TW" dirty="0">
                <a:hlinkClick r:id="rId2"/>
              </a:rPr>
              <a:t>Power BI</a:t>
            </a:r>
            <a:endParaRPr lang="en-US" altLang="zh-TW" dirty="0">
              <a:hlinkClick r:id="rId3"/>
            </a:endParaRPr>
          </a:p>
          <a:p>
            <a:r>
              <a:rPr lang="zh-TW" altLang="en-US" dirty="0">
                <a:hlinkClick r:id="rId3"/>
              </a:rPr>
              <a:t>商業智慧主題</a:t>
            </a:r>
            <a:endParaRPr lang="en-US" altLang="zh-TW" dirty="0"/>
          </a:p>
          <a:p>
            <a:r>
              <a:rPr lang="zh-TW" altLang="en-US" dirty="0">
                <a:hlinkClick r:id="rId4"/>
              </a:rPr>
              <a:t>匯入和分析資料</a:t>
            </a:r>
            <a:endParaRPr lang="en-US" altLang="zh-TW" dirty="0"/>
          </a:p>
          <a:p>
            <a:r>
              <a:rPr lang="en-US" altLang="zh-TW" dirty="0">
                <a:hlinkClick r:id="rId5"/>
              </a:rPr>
              <a:t>Data Analysis Expressions (DAX) </a:t>
            </a:r>
            <a:r>
              <a:rPr lang="zh-TW" altLang="en-US" dirty="0">
                <a:hlinkClick r:id="rId5"/>
              </a:rPr>
              <a:t>參考</a:t>
            </a:r>
            <a:endParaRPr lang="en-US" altLang="zh-TW" dirty="0"/>
          </a:p>
          <a:p>
            <a:r>
              <a:rPr lang="zh-TW" altLang="en-US" dirty="0">
                <a:hlinkClick r:id="rId6"/>
              </a:rPr>
              <a:t>在 </a:t>
            </a:r>
            <a:r>
              <a:rPr lang="en-US" altLang="zh-TW" dirty="0">
                <a:hlinkClick r:id="rId6"/>
              </a:rPr>
              <a:t>Power BI Desktop </a:t>
            </a:r>
            <a:r>
              <a:rPr lang="zh-TW" altLang="en-US" dirty="0">
                <a:hlinkClick r:id="rId6"/>
              </a:rPr>
              <a:t>中使用 </a:t>
            </a:r>
            <a:r>
              <a:rPr lang="en-US" altLang="zh-TW" dirty="0">
                <a:hlinkClick r:id="rId6"/>
              </a:rPr>
              <a:t>DAX</a:t>
            </a:r>
            <a:endParaRPr lang="en-US" altLang="zh-TW" dirty="0"/>
          </a:p>
          <a:p>
            <a:r>
              <a:rPr lang="en-US" altLang="zh-TW" dirty="0">
                <a:hlinkClick r:id="rId7"/>
              </a:rPr>
              <a:t>Power BI </a:t>
            </a:r>
            <a:r>
              <a:rPr lang="zh-TW" altLang="en-US" dirty="0">
                <a:hlinkClick r:id="rId7"/>
              </a:rPr>
              <a:t>的資料列層級安全性 </a:t>
            </a:r>
            <a:r>
              <a:rPr lang="en-US" altLang="zh-TW" dirty="0">
                <a:hlinkClick r:id="rId7"/>
              </a:rPr>
              <a:t>(RLS)</a:t>
            </a:r>
            <a:endParaRPr lang="en-US" altLang="zh-TW" dirty="0"/>
          </a:p>
          <a:p>
            <a:r>
              <a:rPr lang="zh-TW" altLang="en-US" dirty="0">
                <a:hlinkClick r:id="rId8"/>
              </a:rPr>
              <a:t>資料分析運算式 </a:t>
            </a:r>
            <a:r>
              <a:rPr lang="en-US" altLang="zh-TW" dirty="0">
                <a:hlinkClick r:id="rId8"/>
              </a:rPr>
              <a:t>(DAX)</a:t>
            </a:r>
            <a:r>
              <a:rPr lang="zh-TW" altLang="en-US" dirty="0">
                <a:hlinkClick r:id="rId8"/>
              </a:rPr>
              <a:t>手冊</a:t>
            </a:r>
            <a:endParaRPr lang="en-US" altLang="zh-TW" dirty="0"/>
          </a:p>
          <a:p>
            <a:r>
              <a:rPr lang="zh-TW" altLang="en-US" dirty="0">
                <a:hlinkClick r:id="rId9"/>
              </a:rPr>
              <a:t>尋找適合您的 </a:t>
            </a:r>
            <a:r>
              <a:rPr lang="en-US" altLang="zh-TW" dirty="0">
                <a:hlinkClick r:id="rId9"/>
              </a:rPr>
              <a:t>Power BI </a:t>
            </a:r>
            <a:r>
              <a:rPr lang="zh-TW" altLang="en-US" dirty="0">
                <a:hlinkClick r:id="rId9"/>
              </a:rPr>
              <a:t>訓練</a:t>
            </a:r>
            <a:r>
              <a:rPr lang="en-US" altLang="zh-TW" dirty="0"/>
              <a:t> </a:t>
            </a:r>
            <a:endParaRPr lang="zh-TW" altLang="en-US" dirty="0"/>
          </a:p>
          <a:p>
            <a:endParaRPr lang="zh-TW" altLang="en-US" dirty="0"/>
          </a:p>
          <a:p>
            <a:endParaRPr lang="zh-TW" altLang="en-US" dirty="0"/>
          </a:p>
          <a:p>
            <a:endParaRPr lang="zh-TW" altLang="en-US" dirty="0"/>
          </a:p>
        </p:txBody>
      </p:sp>
      <p:sp>
        <p:nvSpPr>
          <p:cNvPr id="12" name="投影片編號版面配置區 11">
            <a:extLst>
              <a:ext uri="{FF2B5EF4-FFF2-40B4-BE49-F238E27FC236}">
                <a16:creationId xmlns:a16="http://schemas.microsoft.com/office/drawing/2014/main" id="{A2AB7F46-FD9D-48DA-8604-95D0C3416AC8}"/>
              </a:ext>
            </a:extLst>
          </p:cNvPr>
          <p:cNvSpPr>
            <a:spLocks noGrp="1"/>
          </p:cNvSpPr>
          <p:nvPr>
            <p:ph type="sldNum" sz="quarter" idx="4"/>
          </p:nvPr>
        </p:nvSpPr>
        <p:spPr/>
        <p:txBody>
          <a:bodyPr/>
          <a:lstStyle/>
          <a:p>
            <a:fld id="{7F173E31-B280-470D-8E33-DE21E2EE0EAF}" type="slidenum">
              <a:rPr lang="zh-TW" altLang="en-US" smtClean="0"/>
              <a:t>227</a:t>
            </a:fld>
            <a:endParaRPr lang="zh-TW" altLang="en-US" dirty="0"/>
          </a:p>
        </p:txBody>
      </p:sp>
    </p:spTree>
    <p:extLst>
      <p:ext uri="{BB962C8B-B14F-4D97-AF65-F5344CB8AC3E}">
        <p14:creationId xmlns:p14="http://schemas.microsoft.com/office/powerpoint/2010/main" val="2389331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TW" altLang="en-US" dirty="0"/>
              <a:t>樞紐分析表的組成元件</a:t>
            </a:r>
          </a:p>
        </p:txBody>
      </p:sp>
      <p:pic>
        <p:nvPicPr>
          <p:cNvPr id="17412"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19737" y="1628800"/>
            <a:ext cx="5040313"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剪去單一角落矩形 3"/>
          <p:cNvSpPr/>
          <p:nvPr/>
        </p:nvSpPr>
        <p:spPr>
          <a:xfrm>
            <a:off x="2445296" y="1628800"/>
            <a:ext cx="936104" cy="504056"/>
          </a:xfrm>
          <a:prstGeom prst="snip1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sz="2400" dirty="0">
                <a:solidFill>
                  <a:schemeClr val="tx1"/>
                </a:solidFill>
              </a:rPr>
              <a:t>列</a:t>
            </a:r>
            <a:r>
              <a:rPr lang="en-US" altLang="zh-TW" sz="2400" dirty="0">
                <a:solidFill>
                  <a:schemeClr val="tx1"/>
                </a:solidFill>
              </a:rPr>
              <a:t> </a:t>
            </a:r>
          </a:p>
        </p:txBody>
      </p:sp>
      <p:sp>
        <p:nvSpPr>
          <p:cNvPr id="8" name="剪去單一角落矩形 7"/>
          <p:cNvSpPr/>
          <p:nvPr/>
        </p:nvSpPr>
        <p:spPr>
          <a:xfrm>
            <a:off x="2445296" y="2420888"/>
            <a:ext cx="936104" cy="504056"/>
          </a:xfrm>
          <a:prstGeom prst="snip1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sz="2400" dirty="0">
                <a:solidFill>
                  <a:schemeClr val="tx1"/>
                </a:solidFill>
              </a:rPr>
              <a:t>欄</a:t>
            </a:r>
            <a:endParaRPr lang="en-US" altLang="zh-TW" sz="2400" dirty="0">
              <a:solidFill>
                <a:schemeClr val="tx1"/>
              </a:solidFill>
            </a:endParaRPr>
          </a:p>
        </p:txBody>
      </p:sp>
      <p:sp>
        <p:nvSpPr>
          <p:cNvPr id="9" name="剪去單一角落矩形 8"/>
          <p:cNvSpPr/>
          <p:nvPr/>
        </p:nvSpPr>
        <p:spPr>
          <a:xfrm>
            <a:off x="2445296" y="3212976"/>
            <a:ext cx="936104" cy="504056"/>
          </a:xfrm>
          <a:prstGeom prst="snip1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sz="2400" dirty="0">
                <a:solidFill>
                  <a:schemeClr val="tx1"/>
                </a:solidFill>
              </a:rPr>
              <a:t>資料</a:t>
            </a:r>
            <a:r>
              <a:rPr lang="en-US" altLang="zh-TW" sz="2400" dirty="0">
                <a:solidFill>
                  <a:schemeClr val="tx1"/>
                </a:solidFill>
              </a:rPr>
              <a:t> </a:t>
            </a:r>
          </a:p>
        </p:txBody>
      </p:sp>
      <p:sp>
        <p:nvSpPr>
          <p:cNvPr id="2" name="投影片編號版面配置區 1">
            <a:extLst>
              <a:ext uri="{FF2B5EF4-FFF2-40B4-BE49-F238E27FC236}">
                <a16:creationId xmlns:a16="http://schemas.microsoft.com/office/drawing/2014/main" id="{212E6BE7-0BEE-4695-AA21-D3C47E379854}"/>
              </a:ext>
            </a:extLst>
          </p:cNvPr>
          <p:cNvSpPr>
            <a:spLocks noGrp="1"/>
          </p:cNvSpPr>
          <p:nvPr>
            <p:ph type="sldNum" sz="quarter" idx="4"/>
          </p:nvPr>
        </p:nvSpPr>
        <p:spPr/>
        <p:txBody>
          <a:bodyPr/>
          <a:lstStyle/>
          <a:p>
            <a:fld id="{7F173E31-B280-470D-8E33-DE21E2EE0EAF}" type="slidenum">
              <a:rPr lang="zh-TW" altLang="en-US" smtClean="0"/>
              <a:t>23</a:t>
            </a:fld>
            <a:endParaRPr lang="zh-TW" altLang="en-US" dirty="0"/>
          </a:p>
        </p:txBody>
      </p:sp>
    </p:spTree>
    <p:extLst>
      <p:ext uri="{BB962C8B-B14F-4D97-AF65-F5344CB8AC3E}">
        <p14:creationId xmlns:p14="http://schemas.microsoft.com/office/powerpoint/2010/main" val="135372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77778E-7 4.44444E-6 L 0.13542 0.48773 " pathEditMode="relative" rAng="0" ptsTypes="AA">
                                      <p:cBhvr>
                                        <p:cTn id="6" dur="2000" fill="hold"/>
                                        <p:tgtEl>
                                          <p:spTgt spid="4"/>
                                        </p:tgtEl>
                                        <p:attrNameLst>
                                          <p:attrName>ppt_x</p:attrName>
                                          <p:attrName>ppt_y</p:attrName>
                                        </p:attrNameLst>
                                      </p:cBhvr>
                                      <p:rCtr x="6771" y="24375"/>
                                    </p:animMotion>
                                  </p:childTnLst>
                                </p:cTn>
                              </p:par>
                              <p:par>
                                <p:cTn id="7" presetID="42" presetClass="path" presetSubtype="0" accel="50000" decel="50000" fill="hold" grpId="0" nodeType="withEffect">
                                  <p:stCondLst>
                                    <p:cond delay="0"/>
                                  </p:stCondLst>
                                  <p:childTnLst>
                                    <p:animMotion origin="layout" path="M 2.77778E-7 -2.94798E-6 L 0.44253 0.29896 " pathEditMode="relative" rAng="0" ptsTypes="AA">
                                      <p:cBhvr>
                                        <p:cTn id="8" dur="2000" fill="hold"/>
                                        <p:tgtEl>
                                          <p:spTgt spid="8"/>
                                        </p:tgtEl>
                                        <p:attrNameLst>
                                          <p:attrName>ppt_x</p:attrName>
                                          <p:attrName>ppt_y</p:attrName>
                                        </p:attrNameLst>
                                      </p:cBhvr>
                                      <p:rCtr x="22118" y="14936"/>
                                    </p:animMotion>
                                  </p:childTnLst>
                                </p:cTn>
                              </p:par>
                              <p:par>
                                <p:cTn id="9" presetID="42" presetClass="path" presetSubtype="0" accel="50000" decel="50000" fill="hold" grpId="0" nodeType="withEffect">
                                  <p:stCondLst>
                                    <p:cond delay="0"/>
                                  </p:stCondLst>
                                  <p:childTnLst>
                                    <p:animMotion origin="layout" path="M 2.77778E-7 1.32948E-6 L 0.41892 0.33063 " pathEditMode="relative" rAng="0" ptsTypes="AA">
                                      <p:cBhvr>
                                        <p:cTn id="10" dur="2000" fill="hold"/>
                                        <p:tgtEl>
                                          <p:spTgt spid="9"/>
                                        </p:tgtEl>
                                        <p:attrNameLst>
                                          <p:attrName>ppt_x</p:attrName>
                                          <p:attrName>ppt_y</p:attrName>
                                        </p:attrNameLst>
                                      </p:cBhvr>
                                      <p:rCtr x="20937" y="16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TW" altLang="en-US" dirty="0"/>
              <a:t>基礎樞紐分析表及圖</a:t>
            </a:r>
          </a:p>
        </p:txBody>
      </p:sp>
      <p:graphicFrame>
        <p:nvGraphicFramePr>
          <p:cNvPr id="4" name="內容版面配置區 3"/>
          <p:cNvGraphicFramePr>
            <a:graphicFrameLocks noGrp="1"/>
          </p:cNvGraphicFramePr>
          <p:nvPr>
            <p:ph sz="quarter" idx="1"/>
          </p:nvPr>
        </p:nvGraphicFramePr>
        <p:xfrm>
          <a:off x="1981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投影片編號版面配置區 1">
            <a:extLst>
              <a:ext uri="{FF2B5EF4-FFF2-40B4-BE49-F238E27FC236}">
                <a16:creationId xmlns:a16="http://schemas.microsoft.com/office/drawing/2014/main" id="{371B4515-1691-4AB7-B13F-19CCB86D2B8E}"/>
              </a:ext>
            </a:extLst>
          </p:cNvPr>
          <p:cNvSpPr>
            <a:spLocks noGrp="1"/>
          </p:cNvSpPr>
          <p:nvPr>
            <p:ph type="sldNum" sz="quarter" idx="4"/>
          </p:nvPr>
        </p:nvSpPr>
        <p:spPr/>
        <p:txBody>
          <a:bodyPr/>
          <a:lstStyle/>
          <a:p>
            <a:fld id="{7F173E31-B280-470D-8E33-DE21E2EE0EAF}" type="slidenum">
              <a:rPr lang="zh-TW" altLang="en-US" smtClean="0"/>
              <a:t>24</a:t>
            </a:fld>
            <a:endParaRPr lang="zh-TW" altLang="en-US" dirty="0"/>
          </a:p>
        </p:txBody>
      </p:sp>
    </p:spTree>
    <p:extLst>
      <p:ext uri="{BB962C8B-B14F-4D97-AF65-F5344CB8AC3E}">
        <p14:creationId xmlns:p14="http://schemas.microsoft.com/office/powerpoint/2010/main" val="1757881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zh-TW" altLang="en-US" dirty="0"/>
              <a:t>樞紐分析的資料型態</a:t>
            </a:r>
          </a:p>
        </p:txBody>
      </p:sp>
      <p:pic>
        <p:nvPicPr>
          <p:cNvPr id="2867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79650" y="1651000"/>
            <a:ext cx="5576888" cy="3556000"/>
          </a:xfrm>
          <a:prstGeom prst="rect">
            <a:avLst/>
          </a:prstGeom>
          <a:noFill/>
          <a:ln w="9525" algn="ctr">
            <a:noFill/>
            <a:miter lim="800000"/>
            <a:headEnd/>
            <a:tailEnd/>
          </a:ln>
          <a:effectLst>
            <a:outerShdw dist="35921" dir="2700000" algn="ctr" rotWithShape="0">
              <a:schemeClr val="bg2"/>
            </a:outerShdw>
          </a:effectLst>
        </p:spPr>
      </p:pic>
      <p:pic>
        <p:nvPicPr>
          <p:cNvPr id="28676" name="Picture 4"/>
          <p:cNvPicPr>
            <a:picLocks noChangeAspect="1" noChangeArrowheads="1"/>
          </p:cNvPicPr>
          <p:nvPr/>
        </p:nvPicPr>
        <p:blipFill>
          <a:blip r:embed="rId3"/>
          <a:srcRect/>
          <a:stretch>
            <a:fillRect/>
          </a:stretch>
        </p:blipFill>
        <p:spPr bwMode="auto">
          <a:xfrm>
            <a:off x="6210300" y="2349500"/>
            <a:ext cx="4457700" cy="4249738"/>
          </a:xfrm>
          <a:prstGeom prst="rect">
            <a:avLst/>
          </a:prstGeom>
          <a:noFill/>
          <a:ln w="9525" algn="ctr">
            <a:noFill/>
            <a:miter lim="800000"/>
            <a:headEnd/>
            <a:tailEnd/>
          </a:ln>
          <a:effectLst>
            <a:outerShdw dist="35921" dir="2700000" algn="ctr" rotWithShape="0">
              <a:schemeClr val="bg2"/>
            </a:outerShdw>
          </a:effectLst>
        </p:spPr>
      </p:pic>
      <p:sp>
        <p:nvSpPr>
          <p:cNvPr id="28677" name="Text Box 5">
            <a:hlinkClick r:id="rId4" action="ppaction://hlinkfile"/>
          </p:cNvPr>
          <p:cNvSpPr txBox="1">
            <a:spLocks noChangeArrowheads="1"/>
          </p:cNvSpPr>
          <p:nvPr/>
        </p:nvSpPr>
        <p:spPr bwMode="auto">
          <a:xfrm>
            <a:off x="2640014" y="5303838"/>
            <a:ext cx="3455987" cy="830997"/>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a:spAutoFit/>
          </a:bodyPr>
          <a:lstStyle/>
          <a:p>
            <a:pPr>
              <a:spcBef>
                <a:spcPct val="50000"/>
              </a:spcBef>
              <a:spcAft>
                <a:spcPct val="100000"/>
              </a:spcAft>
              <a:buClr>
                <a:schemeClr val="hlink"/>
              </a:buClr>
              <a:buSzPct val="75000"/>
              <a:buFont typeface="Wingdings" pitchFamily="2" charset="2"/>
              <a:buNone/>
              <a:defRPr/>
            </a:pPr>
            <a:r>
              <a:rPr lang="zh-TW" altLang="en-US" sz="2400" dirty="0">
                <a:solidFill>
                  <a:srgbClr val="FF0000"/>
                </a:solidFill>
                <a:ea typeface="華康粗黑體" pitchFamily="49" charset="-120"/>
              </a:rPr>
              <a:t>不同的資料庫型態導至不同的樞紐分析結果</a:t>
            </a:r>
          </a:p>
        </p:txBody>
      </p:sp>
      <p:pic>
        <p:nvPicPr>
          <p:cNvPr id="8" name="圖片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E0ECE798-ED6C-404E-8BE7-DD0159C265D9}"/>
              </a:ext>
            </a:extLst>
          </p:cNvPr>
          <p:cNvSpPr>
            <a:spLocks noGrp="1"/>
          </p:cNvSpPr>
          <p:nvPr>
            <p:ph type="sldNum" sz="quarter" idx="4"/>
          </p:nvPr>
        </p:nvSpPr>
        <p:spPr/>
        <p:txBody>
          <a:bodyPr/>
          <a:lstStyle/>
          <a:p>
            <a:fld id="{7F173E31-B280-470D-8E33-DE21E2EE0EAF}" type="slidenum">
              <a:rPr lang="zh-TW" altLang="en-US" smtClean="0"/>
              <a:t>25</a:t>
            </a:fld>
            <a:endParaRPr lang="zh-TW" altLang="en-US" dirty="0"/>
          </a:p>
        </p:txBody>
      </p:sp>
    </p:spTree>
    <p:extLst>
      <p:ext uri="{BB962C8B-B14F-4D97-AF65-F5344CB8AC3E}">
        <p14:creationId xmlns:p14="http://schemas.microsoft.com/office/powerpoint/2010/main" val="1193736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TW" altLang="en-US" dirty="0"/>
              <a:t>單變數樞紐分析</a:t>
            </a:r>
            <a:r>
              <a:rPr lang="en-US" altLang="zh-TW" dirty="0"/>
              <a:t>(</a:t>
            </a:r>
            <a:r>
              <a:rPr lang="zh-TW" altLang="en-US" dirty="0"/>
              <a:t>一</a:t>
            </a:r>
            <a:r>
              <a:rPr lang="en-US" altLang="zh-TW" dirty="0"/>
              <a:t>)</a:t>
            </a:r>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08213" y="1628775"/>
            <a:ext cx="5181600" cy="3303588"/>
          </a:xfrm>
          <a:prstGeom prst="rect">
            <a:avLst/>
          </a:prstGeom>
          <a:noFill/>
          <a:ln w="9525" algn="ctr">
            <a:noFill/>
            <a:miter lim="800000"/>
            <a:headEnd/>
            <a:tailEnd/>
          </a:ln>
          <a:effectLst>
            <a:outerShdw dist="35921" dir="2700000" algn="ctr" rotWithShape="0">
              <a:schemeClr val="bg2">
                <a:alpha val="50000"/>
              </a:schemeClr>
            </a:outerShdw>
          </a:effectLst>
        </p:spPr>
      </p:pic>
      <p:pic>
        <p:nvPicPr>
          <p:cNvPr id="30724" name="Picture 4"/>
          <p:cNvPicPr>
            <a:picLocks noChangeAspect="1" noChangeArrowheads="1"/>
          </p:cNvPicPr>
          <p:nvPr/>
        </p:nvPicPr>
        <p:blipFill>
          <a:blip r:embed="rId3"/>
          <a:srcRect/>
          <a:stretch>
            <a:fillRect/>
          </a:stretch>
        </p:blipFill>
        <p:spPr bwMode="auto">
          <a:xfrm>
            <a:off x="7535863" y="1557338"/>
            <a:ext cx="1885950" cy="5086350"/>
          </a:xfrm>
          <a:prstGeom prst="rect">
            <a:avLst/>
          </a:prstGeom>
          <a:noFill/>
          <a:ln w="9525" algn="ctr">
            <a:noFill/>
            <a:miter lim="800000"/>
            <a:headEnd/>
            <a:tailEnd/>
          </a:ln>
          <a:effectLst>
            <a:outerShdw dist="35921" dir="2700000" algn="ctr" rotWithShape="0">
              <a:schemeClr val="bg2"/>
            </a:outerShdw>
          </a:effectLst>
        </p:spPr>
      </p:pic>
      <p:sp>
        <p:nvSpPr>
          <p:cNvPr id="4" name="流程圖: 結束點 3"/>
          <p:cNvSpPr/>
          <p:nvPr/>
        </p:nvSpPr>
        <p:spPr>
          <a:xfrm>
            <a:off x="7752185" y="4293096"/>
            <a:ext cx="1669628" cy="224476"/>
          </a:xfrm>
          <a:prstGeom prst="flowChartTerminator">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271695FB-F4A5-40F0-948A-517048AD0407}"/>
              </a:ext>
            </a:extLst>
          </p:cNvPr>
          <p:cNvSpPr>
            <a:spLocks noGrp="1"/>
          </p:cNvSpPr>
          <p:nvPr>
            <p:ph type="sldNum" sz="quarter" idx="4"/>
          </p:nvPr>
        </p:nvSpPr>
        <p:spPr/>
        <p:txBody>
          <a:bodyPr/>
          <a:lstStyle/>
          <a:p>
            <a:fld id="{7F173E31-B280-470D-8E33-DE21E2EE0EAF}" type="slidenum">
              <a:rPr lang="zh-TW" altLang="en-US" smtClean="0"/>
              <a:t>26</a:t>
            </a:fld>
            <a:endParaRPr lang="zh-TW" altLang="en-US" dirty="0"/>
          </a:p>
        </p:txBody>
      </p:sp>
    </p:spTree>
    <p:extLst>
      <p:ext uri="{BB962C8B-B14F-4D97-AF65-F5344CB8AC3E}">
        <p14:creationId xmlns:p14="http://schemas.microsoft.com/office/powerpoint/2010/main" val="4983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TW" altLang="en-US" dirty="0"/>
              <a:t>單變數樞紐分析</a:t>
            </a:r>
            <a:r>
              <a:rPr lang="en-US" altLang="zh-TW" dirty="0"/>
              <a:t>(</a:t>
            </a:r>
            <a:r>
              <a:rPr lang="zh-TW" altLang="en-US" dirty="0"/>
              <a:t>二</a:t>
            </a:r>
            <a:r>
              <a:rPr lang="en-US" altLang="zh-TW" dirty="0"/>
              <a:t>)</a:t>
            </a:r>
          </a:p>
        </p:txBody>
      </p:sp>
      <p:pic>
        <p:nvPicPr>
          <p:cNvPr id="3174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66988" y="1773239"/>
            <a:ext cx="4457700" cy="4249737"/>
          </a:xfrm>
          <a:prstGeom prst="rect">
            <a:avLst/>
          </a:prstGeom>
          <a:noFill/>
          <a:ln w="9525" algn="ctr">
            <a:noFill/>
            <a:miter lim="800000"/>
            <a:headEnd/>
            <a:tailEnd/>
          </a:ln>
          <a:effectLst>
            <a:outerShdw dist="35921" dir="2700000" algn="ctr" rotWithShape="0">
              <a:schemeClr val="bg2"/>
            </a:outerShdw>
          </a:effectLst>
        </p:spPr>
      </p:pic>
      <p:pic>
        <p:nvPicPr>
          <p:cNvPr id="31748" name="Picture 4"/>
          <p:cNvPicPr>
            <a:picLocks noChangeAspect="1" noChangeArrowheads="1"/>
          </p:cNvPicPr>
          <p:nvPr/>
        </p:nvPicPr>
        <p:blipFill>
          <a:blip r:embed="rId3"/>
          <a:srcRect/>
          <a:stretch>
            <a:fillRect/>
          </a:stretch>
        </p:blipFill>
        <p:spPr bwMode="auto">
          <a:xfrm>
            <a:off x="7248525" y="1484314"/>
            <a:ext cx="1962150" cy="5095875"/>
          </a:xfrm>
          <a:prstGeom prst="rect">
            <a:avLst/>
          </a:prstGeom>
          <a:noFill/>
          <a:ln w="9525" algn="ctr">
            <a:noFill/>
            <a:miter lim="800000"/>
            <a:headEnd/>
            <a:tailEnd/>
          </a:ln>
          <a:effectLst>
            <a:outerShdw dist="35921" dir="2700000" algn="ctr" rotWithShape="0">
              <a:schemeClr val="bg2"/>
            </a:outerShdw>
          </a:effectLst>
        </p:spPr>
      </p:pic>
      <p:sp>
        <p:nvSpPr>
          <p:cNvPr id="7" name="流程圖: 結束點 6"/>
          <p:cNvSpPr/>
          <p:nvPr/>
        </p:nvSpPr>
        <p:spPr>
          <a:xfrm>
            <a:off x="7541047" y="4221088"/>
            <a:ext cx="1669628" cy="224476"/>
          </a:xfrm>
          <a:prstGeom prst="flowChartTerminator">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0BDBDE95-BAC6-4C69-81F1-653D5F19DC18}"/>
              </a:ext>
            </a:extLst>
          </p:cNvPr>
          <p:cNvSpPr>
            <a:spLocks noGrp="1"/>
          </p:cNvSpPr>
          <p:nvPr>
            <p:ph type="sldNum" sz="quarter" idx="4"/>
          </p:nvPr>
        </p:nvSpPr>
        <p:spPr/>
        <p:txBody>
          <a:bodyPr/>
          <a:lstStyle/>
          <a:p>
            <a:fld id="{7F173E31-B280-470D-8E33-DE21E2EE0EAF}" type="slidenum">
              <a:rPr lang="zh-TW" altLang="en-US" smtClean="0"/>
              <a:t>27</a:t>
            </a:fld>
            <a:endParaRPr lang="zh-TW" altLang="en-US" dirty="0"/>
          </a:p>
        </p:txBody>
      </p:sp>
    </p:spTree>
    <p:extLst>
      <p:ext uri="{BB962C8B-B14F-4D97-AF65-F5344CB8AC3E}">
        <p14:creationId xmlns:p14="http://schemas.microsoft.com/office/powerpoint/2010/main" val="94518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TW" altLang="en-US" dirty="0"/>
              <a:t>雙變數樞紐分析</a:t>
            </a:r>
            <a:r>
              <a:rPr lang="en-US" altLang="zh-TW" dirty="0"/>
              <a:t>(</a:t>
            </a:r>
            <a:r>
              <a:rPr lang="zh-TW" altLang="en-US" dirty="0"/>
              <a:t>一</a:t>
            </a:r>
            <a:r>
              <a:rPr lang="en-US" altLang="zh-TW" dirty="0"/>
              <a:t>)</a:t>
            </a:r>
          </a:p>
        </p:txBody>
      </p:sp>
      <p:pic>
        <p:nvPicPr>
          <p:cNvPr id="32771"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74825" y="2133600"/>
            <a:ext cx="5576888" cy="3556000"/>
          </a:xfrm>
          <a:prstGeom prst="rect">
            <a:avLst/>
          </a:prstGeom>
          <a:noFill/>
          <a:ln w="9525" algn="ctr">
            <a:noFill/>
            <a:miter lim="800000"/>
            <a:headEnd/>
            <a:tailEnd/>
          </a:ln>
          <a:effectLst>
            <a:outerShdw dist="35921" dir="2700000" algn="ctr" rotWithShape="0">
              <a:schemeClr val="bg2"/>
            </a:outerShdw>
          </a:effectLst>
        </p:spPr>
      </p:pic>
      <p:pic>
        <p:nvPicPr>
          <p:cNvPr id="32772"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24563" y="2133601"/>
            <a:ext cx="4273550" cy="4060825"/>
          </a:xfrm>
          <a:prstGeom prst="rect">
            <a:avLst/>
          </a:prstGeom>
          <a:noFill/>
          <a:ln w="9525" algn="ctr">
            <a:noFill/>
            <a:miter lim="800000"/>
            <a:headEnd/>
            <a:tailEnd/>
          </a:ln>
          <a:effectLst>
            <a:outerShdw dist="107763" dir="2700000" algn="ctr" rotWithShape="0">
              <a:schemeClr val="bg2">
                <a:alpha val="50000"/>
              </a:schemeClr>
            </a:outerShdw>
          </a:effectLst>
        </p:spPr>
      </p:pic>
      <p:pic>
        <p:nvPicPr>
          <p:cNvPr id="7" name="圖片 6">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11DDFBCC-F096-4EFD-84FE-1C24397DF26D}"/>
              </a:ext>
            </a:extLst>
          </p:cNvPr>
          <p:cNvSpPr>
            <a:spLocks noGrp="1"/>
          </p:cNvSpPr>
          <p:nvPr>
            <p:ph type="sldNum" sz="quarter" idx="4"/>
          </p:nvPr>
        </p:nvSpPr>
        <p:spPr/>
        <p:txBody>
          <a:bodyPr/>
          <a:lstStyle/>
          <a:p>
            <a:fld id="{7F173E31-B280-470D-8E33-DE21E2EE0EAF}" type="slidenum">
              <a:rPr lang="zh-TW" altLang="en-US" smtClean="0"/>
              <a:t>28</a:t>
            </a:fld>
            <a:endParaRPr lang="zh-TW" altLang="en-US" dirty="0"/>
          </a:p>
        </p:txBody>
      </p:sp>
    </p:spTree>
    <p:extLst>
      <p:ext uri="{BB962C8B-B14F-4D97-AF65-F5344CB8AC3E}">
        <p14:creationId xmlns:p14="http://schemas.microsoft.com/office/powerpoint/2010/main" val="693104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TW" altLang="en-US" dirty="0"/>
              <a:t>多變數樞紐分析</a:t>
            </a:r>
          </a:p>
        </p:txBody>
      </p:sp>
      <p:pic>
        <p:nvPicPr>
          <p:cNvPr id="3379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65697" y="1689894"/>
            <a:ext cx="5576888" cy="3556000"/>
          </a:xfrm>
          <a:prstGeom prst="rect">
            <a:avLst/>
          </a:prstGeom>
          <a:noFill/>
          <a:ln w="9525" algn="ctr">
            <a:noFill/>
            <a:miter lim="800000"/>
            <a:headEnd/>
            <a:tailEnd/>
          </a:ln>
          <a:effectLst>
            <a:outerShdw dist="35921" dir="2700000" algn="ctr" rotWithShape="0">
              <a:schemeClr val="bg2"/>
            </a:outerShdw>
          </a:effectLst>
        </p:spPr>
      </p:pic>
      <p:pic>
        <p:nvPicPr>
          <p:cNvPr id="33796"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1" y="1689894"/>
            <a:ext cx="4392613" cy="4443412"/>
          </a:xfrm>
          <a:prstGeom prst="rect">
            <a:avLst/>
          </a:prstGeom>
          <a:noFill/>
          <a:ln w="9525" algn="ctr">
            <a:noFill/>
            <a:miter lim="800000"/>
            <a:headEnd/>
            <a:tailEnd/>
          </a:ln>
          <a:effectLst>
            <a:outerShdw dist="35921" dir="2700000" algn="ctr" rotWithShape="0">
              <a:schemeClr val="bg2"/>
            </a:outerShdw>
          </a:effectLst>
        </p:spPr>
      </p:pic>
      <p:sp>
        <p:nvSpPr>
          <p:cNvPr id="2" name="投影片編號版面配置區 1">
            <a:extLst>
              <a:ext uri="{FF2B5EF4-FFF2-40B4-BE49-F238E27FC236}">
                <a16:creationId xmlns:a16="http://schemas.microsoft.com/office/drawing/2014/main" id="{0FBDB558-64D6-4682-84B6-88937CE80CA9}"/>
              </a:ext>
            </a:extLst>
          </p:cNvPr>
          <p:cNvSpPr>
            <a:spLocks noGrp="1"/>
          </p:cNvSpPr>
          <p:nvPr>
            <p:ph type="sldNum" sz="quarter" idx="4"/>
          </p:nvPr>
        </p:nvSpPr>
        <p:spPr/>
        <p:txBody>
          <a:bodyPr/>
          <a:lstStyle/>
          <a:p>
            <a:fld id="{7F173E31-B280-470D-8E33-DE21E2EE0EAF}" type="slidenum">
              <a:rPr lang="zh-TW" altLang="en-US" smtClean="0"/>
              <a:t>29</a:t>
            </a:fld>
            <a:endParaRPr lang="zh-TW" altLang="en-US" dirty="0"/>
          </a:p>
        </p:txBody>
      </p:sp>
    </p:spTree>
    <p:extLst>
      <p:ext uri="{BB962C8B-B14F-4D97-AF65-F5344CB8AC3E}">
        <p14:creationId xmlns:p14="http://schemas.microsoft.com/office/powerpoint/2010/main" val="115939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additive="base">
                                        <p:cTn id="7" dur="500" fill="hold"/>
                                        <p:tgtEl>
                                          <p:spTgt spid="33796"/>
                                        </p:tgtEl>
                                        <p:attrNameLst>
                                          <p:attrName>ppt_x</p:attrName>
                                        </p:attrNameLst>
                                      </p:cBhvr>
                                      <p:tavLst>
                                        <p:tav tm="0">
                                          <p:val>
                                            <p:strVal val="1+#ppt_w/2"/>
                                          </p:val>
                                        </p:tav>
                                        <p:tav tm="100000">
                                          <p:val>
                                            <p:strVal val="#ppt_x"/>
                                          </p:val>
                                        </p:tav>
                                      </p:tavLst>
                                    </p:anim>
                                    <p:anim calcmode="lin" valueType="num">
                                      <p:cBhvr additive="base">
                                        <p:cTn id="8" dur="500" fill="hold"/>
                                        <p:tgtEl>
                                          <p:spTgt spid="337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前提知識</a:t>
            </a:r>
            <a:r>
              <a:rPr lang="en-US" altLang="zh-TW" dirty="0"/>
              <a:t>-</a:t>
            </a:r>
            <a:r>
              <a:rPr lang="zh-TW" altLang="en-US" dirty="0"/>
              <a:t>新版本增強功能介紹</a:t>
            </a: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508073589"/>
              </p:ext>
            </p:extLst>
          </p:nvPr>
        </p:nvGraphicFramePr>
        <p:xfrm>
          <a:off x="2235200" y="1295400"/>
          <a:ext cx="9398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投影片編號版面配置區 3">
            <a:extLst>
              <a:ext uri="{FF2B5EF4-FFF2-40B4-BE49-F238E27FC236}">
                <a16:creationId xmlns:a16="http://schemas.microsoft.com/office/drawing/2014/main" id="{641ED524-812F-455C-8EF7-F8C8AF1E513E}"/>
              </a:ext>
            </a:extLst>
          </p:cNvPr>
          <p:cNvSpPr>
            <a:spLocks noGrp="1"/>
          </p:cNvSpPr>
          <p:nvPr>
            <p:ph type="sldNum" sz="quarter" idx="4"/>
          </p:nvPr>
        </p:nvSpPr>
        <p:spPr/>
        <p:txBody>
          <a:bodyPr/>
          <a:lstStyle/>
          <a:p>
            <a:fld id="{7F173E31-B280-470D-8E33-DE21E2EE0EAF}" type="slidenum">
              <a:rPr lang="zh-TW" altLang="en-US" smtClean="0"/>
              <a:t>3</a:t>
            </a:fld>
            <a:endParaRPr lang="zh-TW" altLang="en-US" dirty="0"/>
          </a:p>
        </p:txBody>
      </p:sp>
    </p:spTree>
    <p:extLst>
      <p:ext uri="{BB962C8B-B14F-4D97-AF65-F5344CB8AC3E}">
        <p14:creationId xmlns:p14="http://schemas.microsoft.com/office/powerpoint/2010/main" val="1948412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zh-TW" altLang="en-US" dirty="0"/>
              <a:t>樞紐分析圖</a:t>
            </a:r>
          </a:p>
        </p:txBody>
      </p:sp>
      <p:sp>
        <p:nvSpPr>
          <p:cNvPr id="24579" name="Rectangle 5"/>
          <p:cNvSpPr>
            <a:spLocks noGrp="1" noChangeArrowheads="1"/>
          </p:cNvSpPr>
          <p:nvPr>
            <p:ph sz="quarter" idx="1"/>
          </p:nvPr>
        </p:nvSpPr>
        <p:spPr/>
        <p:txBody>
          <a:bodyPr/>
          <a:lstStyle/>
          <a:p>
            <a:pPr marL="271463" indent="-271463">
              <a:buNone/>
            </a:pPr>
            <a:r>
              <a:rPr lang="zh-TW" altLang="en-US" dirty="0"/>
              <a:t>以現有的樞紐分析表報表建立樞紐分析圖報表</a:t>
            </a:r>
          </a:p>
          <a:p>
            <a:pPr marL="627063" lvl="1" indent="-176213"/>
            <a:r>
              <a:rPr lang="zh-TW" altLang="en-US" sz="1800" dirty="0"/>
              <a:t>以一個步驟製作預設圖表 </a:t>
            </a:r>
          </a:p>
          <a:p>
            <a:pPr marL="627063" lvl="1" indent="-176213"/>
            <a:r>
              <a:rPr lang="zh-TW" altLang="en-US" sz="1800" dirty="0"/>
              <a:t>使用圖表精靈建立自訂圖表 </a:t>
            </a:r>
          </a:p>
        </p:txBody>
      </p:sp>
      <p:pic>
        <p:nvPicPr>
          <p:cNvPr id="34819"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95676" y="2871789"/>
            <a:ext cx="5408613" cy="3290887"/>
          </a:xfrm>
          <a:prstGeom prst="rect">
            <a:avLst/>
          </a:prstGeom>
          <a:noFill/>
          <a:ln w="9525" algn="ctr">
            <a:solidFill>
              <a:schemeClr val="tx1"/>
            </a:solidFill>
            <a:miter lim="800000"/>
            <a:headEnd/>
            <a:tailEnd/>
          </a:ln>
          <a:effectLst>
            <a:outerShdw dist="35921" dir="2700000" algn="ctr" rotWithShape="0">
              <a:schemeClr val="bg2"/>
            </a:outerShdw>
          </a:effectLst>
        </p:spPr>
      </p:pic>
      <p:sp>
        <p:nvSpPr>
          <p:cNvPr id="2" name="投影片編號版面配置區 1">
            <a:extLst>
              <a:ext uri="{FF2B5EF4-FFF2-40B4-BE49-F238E27FC236}">
                <a16:creationId xmlns:a16="http://schemas.microsoft.com/office/drawing/2014/main" id="{1D66E025-0174-4F24-98CB-29697555104A}"/>
              </a:ext>
            </a:extLst>
          </p:cNvPr>
          <p:cNvSpPr>
            <a:spLocks noGrp="1"/>
          </p:cNvSpPr>
          <p:nvPr>
            <p:ph type="sldNum" sz="quarter" idx="4"/>
          </p:nvPr>
        </p:nvSpPr>
        <p:spPr/>
        <p:txBody>
          <a:bodyPr/>
          <a:lstStyle/>
          <a:p>
            <a:fld id="{7F173E31-B280-470D-8E33-DE21E2EE0EAF}" type="slidenum">
              <a:rPr lang="zh-TW" altLang="en-US" smtClean="0"/>
              <a:t>30</a:t>
            </a:fld>
            <a:endParaRPr lang="zh-TW" altLang="en-US" dirty="0"/>
          </a:p>
        </p:txBody>
      </p:sp>
    </p:spTree>
    <p:extLst>
      <p:ext uri="{BB962C8B-B14F-4D97-AF65-F5344CB8AC3E}">
        <p14:creationId xmlns:p14="http://schemas.microsoft.com/office/powerpoint/2010/main" val="1187701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製作樞紐分析表</a:t>
            </a:r>
          </a:p>
        </p:txBody>
      </p:sp>
      <p:sp>
        <p:nvSpPr>
          <p:cNvPr id="3" name="內容版面配置區 2"/>
          <p:cNvSpPr>
            <a:spLocks noGrp="1"/>
          </p:cNvSpPr>
          <p:nvPr>
            <p:ph sz="quarter" idx="1"/>
          </p:nvPr>
        </p:nvSpPr>
        <p:spPr/>
        <p:txBody>
          <a:bodyPr/>
          <a:lstStyle/>
          <a:p>
            <a:pPr marL="0" indent="0">
              <a:lnSpc>
                <a:spcPct val="150000"/>
              </a:lnSpc>
              <a:buNone/>
            </a:pPr>
            <a:r>
              <a:rPr lang="zh-TW" altLang="en-US" b="1" dirty="0"/>
              <a:t>定義樞紐分析表所用的資料來源</a:t>
            </a:r>
            <a:endParaRPr lang="zh-TW" altLang="en-US" dirty="0"/>
          </a:p>
          <a:p>
            <a:pPr lvl="1">
              <a:lnSpc>
                <a:spcPct val="150000"/>
              </a:lnSpc>
            </a:pPr>
            <a:r>
              <a:rPr lang="zh-TW" altLang="en-US" sz="2400" dirty="0"/>
              <a:t>若要建立樞紐分析表，您必須定義其來源資料、指定活頁簿中的位置，以及配置欄位元。</a:t>
            </a:r>
            <a:endParaRPr lang="en-US" altLang="zh-TW" sz="2400" dirty="0"/>
          </a:p>
          <a:p>
            <a:pPr lvl="1">
              <a:lnSpc>
                <a:spcPct val="150000"/>
              </a:lnSpc>
            </a:pPr>
            <a:r>
              <a:rPr lang="zh-TW" altLang="en-US" sz="2400" dirty="0"/>
              <a:t>若要使用工作表資料做為資料來源，請按一下包含資料之儲存格範圍中的儲存格。 </a:t>
            </a:r>
          </a:p>
          <a:p>
            <a:pPr lvl="1">
              <a:lnSpc>
                <a:spcPct val="150000"/>
              </a:lnSpc>
            </a:pPr>
            <a:r>
              <a:rPr lang="zh-TW" altLang="en-US" sz="2400" dirty="0"/>
              <a:t>若要使用 </a:t>
            </a:r>
            <a:r>
              <a:rPr lang="en-US" altLang="zh-TW" sz="2400" dirty="0"/>
              <a:t>Microsoft Excel </a:t>
            </a:r>
            <a:r>
              <a:rPr lang="zh-TW" altLang="en-US" sz="2400" dirty="0"/>
              <a:t>表格做為資料來源，請按一下 </a:t>
            </a:r>
            <a:r>
              <a:rPr lang="en-US" altLang="zh-TW" sz="2400" dirty="0"/>
              <a:t>Excel </a:t>
            </a:r>
            <a:r>
              <a:rPr lang="zh-TW" altLang="en-US" sz="2400" dirty="0">
                <a:hlinkClick r:id="rId2" action="ppaction://hlinksldjump"/>
              </a:rPr>
              <a:t>表格</a:t>
            </a:r>
            <a:r>
              <a:rPr lang="zh-TW" altLang="en-US" sz="2400" dirty="0"/>
              <a:t>中的儲存格。 </a:t>
            </a:r>
          </a:p>
          <a:p>
            <a:pPr>
              <a:lnSpc>
                <a:spcPct val="150000"/>
              </a:lnSpc>
            </a:pPr>
            <a:endParaRPr lang="zh-TW" altLang="en-US" dirty="0"/>
          </a:p>
        </p:txBody>
      </p:sp>
      <p:sp>
        <p:nvSpPr>
          <p:cNvPr id="4" name="投影片編號版面配置區 3">
            <a:extLst>
              <a:ext uri="{FF2B5EF4-FFF2-40B4-BE49-F238E27FC236}">
                <a16:creationId xmlns:a16="http://schemas.microsoft.com/office/drawing/2014/main" id="{EE2099A6-9EA8-432D-AE7A-A9DD08EC0F12}"/>
              </a:ext>
            </a:extLst>
          </p:cNvPr>
          <p:cNvSpPr>
            <a:spLocks noGrp="1"/>
          </p:cNvSpPr>
          <p:nvPr>
            <p:ph type="sldNum" sz="quarter" idx="4"/>
          </p:nvPr>
        </p:nvSpPr>
        <p:spPr/>
        <p:txBody>
          <a:bodyPr/>
          <a:lstStyle/>
          <a:p>
            <a:fld id="{7F173E31-B280-470D-8E33-DE21E2EE0EAF}" type="slidenum">
              <a:rPr lang="zh-TW" altLang="en-US" smtClean="0"/>
              <a:t>31</a:t>
            </a:fld>
            <a:endParaRPr lang="zh-TW" altLang="en-US" dirty="0"/>
          </a:p>
        </p:txBody>
      </p:sp>
    </p:spTree>
    <p:extLst>
      <p:ext uri="{BB962C8B-B14F-4D97-AF65-F5344CB8AC3E}">
        <p14:creationId xmlns:p14="http://schemas.microsoft.com/office/powerpoint/2010/main" val="59821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E9E0B42-F114-4970-A9A1-3DECDCC1A679}"/>
              </a:ext>
            </a:extLst>
          </p:cNvPr>
          <p:cNvPicPr>
            <a:picLocks noChangeAspect="1"/>
          </p:cNvPicPr>
          <p:nvPr/>
        </p:nvPicPr>
        <p:blipFill>
          <a:blip r:embed="rId3"/>
          <a:stretch>
            <a:fillRect/>
          </a:stretch>
        </p:blipFill>
        <p:spPr>
          <a:xfrm>
            <a:off x="2279576" y="1556792"/>
            <a:ext cx="7632848" cy="4692022"/>
          </a:xfrm>
          <a:prstGeom prst="rect">
            <a:avLst/>
          </a:prstGeom>
        </p:spPr>
      </p:pic>
      <p:sp>
        <p:nvSpPr>
          <p:cNvPr id="36866" name="Rectangle 2"/>
          <p:cNvSpPr>
            <a:spLocks noGrp="1" noChangeArrowheads="1"/>
          </p:cNvSpPr>
          <p:nvPr>
            <p:ph type="title"/>
          </p:nvPr>
        </p:nvSpPr>
        <p:spPr/>
        <p:txBody>
          <a:bodyPr/>
          <a:lstStyle/>
          <a:p>
            <a:pPr eaLnBrk="1" hangingPunct="1">
              <a:defRPr/>
            </a:pPr>
            <a:r>
              <a:rPr lang="zh-TW" altLang="en-US" dirty="0"/>
              <a:t>製作樞紐分析表</a:t>
            </a:r>
          </a:p>
        </p:txBody>
      </p:sp>
      <p:sp>
        <p:nvSpPr>
          <p:cNvPr id="15" name="Oval 7"/>
          <p:cNvSpPr>
            <a:spLocks noChangeArrowheads="1"/>
          </p:cNvSpPr>
          <p:nvPr/>
        </p:nvSpPr>
        <p:spPr bwMode="auto">
          <a:xfrm>
            <a:off x="3127248" y="1405097"/>
            <a:ext cx="431800" cy="431800"/>
          </a:xfrm>
          <a:prstGeom prst="ellipse">
            <a:avLst/>
          </a:prstGeom>
          <a:solidFill>
            <a:schemeClr val="accent1"/>
          </a:solidFill>
          <a:ln w="9525">
            <a:solidFill>
              <a:schemeClr val="tx1"/>
            </a:solidFill>
            <a:round/>
            <a:headEnd/>
            <a:tailEnd/>
          </a:ln>
        </p:spPr>
        <p:txBody>
          <a:bodyPr wrap="none" anchor="ctr"/>
          <a:lstStyle/>
          <a:p>
            <a:pPr algn="ctr"/>
            <a:r>
              <a:rPr lang="en-US" altLang="zh-TW" b="1" dirty="0"/>
              <a:t>1</a:t>
            </a:r>
          </a:p>
        </p:txBody>
      </p:sp>
      <p:sp>
        <p:nvSpPr>
          <p:cNvPr id="17" name="Oval 7"/>
          <p:cNvSpPr>
            <a:spLocks noChangeArrowheads="1"/>
          </p:cNvSpPr>
          <p:nvPr/>
        </p:nvSpPr>
        <p:spPr bwMode="auto">
          <a:xfrm>
            <a:off x="2423592" y="2492896"/>
            <a:ext cx="431800" cy="431800"/>
          </a:xfrm>
          <a:prstGeom prst="ellipse">
            <a:avLst/>
          </a:prstGeom>
          <a:solidFill>
            <a:schemeClr val="accent1"/>
          </a:solidFill>
          <a:ln w="9525">
            <a:solidFill>
              <a:schemeClr val="tx1"/>
            </a:solidFill>
            <a:round/>
            <a:headEnd/>
            <a:tailEnd/>
          </a:ln>
        </p:spPr>
        <p:txBody>
          <a:bodyPr wrap="none" anchor="ctr"/>
          <a:lstStyle/>
          <a:p>
            <a:pPr algn="ctr"/>
            <a:r>
              <a:rPr lang="en-US" altLang="zh-TW" b="1" dirty="0"/>
              <a:t>2</a:t>
            </a:r>
          </a:p>
        </p:txBody>
      </p:sp>
      <p:pic>
        <p:nvPicPr>
          <p:cNvPr id="6" name="圖片 5">
            <a:extLst>
              <a:ext uri="{FF2B5EF4-FFF2-40B4-BE49-F238E27FC236}">
                <a16:creationId xmlns:a16="http://schemas.microsoft.com/office/drawing/2014/main" id="{A1C78968-DDF0-4E3D-88D5-9E332AD34D73}"/>
              </a:ext>
            </a:extLst>
          </p:cNvPr>
          <p:cNvPicPr>
            <a:picLocks noChangeAspect="1"/>
          </p:cNvPicPr>
          <p:nvPr/>
        </p:nvPicPr>
        <p:blipFill>
          <a:blip r:embed="rId4"/>
          <a:stretch>
            <a:fillRect/>
          </a:stretch>
        </p:blipFill>
        <p:spPr>
          <a:xfrm>
            <a:off x="6276844" y="2730635"/>
            <a:ext cx="3042841" cy="3081164"/>
          </a:xfrm>
          <a:prstGeom prst="rect">
            <a:avLst/>
          </a:prstGeom>
          <a:ln>
            <a:noFill/>
          </a:ln>
          <a:effectLst>
            <a:outerShdw blurRad="292100" dist="139700" dir="2700000" algn="tl" rotWithShape="0">
              <a:srgbClr val="333333">
                <a:alpha val="65000"/>
              </a:srgbClr>
            </a:outerShdw>
          </a:effectLst>
        </p:spPr>
      </p:pic>
      <p:sp>
        <p:nvSpPr>
          <p:cNvPr id="16" name="Oval 7"/>
          <p:cNvSpPr>
            <a:spLocks noChangeArrowheads="1"/>
          </p:cNvSpPr>
          <p:nvPr/>
        </p:nvSpPr>
        <p:spPr bwMode="auto">
          <a:xfrm>
            <a:off x="7366463" y="2987441"/>
            <a:ext cx="431800" cy="431800"/>
          </a:xfrm>
          <a:prstGeom prst="ellipse">
            <a:avLst/>
          </a:prstGeom>
          <a:solidFill>
            <a:schemeClr val="accent1"/>
          </a:solidFill>
          <a:ln w="9525">
            <a:solidFill>
              <a:schemeClr val="tx1"/>
            </a:solidFill>
            <a:round/>
            <a:headEnd/>
            <a:tailEnd/>
          </a:ln>
        </p:spPr>
        <p:txBody>
          <a:bodyPr wrap="none" anchor="ctr"/>
          <a:lstStyle/>
          <a:p>
            <a:pPr algn="ctr"/>
            <a:r>
              <a:rPr lang="en-US" altLang="zh-TW" b="1" dirty="0"/>
              <a:t>3</a:t>
            </a:r>
          </a:p>
        </p:txBody>
      </p:sp>
      <p:sp>
        <p:nvSpPr>
          <p:cNvPr id="10" name="Oval 7"/>
          <p:cNvSpPr>
            <a:spLocks noChangeArrowheads="1"/>
          </p:cNvSpPr>
          <p:nvPr/>
        </p:nvSpPr>
        <p:spPr bwMode="auto">
          <a:xfrm>
            <a:off x="8075721" y="5085308"/>
            <a:ext cx="431800" cy="431800"/>
          </a:xfrm>
          <a:prstGeom prst="ellipse">
            <a:avLst/>
          </a:prstGeom>
          <a:solidFill>
            <a:schemeClr val="accent1"/>
          </a:solidFill>
          <a:ln w="9525">
            <a:solidFill>
              <a:schemeClr val="tx1"/>
            </a:solidFill>
            <a:round/>
            <a:headEnd/>
            <a:tailEnd/>
          </a:ln>
        </p:spPr>
        <p:txBody>
          <a:bodyPr wrap="none" anchor="ctr"/>
          <a:lstStyle/>
          <a:p>
            <a:pPr algn="ctr"/>
            <a:r>
              <a:rPr lang="en-US" altLang="zh-TW" b="1" dirty="0"/>
              <a:t>4</a:t>
            </a:r>
          </a:p>
        </p:txBody>
      </p:sp>
      <p:pic>
        <p:nvPicPr>
          <p:cNvPr id="11" name="圖片 10">
            <a:hlinkClick r:id="rId5" action="ppaction://hlinkfile"/>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4B338475-FE73-49EF-9EA1-4F4BCDD8D142}"/>
              </a:ext>
            </a:extLst>
          </p:cNvPr>
          <p:cNvSpPr>
            <a:spLocks noGrp="1"/>
          </p:cNvSpPr>
          <p:nvPr>
            <p:ph type="sldNum" sz="quarter" idx="4"/>
          </p:nvPr>
        </p:nvSpPr>
        <p:spPr/>
        <p:txBody>
          <a:bodyPr/>
          <a:lstStyle/>
          <a:p>
            <a:fld id="{7F173E31-B280-470D-8E33-DE21E2EE0EAF}" type="slidenum">
              <a:rPr lang="zh-TW" altLang="en-US" smtClean="0"/>
              <a:t>32</a:t>
            </a:fld>
            <a:endParaRPr lang="zh-TW" altLang="en-US" dirty="0"/>
          </a:p>
        </p:txBody>
      </p:sp>
    </p:spTree>
    <p:extLst>
      <p:ext uri="{BB962C8B-B14F-4D97-AF65-F5344CB8AC3E}">
        <p14:creationId xmlns:p14="http://schemas.microsoft.com/office/powerpoint/2010/main" val="3978248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TW" altLang="en-US" dirty="0"/>
              <a:t>樞紐分析表的資料來源</a:t>
            </a:r>
          </a:p>
        </p:txBody>
      </p:sp>
      <p:sp>
        <p:nvSpPr>
          <p:cNvPr id="5123" name="Rectangle 3"/>
          <p:cNvSpPr>
            <a:spLocks noGrp="1" noChangeArrowheads="1"/>
          </p:cNvSpPr>
          <p:nvPr>
            <p:ph sz="quarter" idx="1"/>
          </p:nvPr>
        </p:nvSpPr>
        <p:spPr/>
        <p:txBody>
          <a:bodyPr/>
          <a:lstStyle/>
          <a:p>
            <a:pPr marL="0" indent="0">
              <a:lnSpc>
                <a:spcPct val="150000"/>
              </a:lnSpc>
              <a:buNone/>
            </a:pPr>
            <a:r>
              <a:rPr lang="zh-TW" altLang="en-US" dirty="0">
                <a:solidFill>
                  <a:srgbClr val="0000CC"/>
                </a:solidFill>
              </a:rPr>
              <a:t>資料來源</a:t>
            </a:r>
            <a:r>
              <a:rPr lang="zh-TW" altLang="en-US" dirty="0"/>
              <a:t>是指我們要根據什麼資料來產生樞紐分析表。在 </a:t>
            </a:r>
            <a:r>
              <a:rPr lang="en-US" altLang="zh-TW" dirty="0"/>
              <a:t>Excel </a:t>
            </a:r>
            <a:r>
              <a:rPr lang="zh-TW" altLang="en-US" dirty="0"/>
              <a:t>中</a:t>
            </a:r>
            <a:r>
              <a:rPr lang="en-US" altLang="zh-TW" dirty="0"/>
              <a:t>, </a:t>
            </a:r>
            <a:r>
              <a:rPr lang="zh-TW" altLang="en-US" dirty="0"/>
              <a:t>可用來當作資料來源的有：</a:t>
            </a:r>
            <a:endParaRPr lang="zh-TW" altLang="en-US" dirty="0">
              <a:solidFill>
                <a:srgbClr val="0000CC"/>
              </a:solidFill>
            </a:endParaRPr>
          </a:p>
          <a:p>
            <a:pPr>
              <a:lnSpc>
                <a:spcPct val="150000"/>
              </a:lnSpc>
            </a:pPr>
            <a:r>
              <a:rPr lang="en-US" altLang="zh-TW" dirty="0">
                <a:solidFill>
                  <a:srgbClr val="0000CC"/>
                </a:solidFill>
              </a:rPr>
              <a:t>Microsoft Office Excel </a:t>
            </a:r>
            <a:r>
              <a:rPr lang="zh-TW" altLang="en-US" dirty="0">
                <a:solidFill>
                  <a:srgbClr val="0000CC"/>
                </a:solidFill>
              </a:rPr>
              <a:t>清單或資料庫</a:t>
            </a:r>
            <a:r>
              <a:rPr lang="zh-TW" altLang="en-US" dirty="0"/>
              <a:t>：就是在工作表中所建立的清單</a:t>
            </a:r>
            <a:r>
              <a:rPr lang="en-US" altLang="zh-TW" dirty="0"/>
              <a:t>,</a:t>
            </a:r>
            <a:r>
              <a:rPr lang="zh-TW" altLang="en-US" dirty="0"/>
              <a:t>如前述的訂單記錄。</a:t>
            </a:r>
            <a:endParaRPr lang="en-US" altLang="zh-TW" dirty="0"/>
          </a:p>
          <a:p>
            <a:pPr>
              <a:lnSpc>
                <a:spcPct val="150000"/>
              </a:lnSpc>
            </a:pPr>
            <a:r>
              <a:rPr lang="zh-TW" altLang="en-US" dirty="0">
                <a:solidFill>
                  <a:srgbClr val="0000CC"/>
                </a:solidFill>
              </a:rPr>
              <a:t>外部資料庫</a:t>
            </a:r>
            <a:r>
              <a:rPr lang="zh-TW" altLang="en-US" dirty="0"/>
              <a:t>：指 </a:t>
            </a:r>
            <a:r>
              <a:rPr lang="en-US" altLang="zh-TW" dirty="0"/>
              <a:t>Excel </a:t>
            </a:r>
            <a:r>
              <a:rPr lang="zh-TW" altLang="en-US" dirty="0"/>
              <a:t>活頁簿以外的檔案或資料庫</a:t>
            </a:r>
            <a:r>
              <a:rPr lang="en-US" altLang="zh-TW" dirty="0"/>
              <a:t>, </a:t>
            </a:r>
            <a:r>
              <a:rPr lang="zh-TW" altLang="en-US" dirty="0"/>
              <a:t>如 </a:t>
            </a:r>
            <a:r>
              <a:rPr lang="en-US" altLang="zh-TW" dirty="0"/>
              <a:t>Access</a:t>
            </a:r>
            <a:r>
              <a:rPr lang="zh-TW" altLang="en-US" dirty="0"/>
              <a:t>、</a:t>
            </a:r>
            <a:r>
              <a:rPr lang="en-US" altLang="zh-TW" dirty="0" err="1"/>
              <a:t>dBASE</a:t>
            </a:r>
            <a:r>
              <a:rPr lang="zh-TW" altLang="en-US" dirty="0"/>
              <a:t>、</a:t>
            </a:r>
            <a:r>
              <a:rPr lang="en-US" altLang="zh-TW" dirty="0"/>
              <a:t>SQL Server </a:t>
            </a:r>
            <a:r>
              <a:rPr lang="zh-TW" altLang="en-US" dirty="0"/>
              <a:t>等。</a:t>
            </a:r>
          </a:p>
          <a:p>
            <a:pPr>
              <a:lnSpc>
                <a:spcPct val="150000"/>
              </a:lnSpc>
              <a:buNone/>
            </a:pPr>
            <a:endParaRPr lang="zh-TW" altLang="en-US" dirty="0"/>
          </a:p>
        </p:txBody>
      </p:sp>
      <p:pic>
        <p:nvPicPr>
          <p:cNvPr id="6" name="圖片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800" y="175864"/>
            <a:ext cx="2210400" cy="1542160"/>
          </a:xfrm>
          <a:prstGeom prst="rect">
            <a:avLst/>
          </a:prstGeom>
        </p:spPr>
      </p:pic>
      <p:pic>
        <p:nvPicPr>
          <p:cNvPr id="7" name="圖片 6">
            <a:hlinkClick r:id="rId4" action="ppaction://hlinkfile"/>
            <a:extLst>
              <a:ext uri="{FF2B5EF4-FFF2-40B4-BE49-F238E27FC236}">
                <a16:creationId xmlns:a16="http://schemas.microsoft.com/office/drawing/2014/main" id="{B9F3CC42-FE18-4C3B-B021-6E5F3C987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2800" y="153531"/>
            <a:ext cx="2210400" cy="1542160"/>
          </a:xfrm>
          <a:prstGeom prst="rect">
            <a:avLst/>
          </a:prstGeom>
        </p:spPr>
      </p:pic>
      <p:sp>
        <p:nvSpPr>
          <p:cNvPr id="2" name="投影片編號版面配置區 1">
            <a:extLst>
              <a:ext uri="{FF2B5EF4-FFF2-40B4-BE49-F238E27FC236}">
                <a16:creationId xmlns:a16="http://schemas.microsoft.com/office/drawing/2014/main" id="{806D21D8-7475-455A-9E7B-ABB57E8891B1}"/>
              </a:ext>
            </a:extLst>
          </p:cNvPr>
          <p:cNvSpPr>
            <a:spLocks noGrp="1"/>
          </p:cNvSpPr>
          <p:nvPr>
            <p:ph type="sldNum" sz="quarter" idx="4"/>
          </p:nvPr>
        </p:nvSpPr>
        <p:spPr/>
        <p:txBody>
          <a:bodyPr/>
          <a:lstStyle/>
          <a:p>
            <a:fld id="{7F173E31-B280-470D-8E33-DE21E2EE0EAF}" type="slidenum">
              <a:rPr lang="zh-TW" altLang="en-US" smtClean="0"/>
              <a:t>33</a:t>
            </a:fld>
            <a:endParaRPr lang="zh-TW" altLang="en-US" dirty="0"/>
          </a:p>
        </p:txBody>
      </p:sp>
    </p:spTree>
    <p:extLst>
      <p:ext uri="{BB962C8B-B14F-4D97-AF65-F5344CB8AC3E}">
        <p14:creationId xmlns:p14="http://schemas.microsoft.com/office/powerpoint/2010/main" val="2610449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2C43C380-C9CE-47C0-9D62-3D02F81FA076}"/>
              </a:ext>
            </a:extLst>
          </p:cNvPr>
          <p:cNvPicPr>
            <a:picLocks noChangeAspect="1"/>
          </p:cNvPicPr>
          <p:nvPr/>
        </p:nvPicPr>
        <p:blipFill>
          <a:blip r:embed="rId3"/>
          <a:stretch>
            <a:fillRect/>
          </a:stretch>
        </p:blipFill>
        <p:spPr>
          <a:xfrm>
            <a:off x="1963288" y="1508109"/>
            <a:ext cx="8423920" cy="4922076"/>
          </a:xfrm>
          <a:prstGeom prst="rect">
            <a:avLst/>
          </a:prstGeom>
        </p:spPr>
      </p:pic>
      <p:sp>
        <p:nvSpPr>
          <p:cNvPr id="2" name="標題 1"/>
          <p:cNvSpPr>
            <a:spLocks noGrp="1"/>
          </p:cNvSpPr>
          <p:nvPr>
            <p:ph type="title"/>
          </p:nvPr>
        </p:nvSpPr>
        <p:spPr/>
        <p:txBody>
          <a:bodyPr/>
          <a:lstStyle/>
          <a:p>
            <a:r>
              <a:rPr lang="zh-TW" altLang="en-US" dirty="0"/>
              <a:t>在樞紐分析表中新增欄位</a:t>
            </a:r>
          </a:p>
        </p:txBody>
      </p:sp>
      <p:sp>
        <p:nvSpPr>
          <p:cNvPr id="4" name="Oval 7"/>
          <p:cNvSpPr>
            <a:spLocks noChangeArrowheads="1"/>
          </p:cNvSpPr>
          <p:nvPr/>
        </p:nvSpPr>
        <p:spPr bwMode="auto">
          <a:xfrm>
            <a:off x="8760544" y="3659565"/>
            <a:ext cx="431800" cy="431800"/>
          </a:xfrm>
          <a:prstGeom prst="ellipse">
            <a:avLst/>
          </a:prstGeom>
          <a:solidFill>
            <a:schemeClr val="accent1"/>
          </a:solidFill>
          <a:ln w="9525">
            <a:solidFill>
              <a:schemeClr val="tx1"/>
            </a:solidFill>
            <a:round/>
            <a:headEnd/>
            <a:tailEnd/>
          </a:ln>
        </p:spPr>
        <p:txBody>
          <a:bodyPr wrap="none" anchor="ctr"/>
          <a:lstStyle/>
          <a:p>
            <a:pPr algn="ctr"/>
            <a:r>
              <a:rPr lang="en-US" altLang="zh-TW" b="1" dirty="0"/>
              <a:t>1</a:t>
            </a:r>
          </a:p>
        </p:txBody>
      </p:sp>
      <p:sp>
        <p:nvSpPr>
          <p:cNvPr id="7" name="Oval 7"/>
          <p:cNvSpPr>
            <a:spLocks noChangeArrowheads="1"/>
          </p:cNvSpPr>
          <p:nvPr/>
        </p:nvSpPr>
        <p:spPr bwMode="auto">
          <a:xfrm>
            <a:off x="8760544" y="5085184"/>
            <a:ext cx="431800" cy="431800"/>
          </a:xfrm>
          <a:prstGeom prst="ellipse">
            <a:avLst/>
          </a:prstGeom>
          <a:solidFill>
            <a:schemeClr val="accent1"/>
          </a:solidFill>
          <a:ln w="9525">
            <a:solidFill>
              <a:schemeClr val="tx1"/>
            </a:solidFill>
            <a:round/>
            <a:headEnd/>
            <a:tailEnd/>
          </a:ln>
        </p:spPr>
        <p:txBody>
          <a:bodyPr wrap="none" anchor="ctr"/>
          <a:lstStyle/>
          <a:p>
            <a:pPr algn="ctr"/>
            <a:r>
              <a:rPr lang="en-US" altLang="zh-TW" b="1" dirty="0"/>
              <a:t>2</a:t>
            </a:r>
          </a:p>
        </p:txBody>
      </p:sp>
      <p:pic>
        <p:nvPicPr>
          <p:cNvPr id="5" name="圖片 4"/>
          <p:cNvPicPr>
            <a:picLocks noChangeAspect="1"/>
          </p:cNvPicPr>
          <p:nvPr/>
        </p:nvPicPr>
        <p:blipFill rotWithShape="1">
          <a:blip r:embed="rId4"/>
          <a:srcRect l="17228" r="13858" b="24112"/>
          <a:stretch/>
        </p:blipFill>
        <p:spPr>
          <a:xfrm>
            <a:off x="6644506" y="1819424"/>
            <a:ext cx="253036" cy="144016"/>
          </a:xfrm>
          <a:prstGeom prst="rect">
            <a:avLst/>
          </a:prstGeom>
        </p:spPr>
      </p:pic>
      <p:pic>
        <p:nvPicPr>
          <p:cNvPr id="9" name="圖片 8">
            <a:hlinkClick r:id="rId5" action="ppaction://hlinkfile"/>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3" name="投影片編號版面配置區 2">
            <a:extLst>
              <a:ext uri="{FF2B5EF4-FFF2-40B4-BE49-F238E27FC236}">
                <a16:creationId xmlns:a16="http://schemas.microsoft.com/office/drawing/2014/main" id="{6437C9EF-8279-45E1-AA2A-7DE379D4C10F}"/>
              </a:ext>
            </a:extLst>
          </p:cNvPr>
          <p:cNvSpPr>
            <a:spLocks noGrp="1"/>
          </p:cNvSpPr>
          <p:nvPr>
            <p:ph type="sldNum" sz="quarter" idx="4"/>
          </p:nvPr>
        </p:nvSpPr>
        <p:spPr/>
        <p:txBody>
          <a:bodyPr/>
          <a:lstStyle/>
          <a:p>
            <a:fld id="{7F173E31-B280-470D-8E33-DE21E2EE0EAF}" type="slidenum">
              <a:rPr lang="zh-TW" altLang="en-US" smtClean="0"/>
              <a:t>34</a:t>
            </a:fld>
            <a:endParaRPr lang="zh-TW" altLang="en-US" dirty="0"/>
          </a:p>
        </p:txBody>
      </p:sp>
    </p:spTree>
    <p:extLst>
      <p:ext uri="{BB962C8B-B14F-4D97-AF65-F5344CB8AC3E}">
        <p14:creationId xmlns:p14="http://schemas.microsoft.com/office/powerpoint/2010/main" val="3128525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783632" y="152400"/>
            <a:ext cx="7427168" cy="990600"/>
          </a:xfrm>
        </p:spPr>
        <p:txBody>
          <a:bodyPr/>
          <a:lstStyle/>
          <a:p>
            <a:r>
              <a:rPr lang="zh-TW" altLang="en-US" dirty="0"/>
              <a:t>      樞紐分析表的基本動作</a:t>
            </a:r>
          </a:p>
        </p:txBody>
      </p:sp>
      <p:sp>
        <p:nvSpPr>
          <p:cNvPr id="13315" name="Rectangle 3"/>
          <p:cNvSpPr>
            <a:spLocks noGrp="1" noChangeArrowheads="1"/>
          </p:cNvSpPr>
          <p:nvPr>
            <p:ph sz="quarter" idx="1"/>
          </p:nvPr>
        </p:nvSpPr>
        <p:spPr/>
        <p:txBody>
          <a:bodyPr/>
          <a:lstStyle/>
          <a:p>
            <a:pPr marL="514350" indent="-514350">
              <a:lnSpc>
                <a:spcPct val="150000"/>
              </a:lnSpc>
              <a:buFont typeface="+mj-lt"/>
              <a:buAutoNum type="arabicPeriod"/>
            </a:pPr>
            <a:r>
              <a:rPr lang="zh-TW" altLang="en-US" dirty="0"/>
              <a:t>作用儲存格必須放在工作表內左側方框範圍中；才會顯示</a:t>
            </a:r>
            <a:r>
              <a:rPr lang="en-US" altLang="zh-TW" dirty="0"/>
              <a:t>[</a:t>
            </a:r>
            <a:r>
              <a:rPr lang="zh-TW" altLang="en-US" dirty="0"/>
              <a:t>樞紐分析表</a:t>
            </a:r>
            <a:r>
              <a:rPr lang="en-US" altLang="zh-TW" dirty="0"/>
              <a:t>]</a:t>
            </a:r>
            <a:r>
              <a:rPr lang="zh-TW" altLang="en-US" dirty="0"/>
              <a:t>的情境工具及</a:t>
            </a:r>
            <a:r>
              <a:rPr lang="en-US" altLang="zh-TW" dirty="0"/>
              <a:t>[</a:t>
            </a:r>
            <a:r>
              <a:rPr lang="zh-TW" altLang="en-US" dirty="0"/>
              <a:t>樞紐分析表欄位清單</a:t>
            </a:r>
            <a:r>
              <a:rPr lang="en-US" altLang="zh-TW" dirty="0"/>
              <a:t>]</a:t>
            </a:r>
            <a:r>
              <a:rPr lang="zh-TW" altLang="en-US" dirty="0"/>
              <a:t>的工作窗格。</a:t>
            </a:r>
            <a:endParaRPr lang="en-US" altLang="zh-TW" dirty="0"/>
          </a:p>
          <a:p>
            <a:pPr marL="514350" indent="-514350">
              <a:lnSpc>
                <a:spcPct val="150000"/>
              </a:lnSpc>
              <a:buFont typeface="+mj-lt"/>
              <a:buAutoNum type="arabicPeriod"/>
            </a:pPr>
            <a:r>
              <a:rPr lang="zh-TW" altLang="en-US" dirty="0"/>
              <a:t>在</a:t>
            </a:r>
            <a:r>
              <a:rPr lang="en-US" altLang="zh-TW" dirty="0"/>
              <a:t>[</a:t>
            </a:r>
            <a:r>
              <a:rPr lang="zh-TW" altLang="en-US" dirty="0"/>
              <a:t>樞紐分析表欄位清單</a:t>
            </a:r>
            <a:r>
              <a:rPr lang="en-US" altLang="zh-TW" dirty="0"/>
              <a:t>]</a:t>
            </a:r>
            <a:r>
              <a:rPr lang="zh-TW" altLang="en-US" dirty="0"/>
              <a:t>的工作窗格中，點選需要製作統計的相關欄位，即可產生樞紐分析統計結果。</a:t>
            </a:r>
          </a:p>
        </p:txBody>
      </p:sp>
      <p:sp>
        <p:nvSpPr>
          <p:cNvPr id="2" name="流程圖: 結束點 1"/>
          <p:cNvSpPr/>
          <p:nvPr/>
        </p:nvSpPr>
        <p:spPr>
          <a:xfrm>
            <a:off x="1524000" y="0"/>
            <a:ext cx="1835696" cy="76470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dirty="0"/>
              <a:t>操作小叮嚀</a:t>
            </a:r>
          </a:p>
        </p:txBody>
      </p:sp>
      <p:sp>
        <p:nvSpPr>
          <p:cNvPr id="3" name="投影片編號版面配置區 2">
            <a:extLst>
              <a:ext uri="{FF2B5EF4-FFF2-40B4-BE49-F238E27FC236}">
                <a16:creationId xmlns:a16="http://schemas.microsoft.com/office/drawing/2014/main" id="{EDECA91C-F99C-44D5-8F1C-6DEFF585AAB3}"/>
              </a:ext>
            </a:extLst>
          </p:cNvPr>
          <p:cNvSpPr>
            <a:spLocks noGrp="1"/>
          </p:cNvSpPr>
          <p:nvPr>
            <p:ph type="sldNum" sz="quarter" idx="4"/>
          </p:nvPr>
        </p:nvSpPr>
        <p:spPr/>
        <p:txBody>
          <a:bodyPr/>
          <a:lstStyle/>
          <a:p>
            <a:fld id="{7F173E31-B280-470D-8E33-DE21E2EE0EAF}" type="slidenum">
              <a:rPr lang="zh-TW" altLang="en-US" smtClean="0"/>
              <a:t>35</a:t>
            </a:fld>
            <a:endParaRPr lang="zh-TW" altLang="en-US" dirty="0"/>
          </a:p>
        </p:txBody>
      </p:sp>
    </p:spTree>
    <p:extLst>
      <p:ext uri="{BB962C8B-B14F-4D97-AF65-F5344CB8AC3E}">
        <p14:creationId xmlns:p14="http://schemas.microsoft.com/office/powerpoint/2010/main" val="42027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87EFCBF-4E4A-485C-8F36-52F9EDB24F9A}"/>
              </a:ext>
            </a:extLst>
          </p:cNvPr>
          <p:cNvPicPr>
            <a:picLocks noChangeAspect="1"/>
          </p:cNvPicPr>
          <p:nvPr/>
        </p:nvPicPr>
        <p:blipFill>
          <a:blip r:embed="rId2"/>
          <a:stretch>
            <a:fillRect/>
          </a:stretch>
        </p:blipFill>
        <p:spPr>
          <a:xfrm>
            <a:off x="1910274" y="1341321"/>
            <a:ext cx="8243586" cy="4816706"/>
          </a:xfrm>
          <a:prstGeom prst="rect">
            <a:avLst/>
          </a:prstGeom>
        </p:spPr>
      </p:pic>
      <p:sp>
        <p:nvSpPr>
          <p:cNvPr id="6146" name="Rectangle 2"/>
          <p:cNvSpPr>
            <a:spLocks noGrp="1" noChangeArrowheads="1"/>
          </p:cNvSpPr>
          <p:nvPr>
            <p:ph type="title"/>
          </p:nvPr>
        </p:nvSpPr>
        <p:spPr/>
        <p:txBody>
          <a:bodyPr/>
          <a:lstStyle/>
          <a:p>
            <a:pPr algn="ctr"/>
            <a:r>
              <a:rPr lang="zh-TW" altLang="en-US" dirty="0"/>
              <a:t>在</a:t>
            </a:r>
            <a:r>
              <a:rPr lang="en-US" altLang="zh-TW" dirty="0"/>
              <a:t>Excel 2016</a:t>
            </a:r>
            <a:r>
              <a:rPr lang="zh-TW" altLang="en-US" dirty="0"/>
              <a:t>中使用拖拖拉拉的設定</a:t>
            </a:r>
          </a:p>
        </p:txBody>
      </p:sp>
      <p:sp>
        <p:nvSpPr>
          <p:cNvPr id="11" name="流程圖: 結束點 10"/>
          <p:cNvSpPr/>
          <p:nvPr/>
        </p:nvSpPr>
        <p:spPr>
          <a:xfrm>
            <a:off x="508000" y="6204"/>
            <a:ext cx="1835696" cy="764704"/>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dirty="0"/>
              <a:t>操作小叮嚀</a:t>
            </a:r>
          </a:p>
        </p:txBody>
      </p:sp>
      <p:pic>
        <p:nvPicPr>
          <p:cNvPr id="5" name="圖片 4"/>
          <p:cNvPicPr>
            <a:picLocks noChangeAspect="1"/>
          </p:cNvPicPr>
          <p:nvPr/>
        </p:nvPicPr>
        <p:blipFill>
          <a:blip r:embed="rId3"/>
          <a:stretch>
            <a:fillRect/>
          </a:stretch>
        </p:blipFill>
        <p:spPr>
          <a:xfrm>
            <a:off x="5085035" y="2796624"/>
            <a:ext cx="2742010" cy="3685207"/>
          </a:xfrm>
          <a:prstGeom prst="rect">
            <a:avLst/>
          </a:prstGeom>
        </p:spPr>
      </p:pic>
      <p:sp>
        <p:nvSpPr>
          <p:cNvPr id="12" name="圓角矩形 11"/>
          <p:cNvSpPr/>
          <p:nvPr/>
        </p:nvSpPr>
        <p:spPr>
          <a:xfrm>
            <a:off x="5083854" y="4560264"/>
            <a:ext cx="2380299" cy="16488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4231145F-2B61-4759-B0C1-2094AE271AD6}"/>
              </a:ext>
            </a:extLst>
          </p:cNvPr>
          <p:cNvSpPr>
            <a:spLocks noGrp="1"/>
          </p:cNvSpPr>
          <p:nvPr>
            <p:ph type="sldNum" sz="quarter" idx="4"/>
          </p:nvPr>
        </p:nvSpPr>
        <p:spPr/>
        <p:txBody>
          <a:bodyPr/>
          <a:lstStyle/>
          <a:p>
            <a:fld id="{7F173E31-B280-470D-8E33-DE21E2EE0EAF}" type="slidenum">
              <a:rPr lang="zh-TW" altLang="en-US" smtClean="0"/>
              <a:t>36</a:t>
            </a:fld>
            <a:endParaRPr lang="zh-TW" altLang="en-US" dirty="0"/>
          </a:p>
        </p:txBody>
      </p:sp>
    </p:spTree>
    <p:extLst>
      <p:ext uri="{BB962C8B-B14F-4D97-AF65-F5344CB8AC3E}">
        <p14:creationId xmlns:p14="http://schemas.microsoft.com/office/powerpoint/2010/main" val="377197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樞紐分析表的使用方式</a:t>
            </a:r>
            <a:endParaRPr lang="zh-TW" altLang="en-US" dirty="0"/>
          </a:p>
        </p:txBody>
      </p:sp>
      <p:graphicFrame>
        <p:nvGraphicFramePr>
          <p:cNvPr id="7" name="內容版面配置區 6"/>
          <p:cNvGraphicFramePr>
            <a:graphicFrameLocks noGrp="1"/>
          </p:cNvGraphicFramePr>
          <p:nvPr>
            <p:ph sz="quarter" idx="1"/>
            <p:extLst>
              <p:ext uri="{D42A27DB-BD31-4B8C-83A1-F6EECF244321}">
                <p14:modId xmlns:p14="http://schemas.microsoft.com/office/powerpoint/2010/main" val="2037554030"/>
              </p:ext>
            </p:extLst>
          </p:nvPr>
        </p:nvGraphicFramePr>
        <p:xfrm>
          <a:off x="1981200" y="2359601"/>
          <a:ext cx="8229600" cy="3797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1981200" y="1151137"/>
            <a:ext cx="8229600" cy="1200329"/>
          </a:xfrm>
          <a:prstGeom prst="rect">
            <a:avLst/>
          </a:prstGeom>
        </p:spPr>
        <p:txBody>
          <a:bodyPr wrap="square">
            <a:spAutoFit/>
          </a:bodyPr>
          <a:lstStyle/>
          <a:p>
            <a:r>
              <a:rPr lang="zh-TW" altLang="en-US" sz="2400" dirty="0"/>
              <a:t>透過定義資料來源、排列樞紐分析表欄位清單中的欄位，以及選擇初步的版面配置以建立初步的樞紐分析表之後，您可以在使用樞紐分析表時執行下列工作：</a:t>
            </a:r>
          </a:p>
        </p:txBody>
      </p:sp>
      <p:sp>
        <p:nvSpPr>
          <p:cNvPr id="3" name="投影片編號版面配置區 2">
            <a:extLst>
              <a:ext uri="{FF2B5EF4-FFF2-40B4-BE49-F238E27FC236}">
                <a16:creationId xmlns:a16="http://schemas.microsoft.com/office/drawing/2014/main" id="{769D1A79-AB78-4F2D-8ECA-DC61D1AD696F}"/>
              </a:ext>
            </a:extLst>
          </p:cNvPr>
          <p:cNvSpPr>
            <a:spLocks noGrp="1"/>
          </p:cNvSpPr>
          <p:nvPr>
            <p:ph type="sldNum" sz="quarter" idx="4"/>
          </p:nvPr>
        </p:nvSpPr>
        <p:spPr/>
        <p:txBody>
          <a:bodyPr/>
          <a:lstStyle/>
          <a:p>
            <a:fld id="{7F173E31-B280-470D-8E33-DE21E2EE0EAF}" type="slidenum">
              <a:rPr lang="zh-TW" altLang="en-US" smtClean="0"/>
              <a:t>37</a:t>
            </a:fld>
            <a:endParaRPr lang="zh-TW" altLang="en-US" dirty="0"/>
          </a:p>
        </p:txBody>
      </p:sp>
    </p:spTree>
    <p:extLst>
      <p:ext uri="{BB962C8B-B14F-4D97-AF65-F5344CB8AC3E}">
        <p14:creationId xmlns:p14="http://schemas.microsoft.com/office/powerpoint/2010/main" val="3296791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defRPr/>
            </a:pPr>
            <a:r>
              <a:rPr lang="zh-TW" altLang="en-US" dirty="0"/>
              <a:t>欄位設定的技巧</a:t>
            </a:r>
          </a:p>
        </p:txBody>
      </p:sp>
      <p:sp>
        <p:nvSpPr>
          <p:cNvPr id="28675" name="Rectangle 9"/>
          <p:cNvSpPr>
            <a:spLocks noGrp="1" noChangeArrowheads="1"/>
          </p:cNvSpPr>
          <p:nvPr>
            <p:ph sz="quarter" idx="1"/>
          </p:nvPr>
        </p:nvSpPr>
        <p:spPr>
          <a:xfrm>
            <a:off x="1981200" y="1600201"/>
            <a:ext cx="5050904" cy="4525963"/>
          </a:xfrm>
        </p:spPr>
        <p:txBody>
          <a:bodyPr/>
          <a:lstStyle/>
          <a:p>
            <a:pPr marL="0" indent="0">
              <a:lnSpc>
                <a:spcPct val="150000"/>
              </a:lnSpc>
              <a:buNone/>
            </a:pPr>
            <a:r>
              <a:rPr lang="zh-TW" altLang="en-US" sz="2800" dirty="0"/>
              <a:t>所有版本適用</a:t>
            </a:r>
            <a:r>
              <a:rPr lang="en-US" altLang="zh-TW" sz="2800" dirty="0"/>
              <a:t>(</a:t>
            </a:r>
            <a:r>
              <a:rPr lang="zh-TW" altLang="en-US" sz="2800" dirty="0"/>
              <a:t>*</a:t>
            </a:r>
            <a:r>
              <a:rPr lang="en-US" altLang="zh-TW" sz="2800" dirty="0"/>
              <a:t>.</a:t>
            </a:r>
            <a:r>
              <a:rPr lang="en-US" altLang="zh-TW" sz="2800" dirty="0" err="1"/>
              <a:t>xls</a:t>
            </a:r>
            <a:r>
              <a:rPr lang="zh-TW" altLang="en-US" sz="2800" dirty="0"/>
              <a:t>及</a:t>
            </a:r>
            <a:r>
              <a:rPr lang="en-US" altLang="zh-TW" sz="2800" dirty="0"/>
              <a:t>*.</a:t>
            </a:r>
            <a:r>
              <a:rPr lang="en-US" altLang="zh-TW" sz="2800" dirty="0" err="1"/>
              <a:t>xlsx</a:t>
            </a:r>
            <a:r>
              <a:rPr lang="en-US" altLang="zh-TW" sz="2800" dirty="0"/>
              <a:t>)</a:t>
            </a:r>
          </a:p>
          <a:p>
            <a:pPr marL="857250" lvl="1" indent="-457200">
              <a:lnSpc>
                <a:spcPct val="150000"/>
              </a:lnSpc>
              <a:buFont typeface="+mj-lt"/>
              <a:buAutoNum type="arabicPeriod"/>
            </a:pPr>
            <a:r>
              <a:rPr lang="zh-TW" altLang="en-US" sz="2400" dirty="0"/>
              <a:t>對需要進一步設定或修改的欄位，以滑鼠點選後按右鍵</a:t>
            </a:r>
            <a:endParaRPr lang="en-US" altLang="zh-TW" sz="2400" dirty="0"/>
          </a:p>
          <a:p>
            <a:pPr marL="857250" lvl="1" indent="-457200">
              <a:lnSpc>
                <a:spcPct val="150000"/>
              </a:lnSpc>
              <a:buFont typeface="+mj-lt"/>
              <a:buAutoNum type="arabicPeriod"/>
            </a:pPr>
            <a:r>
              <a:rPr lang="zh-TW" altLang="en-US" sz="2400" dirty="0"/>
              <a:t>再從選單中選擇</a:t>
            </a:r>
            <a:r>
              <a:rPr lang="en-US" altLang="zh-TW" sz="2400" dirty="0"/>
              <a:t>[</a:t>
            </a:r>
            <a:r>
              <a:rPr lang="zh-TW" altLang="en-US" sz="2400" dirty="0"/>
              <a:t>欄位設定</a:t>
            </a:r>
            <a:r>
              <a:rPr lang="en-US" altLang="zh-TW" sz="2000" dirty="0"/>
              <a:t>]</a:t>
            </a:r>
          </a:p>
          <a:p>
            <a:pPr marL="0" indent="0">
              <a:lnSpc>
                <a:spcPct val="150000"/>
              </a:lnSpc>
              <a:buNone/>
            </a:pPr>
            <a:endParaRPr lang="en-US" altLang="zh-TW"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104" y="1600200"/>
            <a:ext cx="33909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a:extLst>
              <a:ext uri="{FF2B5EF4-FFF2-40B4-BE49-F238E27FC236}">
                <a16:creationId xmlns:a16="http://schemas.microsoft.com/office/drawing/2014/main" id="{69FED2F9-D49D-4817-85E9-54952CC03BC9}"/>
              </a:ext>
            </a:extLst>
          </p:cNvPr>
          <p:cNvSpPr>
            <a:spLocks noGrp="1"/>
          </p:cNvSpPr>
          <p:nvPr>
            <p:ph type="sldNum" sz="quarter" idx="4"/>
          </p:nvPr>
        </p:nvSpPr>
        <p:spPr/>
        <p:txBody>
          <a:bodyPr/>
          <a:lstStyle/>
          <a:p>
            <a:fld id="{7F173E31-B280-470D-8E33-DE21E2EE0EAF}" type="slidenum">
              <a:rPr lang="zh-TW" altLang="en-US" smtClean="0"/>
              <a:t>38</a:t>
            </a:fld>
            <a:endParaRPr lang="zh-TW" altLang="en-US" dirty="0"/>
          </a:p>
        </p:txBody>
      </p:sp>
    </p:spTree>
    <p:extLst>
      <p:ext uri="{BB962C8B-B14F-4D97-AF65-F5344CB8AC3E}">
        <p14:creationId xmlns:p14="http://schemas.microsoft.com/office/powerpoint/2010/main" val="4014485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defRPr/>
            </a:pPr>
            <a:r>
              <a:rPr lang="zh-TW" altLang="en-US" dirty="0"/>
              <a:t>欄位設定的技巧</a:t>
            </a:r>
          </a:p>
        </p:txBody>
      </p:sp>
      <p:sp>
        <p:nvSpPr>
          <p:cNvPr id="28675" name="Rectangle 9"/>
          <p:cNvSpPr>
            <a:spLocks noGrp="1" noChangeArrowheads="1"/>
          </p:cNvSpPr>
          <p:nvPr>
            <p:ph sz="quarter" idx="1"/>
          </p:nvPr>
        </p:nvSpPr>
        <p:spPr>
          <a:xfrm>
            <a:off x="1981200" y="1600201"/>
            <a:ext cx="4546848" cy="4525963"/>
          </a:xfrm>
        </p:spPr>
        <p:txBody>
          <a:bodyPr/>
          <a:lstStyle/>
          <a:p>
            <a:pPr marL="0" indent="0">
              <a:buNone/>
            </a:pPr>
            <a:r>
              <a:rPr lang="zh-TW" altLang="en-US" sz="2800" dirty="0"/>
              <a:t>舊版本適用</a:t>
            </a:r>
            <a:r>
              <a:rPr lang="en-US" altLang="zh-TW" sz="2800" dirty="0"/>
              <a:t>(</a:t>
            </a:r>
            <a:r>
              <a:rPr lang="zh-TW" altLang="en-US" sz="2800" dirty="0"/>
              <a:t>*</a:t>
            </a:r>
            <a:r>
              <a:rPr lang="en-US" altLang="zh-TW" sz="2800" dirty="0"/>
              <a:t>.</a:t>
            </a:r>
            <a:r>
              <a:rPr lang="en-US" altLang="zh-TW" sz="2800" dirty="0" err="1"/>
              <a:t>xls</a:t>
            </a:r>
            <a:r>
              <a:rPr lang="en-US" altLang="zh-TW" sz="2800" dirty="0"/>
              <a:t>)</a:t>
            </a:r>
          </a:p>
          <a:p>
            <a:pPr marL="857250" lvl="1" indent="-457200">
              <a:buFont typeface="+mj-lt"/>
              <a:buAutoNum type="arabicPeriod"/>
            </a:pPr>
            <a:r>
              <a:rPr lang="zh-TW" altLang="en-US" sz="2400" dirty="0"/>
              <a:t>直接以滑鼠對該欄位按兩下左鍵</a:t>
            </a:r>
          </a:p>
          <a:p>
            <a:pPr marL="857250" lvl="1" indent="-457200">
              <a:buFont typeface="+mj-lt"/>
              <a:buAutoNum type="arabicPeriod"/>
            </a:pPr>
            <a:r>
              <a:rPr lang="zh-TW" altLang="en-US" sz="2400" dirty="0"/>
              <a:t>在出現的</a:t>
            </a:r>
            <a:r>
              <a:rPr lang="en-US" altLang="zh-TW" sz="2400" dirty="0"/>
              <a:t>[</a:t>
            </a:r>
            <a:r>
              <a:rPr lang="zh-TW" altLang="en-US" sz="2400" dirty="0"/>
              <a:t>樞紐分析表欄位</a:t>
            </a:r>
            <a:r>
              <a:rPr lang="en-US" altLang="zh-TW" sz="2400" dirty="0"/>
              <a:t>]</a:t>
            </a:r>
            <a:r>
              <a:rPr lang="zh-TW" altLang="en-US" sz="2400" dirty="0"/>
              <a:t>對話盒，進行名稱、摘要方式、格式等的變更</a:t>
            </a:r>
          </a:p>
          <a:p>
            <a:pPr eaLnBrk="1" hangingPunct="1"/>
            <a:endParaRPr lang="en-US" altLang="zh-TW"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900" y="1605930"/>
            <a:ext cx="33909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a:extLst>
              <a:ext uri="{FF2B5EF4-FFF2-40B4-BE49-F238E27FC236}">
                <a16:creationId xmlns:a16="http://schemas.microsoft.com/office/drawing/2014/main" id="{2445110E-BBE5-4F0C-9220-2C65631C39AE}"/>
              </a:ext>
            </a:extLst>
          </p:cNvPr>
          <p:cNvSpPr>
            <a:spLocks noGrp="1"/>
          </p:cNvSpPr>
          <p:nvPr>
            <p:ph type="sldNum" sz="quarter" idx="4"/>
          </p:nvPr>
        </p:nvSpPr>
        <p:spPr/>
        <p:txBody>
          <a:bodyPr/>
          <a:lstStyle/>
          <a:p>
            <a:fld id="{7F173E31-B280-470D-8E33-DE21E2EE0EAF}" type="slidenum">
              <a:rPr lang="zh-TW" altLang="en-US" smtClean="0"/>
              <a:t>39</a:t>
            </a:fld>
            <a:endParaRPr lang="zh-TW" altLang="en-US" dirty="0"/>
          </a:p>
        </p:txBody>
      </p:sp>
    </p:spTree>
    <p:extLst>
      <p:ext uri="{BB962C8B-B14F-4D97-AF65-F5344CB8AC3E}">
        <p14:creationId xmlns:p14="http://schemas.microsoft.com/office/powerpoint/2010/main" val="2377595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表格</a:t>
            </a:r>
            <a:endParaRPr lang="zh-TW" altLang="en-US" dirty="0"/>
          </a:p>
        </p:txBody>
      </p:sp>
      <p:sp>
        <p:nvSpPr>
          <p:cNvPr id="4" name="內容版面配置區 3"/>
          <p:cNvSpPr>
            <a:spLocks noGrp="1"/>
          </p:cNvSpPr>
          <p:nvPr>
            <p:ph sz="quarter" idx="1"/>
          </p:nvPr>
        </p:nvSpPr>
        <p:spPr/>
        <p:txBody>
          <a:bodyPr>
            <a:normAutofit/>
          </a:bodyPr>
          <a:lstStyle/>
          <a:p>
            <a:r>
              <a:rPr lang="zh-TW" altLang="en-US" dirty="0"/>
              <a:t>在 </a:t>
            </a:r>
            <a:r>
              <a:rPr lang="en-US" altLang="zh-TW" dirty="0"/>
              <a:t>Microsoft Excel </a:t>
            </a:r>
            <a:r>
              <a:rPr lang="zh-TW" altLang="en-US" dirty="0"/>
              <a:t>工作表 中建立</a:t>
            </a:r>
            <a:r>
              <a:rPr lang="zh-TW" altLang="en-US" b="1" dirty="0">
                <a:highlight>
                  <a:srgbClr val="FFFF00"/>
                </a:highlight>
              </a:rPr>
              <a:t>表格</a:t>
            </a:r>
            <a:r>
              <a:rPr lang="zh-TW" altLang="en-US" dirty="0"/>
              <a:t> </a:t>
            </a:r>
            <a:r>
              <a:rPr lang="en-US" altLang="zh-TW" dirty="0"/>
              <a:t>(</a:t>
            </a:r>
            <a:r>
              <a:rPr lang="zh-TW" altLang="en-US" dirty="0"/>
              <a:t>原先稱為清單</a:t>
            </a:r>
            <a:r>
              <a:rPr lang="en-US" altLang="zh-TW" dirty="0"/>
              <a:t>) </a:t>
            </a:r>
            <a:r>
              <a:rPr lang="zh-TW" altLang="en-US" dirty="0"/>
              <a:t>時，您可以管理並分析該表格中的資料，而不受表格外部資料的限制。例如，您可以篩選表格欄、新增合計列、套用表格格式，以及將表格發佈至執行 </a:t>
            </a:r>
            <a:r>
              <a:rPr lang="en-US" altLang="zh-TW" dirty="0"/>
              <a:t>Windows SharePoint Services 3.0 </a:t>
            </a:r>
            <a:r>
              <a:rPr lang="zh-TW" altLang="en-US" dirty="0"/>
              <a:t>或 </a:t>
            </a:r>
            <a:r>
              <a:rPr lang="en-US" altLang="zh-TW" dirty="0"/>
              <a:t>Microsoft SharePoint Foundation 2010 </a:t>
            </a:r>
            <a:r>
              <a:rPr lang="zh-TW" altLang="en-US" dirty="0"/>
              <a:t>的伺服器上。</a:t>
            </a:r>
          </a:p>
          <a:p>
            <a:r>
              <a:rPr lang="zh-TW" altLang="en-US" dirty="0"/>
              <a:t>如果您不想再使用表格中的資料，可以將表格轉換為一般的資料</a:t>
            </a:r>
            <a:r>
              <a:rPr lang="zh-TW" altLang="en-US" dirty="0">
                <a:highlight>
                  <a:srgbClr val="FFFF00"/>
                </a:highlight>
              </a:rPr>
              <a:t>範圍</a:t>
            </a:r>
            <a:r>
              <a:rPr lang="zh-TW" altLang="en-US" dirty="0"/>
              <a:t> ，同時保留您套用的任何表格樣式格式設定。當您不再需要表格及其中包含的資料時，可以刪除該表格。</a:t>
            </a:r>
          </a:p>
          <a:p>
            <a:endParaRPr lang="zh-TW" altLang="en-US" dirty="0"/>
          </a:p>
        </p:txBody>
      </p:sp>
      <p:sp>
        <p:nvSpPr>
          <p:cNvPr id="5" name="投影片編號版面配置區 4">
            <a:extLst>
              <a:ext uri="{FF2B5EF4-FFF2-40B4-BE49-F238E27FC236}">
                <a16:creationId xmlns:a16="http://schemas.microsoft.com/office/drawing/2014/main" id="{848456DB-9B4D-4A4B-8962-5737304EE07A}"/>
              </a:ext>
            </a:extLst>
          </p:cNvPr>
          <p:cNvSpPr>
            <a:spLocks noGrp="1"/>
          </p:cNvSpPr>
          <p:nvPr>
            <p:ph type="sldNum" sz="quarter" idx="4"/>
          </p:nvPr>
        </p:nvSpPr>
        <p:spPr/>
        <p:txBody>
          <a:bodyPr/>
          <a:lstStyle/>
          <a:p>
            <a:fld id="{7F173E31-B280-470D-8E33-DE21E2EE0EAF}" type="slidenum">
              <a:rPr lang="zh-TW" altLang="en-US" smtClean="0"/>
              <a:t>4</a:t>
            </a:fld>
            <a:endParaRPr lang="zh-TW" altLang="en-US" dirty="0"/>
          </a:p>
        </p:txBody>
      </p:sp>
    </p:spTree>
    <p:extLst>
      <p:ext uri="{BB962C8B-B14F-4D97-AF65-F5344CB8AC3E}">
        <p14:creationId xmlns:p14="http://schemas.microsoft.com/office/powerpoint/2010/main" val="1731195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TW" altLang="en-US" dirty="0"/>
              <a:t>排序與群組設定</a:t>
            </a:r>
          </a:p>
        </p:txBody>
      </p:sp>
      <p:sp>
        <p:nvSpPr>
          <p:cNvPr id="29699" name="Rectangle 3"/>
          <p:cNvSpPr>
            <a:spLocks noGrp="1" noChangeArrowheads="1"/>
          </p:cNvSpPr>
          <p:nvPr>
            <p:ph sz="quarter" idx="1"/>
          </p:nvPr>
        </p:nvSpPr>
        <p:spPr/>
        <p:txBody>
          <a:bodyPr/>
          <a:lstStyle/>
          <a:p>
            <a:pPr>
              <a:lnSpc>
                <a:spcPct val="150000"/>
              </a:lnSpc>
            </a:pPr>
            <a:r>
              <a:rPr lang="zh-TW" altLang="en-US" dirty="0"/>
              <a:t>樞紐分析表的排序</a:t>
            </a:r>
          </a:p>
          <a:p>
            <a:pPr>
              <a:lnSpc>
                <a:spcPct val="150000"/>
              </a:lnSpc>
            </a:pPr>
            <a:r>
              <a:rPr lang="zh-TW" altLang="en-US" dirty="0"/>
              <a:t>文字標籤的群組設定</a:t>
            </a:r>
          </a:p>
          <a:p>
            <a:pPr>
              <a:lnSpc>
                <a:spcPct val="150000"/>
              </a:lnSpc>
            </a:pPr>
            <a:r>
              <a:rPr lang="zh-TW" altLang="en-US" dirty="0"/>
              <a:t>日期的群組設定</a:t>
            </a:r>
          </a:p>
        </p:txBody>
      </p:sp>
      <p:sp>
        <p:nvSpPr>
          <p:cNvPr id="2" name="投影片編號版面配置區 1">
            <a:extLst>
              <a:ext uri="{FF2B5EF4-FFF2-40B4-BE49-F238E27FC236}">
                <a16:creationId xmlns:a16="http://schemas.microsoft.com/office/drawing/2014/main" id="{796911A3-51AB-4461-8B9C-6F1A35474F36}"/>
              </a:ext>
            </a:extLst>
          </p:cNvPr>
          <p:cNvSpPr>
            <a:spLocks noGrp="1"/>
          </p:cNvSpPr>
          <p:nvPr>
            <p:ph type="sldNum" sz="quarter" idx="4"/>
          </p:nvPr>
        </p:nvSpPr>
        <p:spPr/>
        <p:txBody>
          <a:bodyPr/>
          <a:lstStyle/>
          <a:p>
            <a:fld id="{7F173E31-B280-470D-8E33-DE21E2EE0EAF}" type="slidenum">
              <a:rPr lang="zh-TW" altLang="en-US" smtClean="0"/>
              <a:t>40</a:t>
            </a:fld>
            <a:endParaRPr lang="zh-TW" altLang="en-US" dirty="0"/>
          </a:p>
        </p:txBody>
      </p:sp>
    </p:spTree>
    <p:extLst>
      <p:ext uri="{BB962C8B-B14F-4D97-AF65-F5344CB8AC3E}">
        <p14:creationId xmlns:p14="http://schemas.microsoft.com/office/powerpoint/2010/main" val="469896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zh-TW" altLang="en-US" dirty="0"/>
              <a:t>樞紐分析表的排序</a:t>
            </a:r>
          </a:p>
        </p:txBody>
      </p:sp>
      <p:sp>
        <p:nvSpPr>
          <p:cNvPr id="30723" name="Rectangle 3"/>
          <p:cNvSpPr>
            <a:spLocks noGrp="1" noChangeArrowheads="1"/>
          </p:cNvSpPr>
          <p:nvPr>
            <p:ph sz="quarter" idx="1"/>
          </p:nvPr>
        </p:nvSpPr>
        <p:spPr>
          <a:xfrm>
            <a:off x="2042864" y="1351310"/>
            <a:ext cx="8229600" cy="4525963"/>
          </a:xfrm>
        </p:spPr>
        <p:txBody>
          <a:bodyPr>
            <a:normAutofit/>
          </a:bodyPr>
          <a:lstStyle/>
          <a:p>
            <a:r>
              <a:rPr lang="en-US" altLang="zh-TW" sz="2000" dirty="0"/>
              <a:t>Microsoft Excel </a:t>
            </a:r>
            <a:r>
              <a:rPr lang="zh-TW" altLang="en-US" sz="2000" dirty="0"/>
              <a:t>使用下列順序遞增排序：數字</a:t>
            </a:r>
            <a:r>
              <a:rPr lang="en-US" altLang="zh-TW" sz="2000" dirty="0"/>
              <a:t>&gt;</a:t>
            </a:r>
            <a:r>
              <a:rPr lang="zh-TW" altLang="en-US" sz="2000" dirty="0"/>
              <a:t>文字</a:t>
            </a:r>
            <a:r>
              <a:rPr lang="en-US" altLang="zh-TW" sz="2000" dirty="0"/>
              <a:t>&gt;</a:t>
            </a:r>
            <a:r>
              <a:rPr lang="zh-TW" altLang="en-US" sz="2000" dirty="0"/>
              <a:t>邏輯值</a:t>
            </a:r>
            <a:r>
              <a:rPr lang="en-US" altLang="zh-TW" sz="2000" dirty="0"/>
              <a:t>&gt;</a:t>
            </a:r>
            <a:r>
              <a:rPr lang="zh-TW" altLang="en-US" sz="2000" dirty="0"/>
              <a:t>錯誤值 </a:t>
            </a:r>
            <a:r>
              <a:rPr lang="en-US" altLang="zh-TW" sz="2000" dirty="0"/>
              <a:t>(</a:t>
            </a:r>
            <a:r>
              <a:rPr lang="zh-TW" altLang="en-US" sz="2000" dirty="0"/>
              <a:t>如 </a:t>
            </a:r>
            <a:r>
              <a:rPr lang="en-US" altLang="zh-TW" sz="2000" dirty="0"/>
              <a:t>#REF! </a:t>
            </a:r>
            <a:r>
              <a:rPr lang="zh-TW" altLang="en-US" sz="2000" dirty="0"/>
              <a:t>與 </a:t>
            </a:r>
            <a:r>
              <a:rPr lang="en-US" altLang="zh-TW" sz="2000" dirty="0"/>
              <a:t>#VALUE!) </a:t>
            </a:r>
            <a:r>
              <a:rPr lang="zh-TW" altLang="en-US" sz="2000" dirty="0"/>
              <a:t>以及空白儲存格。</a:t>
            </a:r>
          </a:p>
          <a:p>
            <a:r>
              <a:rPr lang="zh-TW" altLang="en-US" sz="2000" dirty="0"/>
              <a:t>遞減順序則為反向，空白儲存格除外，該項目永遠排在最後。</a:t>
            </a:r>
          </a:p>
          <a:p>
            <a:r>
              <a:rPr lang="zh-TW" altLang="en-US" sz="2000" dirty="0"/>
              <a:t>按一下包含您要排序之項目，即可依需求，使用</a:t>
            </a:r>
            <a:r>
              <a:rPr lang="en-US" altLang="zh-TW" sz="2000" dirty="0"/>
              <a:t>[</a:t>
            </a:r>
            <a:r>
              <a:rPr lang="zh-TW" altLang="en-US" sz="2000" dirty="0"/>
              <a:t>遞增</a:t>
            </a:r>
            <a:r>
              <a:rPr lang="en-US" altLang="zh-TW" sz="2000" dirty="0"/>
              <a:t>][</a:t>
            </a:r>
            <a:r>
              <a:rPr lang="zh-TW" altLang="en-US" sz="2000" dirty="0"/>
              <a:t>遞減</a:t>
            </a:r>
            <a:r>
              <a:rPr lang="en-US" altLang="zh-TW" sz="2000" dirty="0"/>
              <a:t>]</a:t>
            </a:r>
            <a:r>
              <a:rPr lang="zh-TW" altLang="en-US" sz="2000" dirty="0"/>
              <a:t>工具       進行排序。</a:t>
            </a:r>
          </a:p>
        </p:txBody>
      </p:sp>
      <p:pic>
        <p:nvPicPr>
          <p:cNvPr id="30724"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2920" y="3116987"/>
            <a:ext cx="5613400"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62922" y="3116986"/>
            <a:ext cx="5613399" cy="356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624393" y="2492897"/>
            <a:ext cx="5032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a:hlinkClick r:id="rId5" action="ppaction://hlinkfile"/>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2274A611-E87C-4035-A7EE-E6BD698DCA5B}"/>
              </a:ext>
            </a:extLst>
          </p:cNvPr>
          <p:cNvSpPr>
            <a:spLocks noGrp="1"/>
          </p:cNvSpPr>
          <p:nvPr>
            <p:ph type="sldNum" sz="quarter" idx="4"/>
          </p:nvPr>
        </p:nvSpPr>
        <p:spPr/>
        <p:txBody>
          <a:bodyPr/>
          <a:lstStyle/>
          <a:p>
            <a:fld id="{7F173E31-B280-470D-8E33-DE21E2EE0EAF}" type="slidenum">
              <a:rPr lang="zh-TW" altLang="en-US" smtClean="0"/>
              <a:t>41</a:t>
            </a:fld>
            <a:endParaRPr lang="zh-TW" altLang="en-US" dirty="0"/>
          </a:p>
        </p:txBody>
      </p:sp>
    </p:spTree>
    <p:extLst>
      <p:ext uri="{BB962C8B-B14F-4D97-AF65-F5344CB8AC3E}">
        <p14:creationId xmlns:p14="http://schemas.microsoft.com/office/powerpoint/2010/main" val="2156837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blinds(horizontal)">
                                      <p:cBhvr>
                                        <p:cTn id="7" dur="5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r>
              <a:rPr lang="zh-TW" altLang="en-US" dirty="0"/>
              <a:t>文字標籤的群組設定</a:t>
            </a:r>
          </a:p>
        </p:txBody>
      </p:sp>
      <p:pic>
        <p:nvPicPr>
          <p:cNvPr id="31747" name="Picture 6"/>
          <p:cNvPicPr>
            <a:picLocks noChangeAspect="1" noChangeArrowheads="1"/>
          </p:cNvPicPr>
          <p:nvPr/>
        </p:nvPicPr>
        <p:blipFill rotWithShape="1">
          <a:blip r:embed="rId2">
            <a:extLst>
              <a:ext uri="{28A0092B-C50C-407E-A947-70E740481C1C}">
                <a14:useLocalDpi xmlns:a14="http://schemas.microsoft.com/office/drawing/2010/main"/>
              </a:ext>
            </a:extLst>
          </a:blip>
          <a:srcRect b="4500"/>
          <a:stretch/>
        </p:blipFill>
        <p:spPr bwMode="auto">
          <a:xfrm>
            <a:off x="2857500" y="1846574"/>
            <a:ext cx="6477000" cy="39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10"/>
          <p:cNvPicPr>
            <a:picLocks noChangeAspect="1" noChangeArrowheads="1"/>
          </p:cNvPicPr>
          <p:nvPr/>
        </p:nvPicPr>
        <p:blipFill rotWithShape="1">
          <a:blip r:embed="rId3">
            <a:extLst>
              <a:ext uri="{28A0092B-C50C-407E-A947-70E740481C1C}">
                <a14:useLocalDpi xmlns:a14="http://schemas.microsoft.com/office/drawing/2010/main"/>
              </a:ext>
            </a:extLst>
          </a:blip>
          <a:srcRect b="4500"/>
          <a:stretch/>
        </p:blipFill>
        <p:spPr bwMode="auto">
          <a:xfrm>
            <a:off x="2857500" y="1846574"/>
            <a:ext cx="6477000" cy="39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954E6FAE-9A53-46F6-ABCE-6C3773297314}"/>
              </a:ext>
            </a:extLst>
          </p:cNvPr>
          <p:cNvSpPr>
            <a:spLocks noGrp="1"/>
          </p:cNvSpPr>
          <p:nvPr>
            <p:ph type="sldNum" sz="quarter" idx="4"/>
          </p:nvPr>
        </p:nvSpPr>
        <p:spPr/>
        <p:txBody>
          <a:bodyPr/>
          <a:lstStyle/>
          <a:p>
            <a:fld id="{7F173E31-B280-470D-8E33-DE21E2EE0EAF}" type="slidenum">
              <a:rPr lang="zh-TW" altLang="en-US" smtClean="0"/>
              <a:t>42</a:t>
            </a:fld>
            <a:endParaRPr lang="zh-TW" altLang="en-US" dirty="0"/>
          </a:p>
        </p:txBody>
      </p:sp>
    </p:spTree>
    <p:extLst>
      <p:ext uri="{BB962C8B-B14F-4D97-AF65-F5344CB8AC3E}">
        <p14:creationId xmlns:p14="http://schemas.microsoft.com/office/powerpoint/2010/main" val="4174717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9946"/>
                                        </p:tgtEl>
                                        <p:attrNameLst>
                                          <p:attrName>style.visibility</p:attrName>
                                        </p:attrNameLst>
                                      </p:cBhvr>
                                      <p:to>
                                        <p:strVal val="visible"/>
                                      </p:to>
                                    </p:set>
                                    <p:animEffect transition="in" filter="diamond(in)">
                                      <p:cBhvr>
                                        <p:cTn id="7" dur="2000"/>
                                        <p:tgtEl>
                                          <p:spTgt spid="39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defRPr/>
            </a:pPr>
            <a:r>
              <a:rPr lang="zh-TW" altLang="en-US" dirty="0"/>
              <a:t>日期的群組設定</a:t>
            </a:r>
            <a:r>
              <a:rPr lang="en-US" altLang="zh-TW" dirty="0"/>
              <a:t>(</a:t>
            </a:r>
            <a:r>
              <a:rPr lang="zh-TW" altLang="en-US" dirty="0"/>
              <a:t>一</a:t>
            </a:r>
            <a:r>
              <a:rPr lang="en-US" altLang="zh-TW" dirty="0"/>
              <a:t>)</a:t>
            </a:r>
          </a:p>
        </p:txBody>
      </p:sp>
      <p:pic>
        <p:nvPicPr>
          <p:cNvPr id="40963"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67608" y="1508274"/>
            <a:ext cx="7500938" cy="4448175"/>
          </a:xfrm>
          <a:prstGeom prst="rect">
            <a:avLst/>
          </a:prstGeom>
          <a:noFill/>
          <a:ln w="9525" algn="ctr">
            <a:noFill/>
            <a:miter lim="800000"/>
            <a:headEnd/>
            <a:tailEnd/>
          </a:ln>
          <a:effectLst>
            <a:outerShdw dist="35921" dir="2700000" algn="ctr" rotWithShape="0">
              <a:schemeClr val="bg2"/>
            </a:outerShdw>
          </a:effec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59897" y="2924944"/>
            <a:ext cx="2578397" cy="303150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400CF443-A47C-4C03-995C-95D990B4F92C}"/>
              </a:ext>
            </a:extLst>
          </p:cNvPr>
          <p:cNvSpPr>
            <a:spLocks noGrp="1"/>
          </p:cNvSpPr>
          <p:nvPr>
            <p:ph type="sldNum" sz="quarter" idx="4"/>
          </p:nvPr>
        </p:nvSpPr>
        <p:spPr/>
        <p:txBody>
          <a:bodyPr/>
          <a:lstStyle/>
          <a:p>
            <a:fld id="{7F173E31-B280-470D-8E33-DE21E2EE0EAF}" type="slidenum">
              <a:rPr lang="zh-TW" altLang="en-US" smtClean="0"/>
              <a:t>43</a:t>
            </a:fld>
            <a:endParaRPr lang="zh-TW" altLang="en-US" dirty="0"/>
          </a:p>
        </p:txBody>
      </p:sp>
    </p:spTree>
    <p:extLst>
      <p:ext uri="{BB962C8B-B14F-4D97-AF65-F5344CB8AC3E}">
        <p14:creationId xmlns:p14="http://schemas.microsoft.com/office/powerpoint/2010/main" val="2132898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srcRect/>
          <a:stretch>
            <a:fillRect/>
          </a:stretch>
        </p:blipFill>
        <p:spPr bwMode="auto">
          <a:xfrm>
            <a:off x="2566989" y="1484313"/>
            <a:ext cx="7800975" cy="4476750"/>
          </a:xfrm>
          <a:prstGeom prst="rect">
            <a:avLst/>
          </a:prstGeom>
          <a:noFill/>
          <a:ln w="9525" algn="ctr">
            <a:noFill/>
            <a:miter lim="800000"/>
            <a:headEnd/>
            <a:tailEnd/>
          </a:ln>
          <a:effectLst>
            <a:outerShdw dist="107763" dir="2700000" algn="ctr" rotWithShape="0">
              <a:schemeClr val="bg2">
                <a:alpha val="50000"/>
              </a:schemeClr>
            </a:outerShdw>
          </a:effectLst>
        </p:spPr>
      </p:pic>
      <p:sp>
        <p:nvSpPr>
          <p:cNvPr id="41986" name="Rectangle 2"/>
          <p:cNvSpPr>
            <a:spLocks noGrp="1" noChangeArrowheads="1"/>
          </p:cNvSpPr>
          <p:nvPr>
            <p:ph type="title"/>
          </p:nvPr>
        </p:nvSpPr>
        <p:spPr/>
        <p:txBody>
          <a:bodyPr/>
          <a:lstStyle/>
          <a:p>
            <a:pPr eaLnBrk="1" hangingPunct="1">
              <a:defRPr/>
            </a:pPr>
            <a:r>
              <a:rPr lang="zh-TW" altLang="en-US" dirty="0"/>
              <a:t>日期的群組設定</a:t>
            </a:r>
            <a:r>
              <a:rPr lang="en-US" altLang="zh-TW" dirty="0"/>
              <a:t>(</a:t>
            </a:r>
            <a:r>
              <a:rPr lang="zh-TW" altLang="en-US" dirty="0"/>
              <a:t>二</a:t>
            </a:r>
            <a:r>
              <a:rPr lang="en-US" altLang="zh-TW" dirty="0"/>
              <a:t>)</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7929" y="2636912"/>
            <a:ext cx="2608123" cy="30664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橢圓 1"/>
          <p:cNvSpPr/>
          <p:nvPr/>
        </p:nvSpPr>
        <p:spPr>
          <a:xfrm>
            <a:off x="7104113" y="4797152"/>
            <a:ext cx="951939" cy="648072"/>
          </a:xfrm>
          <a:prstGeom prst="ellipse">
            <a:avLst/>
          </a:prstGeom>
          <a:noFill/>
          <a:ln>
            <a:solidFill>
              <a:srgbClr val="F34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2999657" y="1772816"/>
            <a:ext cx="1576259" cy="648072"/>
          </a:xfrm>
          <a:prstGeom prst="ellipse">
            <a:avLst/>
          </a:prstGeom>
          <a:noFill/>
          <a:ln>
            <a:solidFill>
              <a:srgbClr val="F34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FCAE4B8E-BFC0-4510-970F-7ED9AAD4D6FF}"/>
              </a:ext>
            </a:extLst>
          </p:cNvPr>
          <p:cNvSpPr>
            <a:spLocks noGrp="1"/>
          </p:cNvSpPr>
          <p:nvPr>
            <p:ph type="sldNum" sz="quarter" idx="4"/>
          </p:nvPr>
        </p:nvSpPr>
        <p:spPr/>
        <p:txBody>
          <a:bodyPr/>
          <a:lstStyle/>
          <a:p>
            <a:fld id="{7F173E31-B280-470D-8E33-DE21E2EE0EAF}" type="slidenum">
              <a:rPr lang="zh-TW" altLang="en-US" smtClean="0"/>
              <a:t>44</a:t>
            </a:fld>
            <a:endParaRPr lang="zh-TW" altLang="en-US" dirty="0"/>
          </a:p>
        </p:txBody>
      </p:sp>
    </p:spTree>
    <p:extLst>
      <p:ext uri="{BB962C8B-B14F-4D97-AF65-F5344CB8AC3E}">
        <p14:creationId xmlns:p14="http://schemas.microsoft.com/office/powerpoint/2010/main" val="1344471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TW" altLang="en-US" dirty="0"/>
              <a:t>樞紐分析表的美化</a:t>
            </a:r>
          </a:p>
        </p:txBody>
      </p:sp>
      <p:sp>
        <p:nvSpPr>
          <p:cNvPr id="34819" name="Rectangle 3"/>
          <p:cNvSpPr>
            <a:spLocks noGrp="1" noChangeArrowheads="1"/>
          </p:cNvSpPr>
          <p:nvPr>
            <p:ph sz="quarter" idx="1"/>
          </p:nvPr>
        </p:nvSpPr>
        <p:spPr/>
        <p:txBody>
          <a:bodyPr/>
          <a:lstStyle/>
          <a:p>
            <a:pPr>
              <a:lnSpc>
                <a:spcPct val="150000"/>
              </a:lnSpc>
            </a:pPr>
            <a:r>
              <a:rPr lang="zh-TW" altLang="en-US" dirty="0"/>
              <a:t>主要用來改變維度</a:t>
            </a:r>
          </a:p>
          <a:p>
            <a:pPr>
              <a:lnSpc>
                <a:spcPct val="150000"/>
              </a:lnSpc>
            </a:pPr>
            <a:r>
              <a:rPr lang="zh-TW" altLang="en-US" dirty="0"/>
              <a:t>可使報表更形專業化</a:t>
            </a:r>
          </a:p>
          <a:p>
            <a:pPr>
              <a:lnSpc>
                <a:spcPct val="150000"/>
              </a:lnSpc>
            </a:pPr>
            <a:r>
              <a:rPr lang="zh-TW" altLang="en-US" dirty="0"/>
              <a:t>兩種方式皆可</a:t>
            </a:r>
          </a:p>
          <a:p>
            <a:pPr lvl="1">
              <a:lnSpc>
                <a:spcPct val="150000"/>
              </a:lnSpc>
            </a:pPr>
            <a:r>
              <a:rPr lang="zh-TW" altLang="en-US" dirty="0"/>
              <a:t>自行變更資料區的數值格式</a:t>
            </a:r>
          </a:p>
          <a:p>
            <a:pPr lvl="1">
              <a:lnSpc>
                <a:spcPct val="150000"/>
              </a:lnSpc>
            </a:pPr>
            <a:r>
              <a:rPr lang="zh-TW" altLang="en-US" dirty="0"/>
              <a:t>套用樞紐分析表提供的報表格式</a:t>
            </a:r>
          </a:p>
          <a:p>
            <a:pPr>
              <a:lnSpc>
                <a:spcPct val="150000"/>
              </a:lnSpc>
            </a:pPr>
            <a:endParaRPr lang="en-US" altLang="zh-TW" dirty="0"/>
          </a:p>
        </p:txBody>
      </p:sp>
      <p:sp>
        <p:nvSpPr>
          <p:cNvPr id="2" name="投影片編號版面配置區 1">
            <a:extLst>
              <a:ext uri="{FF2B5EF4-FFF2-40B4-BE49-F238E27FC236}">
                <a16:creationId xmlns:a16="http://schemas.microsoft.com/office/drawing/2014/main" id="{CB6D2BE4-F91D-4CDA-AEF2-56ED4E112C90}"/>
              </a:ext>
            </a:extLst>
          </p:cNvPr>
          <p:cNvSpPr>
            <a:spLocks noGrp="1"/>
          </p:cNvSpPr>
          <p:nvPr>
            <p:ph type="sldNum" sz="quarter" idx="4"/>
          </p:nvPr>
        </p:nvSpPr>
        <p:spPr/>
        <p:txBody>
          <a:bodyPr/>
          <a:lstStyle/>
          <a:p>
            <a:fld id="{7F173E31-B280-470D-8E33-DE21E2EE0EAF}" type="slidenum">
              <a:rPr lang="zh-TW" altLang="en-US" smtClean="0"/>
              <a:t>45</a:t>
            </a:fld>
            <a:endParaRPr lang="zh-TW" altLang="en-US" dirty="0"/>
          </a:p>
        </p:txBody>
      </p:sp>
    </p:spTree>
    <p:extLst>
      <p:ext uri="{BB962C8B-B14F-4D97-AF65-F5344CB8AC3E}">
        <p14:creationId xmlns:p14="http://schemas.microsoft.com/office/powerpoint/2010/main" val="2721073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使用情境工具列</a:t>
            </a:r>
          </a:p>
        </p:txBody>
      </p:sp>
      <p:pic>
        <p:nvPicPr>
          <p:cNvPr id="2" name="圖片 1">
            <a:extLst>
              <a:ext uri="{FF2B5EF4-FFF2-40B4-BE49-F238E27FC236}">
                <a16:creationId xmlns:a16="http://schemas.microsoft.com/office/drawing/2014/main" id="{E42759CE-BCC3-42D7-9E35-B7A4D9432BD9}"/>
              </a:ext>
            </a:extLst>
          </p:cNvPr>
          <p:cNvPicPr>
            <a:picLocks noChangeAspect="1"/>
          </p:cNvPicPr>
          <p:nvPr/>
        </p:nvPicPr>
        <p:blipFill>
          <a:blip r:embed="rId2"/>
          <a:stretch>
            <a:fillRect/>
          </a:stretch>
        </p:blipFill>
        <p:spPr>
          <a:xfrm>
            <a:off x="2201282" y="1257148"/>
            <a:ext cx="7783150" cy="1017996"/>
          </a:xfrm>
          <a:prstGeom prst="rect">
            <a:avLst/>
          </a:prstGeom>
        </p:spPr>
      </p:pic>
      <p:pic>
        <p:nvPicPr>
          <p:cNvPr id="5734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95798" y="2132856"/>
            <a:ext cx="3394119" cy="37914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圖片 2">
            <a:hlinkClick r:id="rId4" action="ppaction://hlinkfile"/>
            <a:extLst>
              <a:ext uri="{FF2B5EF4-FFF2-40B4-BE49-F238E27FC236}">
                <a16:creationId xmlns:a16="http://schemas.microsoft.com/office/drawing/2014/main" id="{561AA706-FF9D-46F1-ACB0-17E8718160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5" name="投影片編號版面配置區 4">
            <a:extLst>
              <a:ext uri="{FF2B5EF4-FFF2-40B4-BE49-F238E27FC236}">
                <a16:creationId xmlns:a16="http://schemas.microsoft.com/office/drawing/2014/main" id="{C1C7F0A5-21B2-4136-B208-859EE0141FFB}"/>
              </a:ext>
            </a:extLst>
          </p:cNvPr>
          <p:cNvSpPr>
            <a:spLocks noGrp="1"/>
          </p:cNvSpPr>
          <p:nvPr>
            <p:ph type="sldNum" sz="quarter" idx="4"/>
          </p:nvPr>
        </p:nvSpPr>
        <p:spPr/>
        <p:txBody>
          <a:bodyPr/>
          <a:lstStyle/>
          <a:p>
            <a:fld id="{7F173E31-B280-470D-8E33-DE21E2EE0EAF}" type="slidenum">
              <a:rPr lang="zh-TW" altLang="en-US" smtClean="0"/>
              <a:t>46</a:t>
            </a:fld>
            <a:endParaRPr lang="zh-TW" altLang="en-US" dirty="0"/>
          </a:p>
        </p:txBody>
      </p:sp>
    </p:spTree>
    <p:extLst>
      <p:ext uri="{BB962C8B-B14F-4D97-AF65-F5344CB8AC3E}">
        <p14:creationId xmlns:p14="http://schemas.microsoft.com/office/powerpoint/2010/main" val="1492438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套用快速樣式</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8500" y="1685925"/>
            <a:ext cx="5715000" cy="34861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a:extLst>
              <a:ext uri="{FF2B5EF4-FFF2-40B4-BE49-F238E27FC236}">
                <a16:creationId xmlns:a16="http://schemas.microsoft.com/office/drawing/2014/main" id="{650FA7A4-B7BD-4F1F-B927-37AC8447329D}"/>
              </a:ext>
            </a:extLst>
          </p:cNvPr>
          <p:cNvSpPr>
            <a:spLocks noGrp="1"/>
          </p:cNvSpPr>
          <p:nvPr>
            <p:ph type="sldNum" sz="quarter" idx="4"/>
          </p:nvPr>
        </p:nvSpPr>
        <p:spPr/>
        <p:txBody>
          <a:bodyPr/>
          <a:lstStyle/>
          <a:p>
            <a:fld id="{7F173E31-B280-470D-8E33-DE21E2EE0EAF}" type="slidenum">
              <a:rPr lang="zh-TW" altLang="en-US" smtClean="0"/>
              <a:t>47</a:t>
            </a:fld>
            <a:endParaRPr lang="zh-TW" altLang="en-US" dirty="0"/>
          </a:p>
        </p:txBody>
      </p:sp>
    </p:spTree>
    <p:extLst>
      <p:ext uri="{BB962C8B-B14F-4D97-AF65-F5344CB8AC3E}">
        <p14:creationId xmlns:p14="http://schemas.microsoft.com/office/powerpoint/2010/main" val="41134795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基本操作練習</a:t>
            </a:r>
          </a:p>
        </p:txBody>
      </p:sp>
      <p:pic>
        <p:nvPicPr>
          <p:cNvPr id="5" name="圖片 4">
            <a:hlinkClick r:id="rId2" action="ppaction://hlinkfile"/>
          </p:cNvPr>
          <p:cNvPicPr>
            <a:picLocks noChangeAspect="1"/>
          </p:cNvPicPr>
          <p:nvPr/>
        </p:nvPicPr>
        <p:blipFill>
          <a:blip r:embed="rId3"/>
          <a:stretch>
            <a:fillRect/>
          </a:stretch>
        </p:blipFill>
        <p:spPr>
          <a:xfrm>
            <a:off x="2533650" y="1242020"/>
            <a:ext cx="7124700" cy="5067300"/>
          </a:xfrm>
          <a:prstGeom prst="rect">
            <a:avLst/>
          </a:prstGeom>
        </p:spPr>
      </p:pic>
      <p:pic>
        <p:nvPicPr>
          <p:cNvPr id="6" name="圖片 5">
            <a:hlinkClick r:id="rId2"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3" name="投影片編號版面配置區 2">
            <a:extLst>
              <a:ext uri="{FF2B5EF4-FFF2-40B4-BE49-F238E27FC236}">
                <a16:creationId xmlns:a16="http://schemas.microsoft.com/office/drawing/2014/main" id="{A0E60A6B-88D9-4FFF-A933-7A961F7648D3}"/>
              </a:ext>
            </a:extLst>
          </p:cNvPr>
          <p:cNvSpPr>
            <a:spLocks noGrp="1"/>
          </p:cNvSpPr>
          <p:nvPr>
            <p:ph type="sldNum" sz="quarter" idx="4"/>
          </p:nvPr>
        </p:nvSpPr>
        <p:spPr/>
        <p:txBody>
          <a:bodyPr/>
          <a:lstStyle/>
          <a:p>
            <a:fld id="{7F173E31-B280-470D-8E33-DE21E2EE0EAF}" type="slidenum">
              <a:rPr lang="zh-TW" altLang="en-US" smtClean="0"/>
              <a:t>48</a:t>
            </a:fld>
            <a:endParaRPr lang="zh-TW" altLang="en-US" dirty="0"/>
          </a:p>
        </p:txBody>
      </p:sp>
    </p:spTree>
    <p:extLst>
      <p:ext uri="{BB962C8B-B14F-4D97-AF65-F5344CB8AC3E}">
        <p14:creationId xmlns:p14="http://schemas.microsoft.com/office/powerpoint/2010/main" val="24362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a:t>練習目的摘要</a:t>
            </a:r>
          </a:p>
        </p:txBody>
      </p:sp>
      <p:sp>
        <p:nvSpPr>
          <p:cNvPr id="7" name="內容版面配置區 6"/>
          <p:cNvSpPr>
            <a:spLocks noGrp="1"/>
          </p:cNvSpPr>
          <p:nvPr>
            <p:ph sz="quarter" idx="1"/>
          </p:nvPr>
        </p:nvSpPr>
        <p:spPr/>
        <p:txBody>
          <a:bodyPr/>
          <a:lstStyle/>
          <a:p>
            <a:pPr>
              <a:lnSpc>
                <a:spcPct val="150000"/>
              </a:lnSpc>
            </a:pPr>
            <a:r>
              <a:rPr lang="zh-TW" altLang="en-US" sz="2800" dirty="0"/>
              <a:t>新增欄位與重新整理加入樞紐分析結果</a:t>
            </a:r>
            <a:endParaRPr lang="en-US" altLang="zh-TW" sz="2800" dirty="0"/>
          </a:p>
          <a:p>
            <a:pPr>
              <a:lnSpc>
                <a:spcPct val="150000"/>
              </a:lnSpc>
            </a:pPr>
            <a:r>
              <a:rPr lang="zh-TW" altLang="en-US" sz="2800" dirty="0"/>
              <a:t>將數字欄位組成群組</a:t>
            </a:r>
            <a:endParaRPr lang="en-US" altLang="zh-TW" sz="2800" dirty="0"/>
          </a:p>
          <a:p>
            <a:pPr>
              <a:lnSpc>
                <a:spcPct val="150000"/>
              </a:lnSpc>
            </a:pPr>
            <a:r>
              <a:rPr lang="zh-TW" altLang="en-US" sz="2800" dirty="0"/>
              <a:t>手動排序與自動排序</a:t>
            </a:r>
            <a:endParaRPr lang="en-US" altLang="zh-TW" sz="2800" dirty="0"/>
          </a:p>
          <a:p>
            <a:pPr>
              <a:lnSpc>
                <a:spcPct val="150000"/>
              </a:lnSpc>
            </a:pPr>
            <a:r>
              <a:rPr lang="zh-TW" altLang="en-US" sz="2800" dirty="0"/>
              <a:t>依某個欄位項目設定分頁列印</a:t>
            </a:r>
            <a:endParaRPr lang="en-US" altLang="zh-TW" sz="2800" dirty="0"/>
          </a:p>
          <a:p>
            <a:pPr>
              <a:lnSpc>
                <a:spcPct val="150000"/>
              </a:lnSpc>
            </a:pPr>
            <a:r>
              <a:rPr lang="zh-TW" altLang="en-US" sz="2800" dirty="0"/>
              <a:t>外部資料樞紐分析結果的自動更新</a:t>
            </a:r>
          </a:p>
        </p:txBody>
      </p:sp>
      <p:sp>
        <p:nvSpPr>
          <p:cNvPr id="3" name="投影片編號版面配置區 2">
            <a:extLst>
              <a:ext uri="{FF2B5EF4-FFF2-40B4-BE49-F238E27FC236}">
                <a16:creationId xmlns:a16="http://schemas.microsoft.com/office/drawing/2014/main" id="{393F00E5-96A5-4047-AE82-EDFB77388020}"/>
              </a:ext>
            </a:extLst>
          </p:cNvPr>
          <p:cNvSpPr>
            <a:spLocks noGrp="1"/>
          </p:cNvSpPr>
          <p:nvPr>
            <p:ph type="sldNum" sz="quarter" idx="4"/>
          </p:nvPr>
        </p:nvSpPr>
        <p:spPr/>
        <p:txBody>
          <a:bodyPr/>
          <a:lstStyle/>
          <a:p>
            <a:fld id="{7F173E31-B280-470D-8E33-DE21E2EE0EAF}" type="slidenum">
              <a:rPr lang="zh-TW" altLang="en-US" smtClean="0"/>
              <a:t>49</a:t>
            </a:fld>
            <a:endParaRPr lang="zh-TW" altLang="en-US" dirty="0"/>
          </a:p>
        </p:txBody>
      </p:sp>
    </p:spTree>
    <p:extLst>
      <p:ext uri="{BB962C8B-B14F-4D97-AF65-F5344CB8AC3E}">
        <p14:creationId xmlns:p14="http://schemas.microsoft.com/office/powerpoint/2010/main" val="3207816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插入表格</a:t>
            </a:r>
            <a:endParaRPr lang="zh-TW" altLang="en-US" dirty="0"/>
          </a:p>
        </p:txBody>
      </p:sp>
      <p:sp>
        <p:nvSpPr>
          <p:cNvPr id="4" name="內容版面配置區 3"/>
          <p:cNvSpPr>
            <a:spLocks noGrp="1"/>
          </p:cNvSpPr>
          <p:nvPr>
            <p:ph sz="quarter" idx="1"/>
          </p:nvPr>
        </p:nvSpPr>
        <p:spPr/>
        <p:txBody>
          <a:bodyPr/>
          <a:lstStyle/>
          <a:p>
            <a:r>
              <a:rPr lang="zh-TW" altLang="en-US" dirty="0"/>
              <a:t>方法一：</a:t>
            </a:r>
            <a:r>
              <a:rPr lang="en-US" altLang="zh-TW" dirty="0"/>
              <a:t>[</a:t>
            </a:r>
            <a:r>
              <a:rPr lang="zh-TW" altLang="en-US" dirty="0"/>
              <a:t>常用</a:t>
            </a:r>
            <a:r>
              <a:rPr lang="en-US" altLang="zh-TW" dirty="0"/>
              <a:t>]\[</a:t>
            </a:r>
            <a:r>
              <a:rPr lang="zh-TW" altLang="en-US" dirty="0"/>
              <a:t>格式化為表格</a:t>
            </a:r>
            <a:r>
              <a:rPr lang="en-US" altLang="zh-TW" dirty="0"/>
              <a:t>]</a:t>
            </a:r>
            <a:endParaRPr lang="zh-TW" altLang="en-US" dirty="0"/>
          </a:p>
          <a:p>
            <a:r>
              <a:rPr lang="zh-TW" altLang="en-US" dirty="0"/>
              <a:t>方法二：</a:t>
            </a:r>
            <a:r>
              <a:rPr lang="en-US" altLang="zh-TW" dirty="0"/>
              <a:t>[</a:t>
            </a:r>
            <a:r>
              <a:rPr lang="zh-TW" altLang="en-US" dirty="0"/>
              <a:t>插入</a:t>
            </a:r>
            <a:r>
              <a:rPr lang="en-US" altLang="zh-TW" dirty="0"/>
              <a:t>]\[</a:t>
            </a:r>
            <a:r>
              <a:rPr lang="zh-TW" altLang="en-US" dirty="0"/>
              <a:t>表格</a:t>
            </a:r>
            <a:r>
              <a:rPr lang="en-US" altLang="zh-TW" dirty="0"/>
              <a:t>]</a:t>
            </a:r>
          </a:p>
          <a:p>
            <a:endParaRPr lang="zh-TW" altLang="en-US" dirty="0"/>
          </a:p>
        </p:txBody>
      </p:sp>
      <p:pic>
        <p:nvPicPr>
          <p:cNvPr id="4098" name="Picture 2">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47528" y="2996953"/>
            <a:ext cx="8666556" cy="3096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36421" y="2996953"/>
            <a:ext cx="8666557" cy="126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投影片編號版面配置區 4">
            <a:extLst>
              <a:ext uri="{FF2B5EF4-FFF2-40B4-BE49-F238E27FC236}">
                <a16:creationId xmlns:a16="http://schemas.microsoft.com/office/drawing/2014/main" id="{3016D1B5-D552-4134-80C9-D5009E542352}"/>
              </a:ext>
            </a:extLst>
          </p:cNvPr>
          <p:cNvSpPr>
            <a:spLocks noGrp="1"/>
          </p:cNvSpPr>
          <p:nvPr>
            <p:ph type="sldNum" sz="quarter" idx="4"/>
          </p:nvPr>
        </p:nvSpPr>
        <p:spPr/>
        <p:txBody>
          <a:bodyPr/>
          <a:lstStyle/>
          <a:p>
            <a:fld id="{7F173E31-B280-470D-8E33-DE21E2EE0EAF}" type="slidenum">
              <a:rPr lang="zh-TW" altLang="en-US" smtClean="0"/>
              <a:t>5</a:t>
            </a:fld>
            <a:endParaRPr lang="zh-TW" altLang="en-US" dirty="0"/>
          </a:p>
        </p:txBody>
      </p:sp>
    </p:spTree>
    <p:extLst>
      <p:ext uri="{BB962C8B-B14F-4D97-AF65-F5344CB8AC3E}">
        <p14:creationId xmlns:p14="http://schemas.microsoft.com/office/powerpoint/2010/main" val="214324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ipe(left)">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rtlCol="0">
            <a:normAutofit fontScale="90000"/>
          </a:bodyPr>
          <a:lstStyle/>
          <a:p>
            <a:pPr fontAlgn="auto">
              <a:spcAft>
                <a:spcPts val="0"/>
              </a:spcAft>
              <a:defRPr/>
            </a:pPr>
            <a:r>
              <a:rPr lang="zh-TW" altLang="en-US" dirty="0">
                <a:effectLst>
                  <a:outerShdw blurRad="38100" dist="38100" dir="2700000" algn="tl">
                    <a:srgbClr val="C0C0C0"/>
                  </a:outerShdw>
                </a:effectLst>
              </a:rPr>
              <a:t>樞紐分析表製作要訣</a:t>
            </a:r>
          </a:p>
        </p:txBody>
      </p:sp>
      <p:graphicFrame>
        <p:nvGraphicFramePr>
          <p:cNvPr id="2" name="內容版面配置區 1"/>
          <p:cNvGraphicFramePr>
            <a:graphicFrameLocks noGrp="1"/>
          </p:cNvGraphicFramePr>
          <p:nvPr>
            <p:ph sz="quarter" idx="1"/>
          </p:nvPr>
        </p:nvGraphicFramePr>
        <p:xfrm>
          <a:off x="1919537" y="1600200"/>
          <a:ext cx="8453189" cy="4997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a:extLst>
              <a:ext uri="{FF2B5EF4-FFF2-40B4-BE49-F238E27FC236}">
                <a16:creationId xmlns:a16="http://schemas.microsoft.com/office/drawing/2014/main" id="{919F3269-2590-494D-ADE5-81D7FA0463F7}"/>
              </a:ext>
            </a:extLst>
          </p:cNvPr>
          <p:cNvSpPr>
            <a:spLocks noGrp="1"/>
          </p:cNvSpPr>
          <p:nvPr>
            <p:ph type="sldNum" sz="quarter" idx="4"/>
          </p:nvPr>
        </p:nvSpPr>
        <p:spPr/>
        <p:txBody>
          <a:bodyPr/>
          <a:lstStyle/>
          <a:p>
            <a:fld id="{7F173E31-B280-470D-8E33-DE21E2EE0EAF}" type="slidenum">
              <a:rPr lang="zh-TW" altLang="en-US" smtClean="0"/>
              <a:t>50</a:t>
            </a:fld>
            <a:endParaRPr lang="zh-TW" altLang="en-US" dirty="0"/>
          </a:p>
        </p:txBody>
      </p:sp>
    </p:spTree>
    <p:extLst>
      <p:ext uri="{BB962C8B-B14F-4D97-AF65-F5344CB8AC3E}">
        <p14:creationId xmlns:p14="http://schemas.microsoft.com/office/powerpoint/2010/main" val="3166755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a:effectLst>
                  <a:outerShdw blurRad="38100" dist="38100" dir="2700000" algn="tl">
                    <a:srgbClr val="C0C0C0"/>
                  </a:outerShdw>
                </a:effectLst>
              </a:rPr>
              <a:t>樞紐分析表</a:t>
            </a:r>
            <a:r>
              <a:rPr lang="zh-TW" altLang="en-US" dirty="0"/>
              <a:t>進階與應用</a:t>
            </a:r>
          </a:p>
        </p:txBody>
      </p:sp>
      <p:sp>
        <p:nvSpPr>
          <p:cNvPr id="7" name="文字版面配置區 6"/>
          <p:cNvSpPr>
            <a:spLocks noGrp="1"/>
          </p:cNvSpPr>
          <p:nvPr>
            <p:ph type="body" idx="1"/>
          </p:nvPr>
        </p:nvSpPr>
        <p:spPr/>
        <p:txBody>
          <a:bodyPr/>
          <a:lstStyle/>
          <a:p>
            <a:endParaRPr lang="zh-TW" altLang="en-US"/>
          </a:p>
        </p:txBody>
      </p:sp>
      <p:sp>
        <p:nvSpPr>
          <p:cNvPr id="3" name="投影片編號版面配置區 2">
            <a:extLst>
              <a:ext uri="{FF2B5EF4-FFF2-40B4-BE49-F238E27FC236}">
                <a16:creationId xmlns:a16="http://schemas.microsoft.com/office/drawing/2014/main" id="{16149045-3618-4CA7-85D3-BA017DE30484}"/>
              </a:ext>
            </a:extLst>
          </p:cNvPr>
          <p:cNvSpPr>
            <a:spLocks noGrp="1"/>
          </p:cNvSpPr>
          <p:nvPr>
            <p:ph type="sldNum" sz="quarter" idx="11"/>
          </p:nvPr>
        </p:nvSpPr>
        <p:spPr/>
        <p:txBody>
          <a:bodyPr/>
          <a:lstStyle/>
          <a:p>
            <a:fld id="{2CD5F70B-847F-404D-8B3F-873BE2E51CED}" type="slidenum">
              <a:rPr lang="zh-TW" altLang="en-US" smtClean="0"/>
              <a:t>51</a:t>
            </a:fld>
            <a:endParaRPr lang="zh-TW" altLang="en-US"/>
          </a:p>
        </p:txBody>
      </p:sp>
    </p:spTree>
    <p:extLst>
      <p:ext uri="{BB962C8B-B14F-4D97-AF65-F5344CB8AC3E}">
        <p14:creationId xmlns:p14="http://schemas.microsoft.com/office/powerpoint/2010/main" val="289335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TW" altLang="en-US" dirty="0"/>
              <a:t>二、進階與應用</a:t>
            </a:r>
          </a:p>
        </p:txBody>
      </p:sp>
      <p:sp>
        <p:nvSpPr>
          <p:cNvPr id="36867" name="Rectangle 3"/>
          <p:cNvSpPr>
            <a:spLocks noGrp="1" noChangeArrowheads="1"/>
          </p:cNvSpPr>
          <p:nvPr>
            <p:ph sz="quarter" idx="1"/>
          </p:nvPr>
        </p:nvSpPr>
        <p:spPr/>
        <p:txBody>
          <a:bodyPr>
            <a:normAutofit/>
          </a:bodyPr>
          <a:lstStyle/>
          <a:p>
            <a:pPr>
              <a:lnSpc>
                <a:spcPct val="150000"/>
              </a:lnSpc>
            </a:pPr>
            <a:r>
              <a:rPr lang="zh-TW" altLang="en-US" dirty="0"/>
              <a:t>手動更新與自動更新</a:t>
            </a:r>
          </a:p>
          <a:p>
            <a:pPr>
              <a:lnSpc>
                <a:spcPct val="150000"/>
              </a:lnSpc>
            </a:pPr>
            <a:r>
              <a:rPr lang="zh-TW" altLang="en-US" dirty="0"/>
              <a:t>自訂計算欄位</a:t>
            </a:r>
            <a:endParaRPr lang="en-US" altLang="zh-TW" dirty="0"/>
          </a:p>
          <a:p>
            <a:pPr>
              <a:lnSpc>
                <a:spcPct val="150000"/>
              </a:lnSpc>
            </a:pPr>
            <a:r>
              <a:rPr lang="zh-TW" altLang="en-US" dirty="0"/>
              <a:t>自訂計算項目</a:t>
            </a:r>
            <a:endParaRPr lang="en-US" altLang="zh-TW" dirty="0"/>
          </a:p>
          <a:p>
            <a:pPr>
              <a:lnSpc>
                <a:spcPct val="150000"/>
              </a:lnSpc>
            </a:pPr>
            <a:r>
              <a:rPr lang="zh-TW" altLang="en-US" dirty="0"/>
              <a:t>資料的分頁處理技巧</a:t>
            </a:r>
            <a:r>
              <a:rPr lang="en-US" altLang="zh-TW" dirty="0"/>
              <a:t>-</a:t>
            </a:r>
            <a:r>
              <a:rPr lang="zh-TW" altLang="en-US" b="1" dirty="0"/>
              <a:t>交叉分析篩選器</a:t>
            </a:r>
          </a:p>
          <a:p>
            <a:pPr marL="0" indent="0">
              <a:lnSpc>
                <a:spcPct val="150000"/>
              </a:lnSpc>
              <a:buNone/>
            </a:pPr>
            <a:r>
              <a:rPr lang="en-US" altLang="zh-TW" dirty="0"/>
              <a:t>	</a:t>
            </a:r>
            <a:r>
              <a:rPr lang="zh-TW" altLang="en-US" dirty="0"/>
              <a:t>應用</a:t>
            </a:r>
            <a:endParaRPr lang="en-US" altLang="zh-TW" dirty="0"/>
          </a:p>
          <a:p>
            <a:pPr marL="0" indent="0" algn="ctr">
              <a:lnSpc>
                <a:spcPct val="150000"/>
              </a:lnSpc>
              <a:buNone/>
            </a:pPr>
            <a:r>
              <a:rPr lang="zh-TW" altLang="en-US" dirty="0">
                <a:hlinkClick r:id="rId2" action="ppaction://hlinkfile"/>
              </a:rPr>
              <a:t>外部資料的分析</a:t>
            </a:r>
            <a:r>
              <a:rPr lang="en-US" altLang="zh-TW" dirty="0">
                <a:hlinkClick r:id="rId2" action="ppaction://hlinkfile"/>
              </a:rPr>
              <a:t>-</a:t>
            </a:r>
            <a:r>
              <a:rPr lang="zh-TW" altLang="en-US" dirty="0">
                <a:hlinkClick r:id="rId2" action="ppaction://hlinkfile"/>
              </a:rPr>
              <a:t>從其他</a:t>
            </a:r>
            <a:r>
              <a:rPr lang="en-US" altLang="zh-TW" dirty="0">
                <a:hlinkClick r:id="rId2" action="ppaction://hlinkfile"/>
              </a:rPr>
              <a:t>Excel</a:t>
            </a:r>
            <a:r>
              <a:rPr lang="zh-TW" altLang="en-US" dirty="0">
                <a:hlinkClick r:id="rId2" action="ppaction://hlinkfile"/>
              </a:rPr>
              <a:t>活頁簿資料庫</a:t>
            </a:r>
            <a:endParaRPr lang="zh-TW" altLang="en-US" dirty="0"/>
          </a:p>
        </p:txBody>
      </p:sp>
      <p:sp>
        <p:nvSpPr>
          <p:cNvPr id="2" name="投影片編號版面配置區 1">
            <a:extLst>
              <a:ext uri="{FF2B5EF4-FFF2-40B4-BE49-F238E27FC236}">
                <a16:creationId xmlns:a16="http://schemas.microsoft.com/office/drawing/2014/main" id="{2C3DE5D3-EE52-483E-A505-ACEE31752AA4}"/>
              </a:ext>
            </a:extLst>
          </p:cNvPr>
          <p:cNvSpPr>
            <a:spLocks noGrp="1"/>
          </p:cNvSpPr>
          <p:nvPr>
            <p:ph type="sldNum" sz="quarter" idx="4"/>
          </p:nvPr>
        </p:nvSpPr>
        <p:spPr/>
        <p:txBody>
          <a:bodyPr/>
          <a:lstStyle/>
          <a:p>
            <a:fld id="{7F173E31-B280-470D-8E33-DE21E2EE0EAF}" type="slidenum">
              <a:rPr lang="zh-TW" altLang="en-US" smtClean="0"/>
              <a:t>52</a:t>
            </a:fld>
            <a:endParaRPr lang="zh-TW" altLang="en-US" dirty="0"/>
          </a:p>
        </p:txBody>
      </p:sp>
    </p:spTree>
    <p:extLst>
      <p:ext uri="{BB962C8B-B14F-4D97-AF65-F5344CB8AC3E}">
        <p14:creationId xmlns:p14="http://schemas.microsoft.com/office/powerpoint/2010/main" val="3698121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effectLst>
                  <a:outerShdw blurRad="38100" dist="38100" dir="2700000" algn="tl">
                    <a:srgbClr val="000000">
                      <a:alpha val="43137"/>
                    </a:srgbClr>
                  </a:outerShdw>
                </a:effectLst>
              </a:rPr>
              <a:t>手動更新</a:t>
            </a:r>
            <a:r>
              <a:rPr lang="zh-TW" altLang="en-US" dirty="0"/>
              <a:t>與自動更新</a:t>
            </a:r>
          </a:p>
        </p:txBody>
      </p:sp>
      <p:sp>
        <p:nvSpPr>
          <p:cNvPr id="8" name="內容版面配置區 7"/>
          <p:cNvSpPr>
            <a:spLocks noGrp="1"/>
          </p:cNvSpPr>
          <p:nvPr>
            <p:ph sz="quarter" idx="1"/>
          </p:nvPr>
        </p:nvSpPr>
        <p:spPr/>
        <p:txBody>
          <a:bodyPr>
            <a:normAutofit/>
          </a:bodyPr>
          <a:lstStyle/>
          <a:p>
            <a:pPr marL="0" indent="0">
              <a:buNone/>
            </a:pPr>
            <a:r>
              <a:rPr lang="zh-TW" altLang="en-US" dirty="0"/>
              <a:t>同一個活頁簿內的樞紐分析表，可透過下列之一的方式手動更新統計結果。</a:t>
            </a:r>
          </a:p>
        </p:txBody>
      </p:sp>
      <p:pic>
        <p:nvPicPr>
          <p:cNvPr id="1026" name="Picture 2">
            <a:hlinkClick r:id="rId2" action="ppaction://hlinkfile"/>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02" r="7977" b="5587"/>
          <a:stretch/>
        </p:blipFill>
        <p:spPr bwMode="auto">
          <a:xfrm>
            <a:off x="6360760" y="2398237"/>
            <a:ext cx="3054927" cy="3183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a:hlinkClick r:id="rId2"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830" y="2398238"/>
            <a:ext cx="31623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a:extLst>
              <a:ext uri="{FF2B5EF4-FFF2-40B4-BE49-F238E27FC236}">
                <a16:creationId xmlns:a16="http://schemas.microsoft.com/office/drawing/2014/main" id="{51D4E0C6-C81D-4F5E-8D11-9AE57EDE168C}"/>
              </a:ext>
            </a:extLst>
          </p:cNvPr>
          <p:cNvSpPr>
            <a:spLocks noGrp="1"/>
          </p:cNvSpPr>
          <p:nvPr>
            <p:ph type="sldNum" sz="quarter" idx="4"/>
          </p:nvPr>
        </p:nvSpPr>
        <p:spPr/>
        <p:txBody>
          <a:bodyPr/>
          <a:lstStyle/>
          <a:p>
            <a:fld id="{7F173E31-B280-470D-8E33-DE21E2EE0EAF}" type="slidenum">
              <a:rPr lang="zh-TW" altLang="en-US" smtClean="0"/>
              <a:t>53</a:t>
            </a:fld>
            <a:endParaRPr lang="zh-TW" altLang="en-US" dirty="0"/>
          </a:p>
        </p:txBody>
      </p:sp>
    </p:spTree>
    <p:extLst>
      <p:ext uri="{BB962C8B-B14F-4D97-AF65-F5344CB8AC3E}">
        <p14:creationId xmlns:p14="http://schemas.microsoft.com/office/powerpoint/2010/main" val="3947592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手動更新與自動更新</a:t>
            </a:r>
          </a:p>
        </p:txBody>
      </p:sp>
      <p:sp>
        <p:nvSpPr>
          <p:cNvPr id="8" name="內容版面配置區 7"/>
          <p:cNvSpPr>
            <a:spLocks noGrp="1"/>
          </p:cNvSpPr>
          <p:nvPr>
            <p:ph sz="quarter" idx="1"/>
          </p:nvPr>
        </p:nvSpPr>
        <p:spPr/>
        <p:txBody>
          <a:bodyPr/>
          <a:lstStyle/>
          <a:p>
            <a:pPr marL="0" indent="0">
              <a:buNone/>
            </a:pPr>
            <a:r>
              <a:rPr lang="zh-TW" altLang="en-US" dirty="0"/>
              <a:t>同一個活頁簿內的樞紐分析表，可透過下列之一的方式自動更新統計結果。</a:t>
            </a:r>
          </a:p>
        </p:txBody>
      </p:sp>
      <p:pic>
        <p:nvPicPr>
          <p:cNvPr id="3"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522" y="2904229"/>
            <a:ext cx="6027695" cy="2829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433" y="3429000"/>
            <a:ext cx="2948210" cy="321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橢圓 4"/>
          <p:cNvSpPr/>
          <p:nvPr/>
        </p:nvSpPr>
        <p:spPr>
          <a:xfrm>
            <a:off x="7017070" y="2641842"/>
            <a:ext cx="524772" cy="524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9" name="橢圓 8"/>
          <p:cNvSpPr/>
          <p:nvPr/>
        </p:nvSpPr>
        <p:spPr>
          <a:xfrm>
            <a:off x="2012521" y="3314789"/>
            <a:ext cx="524772" cy="524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10" name="橢圓 9"/>
          <p:cNvSpPr/>
          <p:nvPr/>
        </p:nvSpPr>
        <p:spPr>
          <a:xfrm>
            <a:off x="6973447" y="4318805"/>
            <a:ext cx="524772" cy="524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6" name="投影片編號版面配置區 5">
            <a:extLst>
              <a:ext uri="{FF2B5EF4-FFF2-40B4-BE49-F238E27FC236}">
                <a16:creationId xmlns:a16="http://schemas.microsoft.com/office/drawing/2014/main" id="{F7C5BE00-00F8-42E0-ADF4-CD09D9B071DF}"/>
              </a:ext>
            </a:extLst>
          </p:cNvPr>
          <p:cNvSpPr>
            <a:spLocks noGrp="1"/>
          </p:cNvSpPr>
          <p:nvPr>
            <p:ph type="sldNum" sz="quarter" idx="4"/>
          </p:nvPr>
        </p:nvSpPr>
        <p:spPr/>
        <p:txBody>
          <a:bodyPr/>
          <a:lstStyle/>
          <a:p>
            <a:fld id="{7F173E31-B280-470D-8E33-DE21E2EE0EAF}" type="slidenum">
              <a:rPr lang="zh-TW" altLang="en-US" smtClean="0"/>
              <a:t>54</a:t>
            </a:fld>
            <a:endParaRPr lang="zh-TW" altLang="en-US" dirty="0"/>
          </a:p>
        </p:txBody>
      </p:sp>
    </p:spTree>
    <p:extLst>
      <p:ext uri="{BB962C8B-B14F-4D97-AF65-F5344CB8AC3E}">
        <p14:creationId xmlns:p14="http://schemas.microsoft.com/office/powerpoint/2010/main" val="1711198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外部連結的自動更新</a:t>
            </a:r>
          </a:p>
        </p:txBody>
      </p:sp>
      <p:sp>
        <p:nvSpPr>
          <p:cNvPr id="3" name="內容版面配置區 2"/>
          <p:cNvSpPr>
            <a:spLocks noGrp="1"/>
          </p:cNvSpPr>
          <p:nvPr>
            <p:ph sz="quarter" idx="1"/>
          </p:nvPr>
        </p:nvSpPr>
        <p:spPr/>
        <p:txBody>
          <a:bodyPr>
            <a:normAutofit/>
          </a:bodyPr>
          <a:lstStyle/>
          <a:p>
            <a:pPr marL="0" indent="0">
              <a:buNone/>
            </a:pPr>
            <a:r>
              <a:rPr lang="zh-TW" altLang="en-US" sz="2800" dirty="0"/>
              <a:t>只有取得外部資料的樞紐分析表可以看到</a:t>
            </a:r>
            <a:r>
              <a:rPr lang="en-US" altLang="zh-TW" sz="2800" dirty="0"/>
              <a:t>[</a:t>
            </a:r>
            <a:r>
              <a:rPr lang="zh-TW" altLang="en-US" sz="2800" dirty="0"/>
              <a:t>連線內容</a:t>
            </a:r>
            <a:r>
              <a:rPr lang="en-US" altLang="zh-TW" sz="2800" dirty="0"/>
              <a:t>]</a:t>
            </a:r>
            <a:r>
              <a:rPr lang="zh-TW" altLang="en-US" sz="2800" dirty="0"/>
              <a:t>的指令，並進而設定自動更新的間隔時間。</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2691974"/>
            <a:ext cx="520065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88" y="2708920"/>
            <a:ext cx="3238944" cy="38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a:extLst>
              <a:ext uri="{FF2B5EF4-FFF2-40B4-BE49-F238E27FC236}">
                <a16:creationId xmlns:a16="http://schemas.microsoft.com/office/drawing/2014/main" id="{26735240-737D-4F41-B831-13AB20EC6355}"/>
              </a:ext>
            </a:extLst>
          </p:cNvPr>
          <p:cNvSpPr>
            <a:spLocks noGrp="1"/>
          </p:cNvSpPr>
          <p:nvPr>
            <p:ph type="sldNum" sz="quarter" idx="4"/>
          </p:nvPr>
        </p:nvSpPr>
        <p:spPr/>
        <p:txBody>
          <a:bodyPr/>
          <a:lstStyle/>
          <a:p>
            <a:fld id="{7F173E31-B280-470D-8E33-DE21E2EE0EAF}" type="slidenum">
              <a:rPr lang="zh-TW" altLang="en-US" smtClean="0"/>
              <a:t>55</a:t>
            </a:fld>
            <a:endParaRPr lang="zh-TW" altLang="en-US" dirty="0"/>
          </a:p>
        </p:txBody>
      </p:sp>
    </p:spTree>
    <p:extLst>
      <p:ext uri="{BB962C8B-B14F-4D97-AF65-F5344CB8AC3E}">
        <p14:creationId xmlns:p14="http://schemas.microsoft.com/office/powerpoint/2010/main" val="2225567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自訂計算欄位</a:t>
            </a:r>
          </a:p>
        </p:txBody>
      </p:sp>
      <p:sp>
        <p:nvSpPr>
          <p:cNvPr id="3" name="內容版面配置區 2"/>
          <p:cNvSpPr>
            <a:spLocks noGrp="1"/>
          </p:cNvSpPr>
          <p:nvPr>
            <p:ph sz="quarter" idx="1"/>
          </p:nvPr>
        </p:nvSpPr>
        <p:spPr/>
        <p:txBody>
          <a:bodyPr>
            <a:normAutofit/>
          </a:bodyPr>
          <a:lstStyle/>
          <a:p>
            <a:pPr marL="0" indent="0">
              <a:lnSpc>
                <a:spcPct val="150000"/>
              </a:lnSpc>
              <a:buNone/>
            </a:pPr>
            <a:r>
              <a:rPr lang="zh-TW" altLang="en-US" sz="3000" dirty="0"/>
              <a:t>如果在分析表中，需要顯示額外的資訊，您可以透過</a:t>
            </a:r>
            <a:r>
              <a:rPr lang="zh-TW" altLang="en-US" sz="3000" b="1" dirty="0"/>
              <a:t>建立公式</a:t>
            </a:r>
            <a:r>
              <a:rPr lang="zh-TW" altLang="en-US" sz="3000" dirty="0"/>
              <a:t>；依現有的</a:t>
            </a:r>
            <a:r>
              <a:rPr lang="zh-TW" altLang="en-US" sz="3000" b="1" dirty="0"/>
              <a:t>欄位</a:t>
            </a:r>
            <a:r>
              <a:rPr lang="zh-TW" altLang="en-US" sz="3000" dirty="0"/>
              <a:t>產生新的值。</a:t>
            </a:r>
          </a:p>
        </p:txBody>
      </p:sp>
      <p:sp>
        <p:nvSpPr>
          <p:cNvPr id="4" name="投影片編號版面配置區 3">
            <a:extLst>
              <a:ext uri="{FF2B5EF4-FFF2-40B4-BE49-F238E27FC236}">
                <a16:creationId xmlns:a16="http://schemas.microsoft.com/office/drawing/2014/main" id="{46D323F2-2130-4DC1-85AE-13D02649F9EA}"/>
              </a:ext>
            </a:extLst>
          </p:cNvPr>
          <p:cNvSpPr>
            <a:spLocks noGrp="1"/>
          </p:cNvSpPr>
          <p:nvPr>
            <p:ph type="sldNum" sz="quarter" idx="4"/>
          </p:nvPr>
        </p:nvSpPr>
        <p:spPr/>
        <p:txBody>
          <a:bodyPr/>
          <a:lstStyle/>
          <a:p>
            <a:fld id="{7F173E31-B280-470D-8E33-DE21E2EE0EAF}" type="slidenum">
              <a:rPr lang="zh-TW" altLang="en-US" smtClean="0"/>
              <a:t>56</a:t>
            </a:fld>
            <a:endParaRPr lang="zh-TW" altLang="en-US" dirty="0"/>
          </a:p>
        </p:txBody>
      </p:sp>
    </p:spTree>
    <p:extLst>
      <p:ext uri="{BB962C8B-B14F-4D97-AF65-F5344CB8AC3E}">
        <p14:creationId xmlns:p14="http://schemas.microsoft.com/office/powerpoint/2010/main" val="18452637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建立</a:t>
            </a:r>
            <a:r>
              <a:rPr lang="zh-TW" altLang="en-US" b="1" dirty="0"/>
              <a:t>自訂計算欄位</a:t>
            </a:r>
          </a:p>
        </p:txBody>
      </p:sp>
      <p:sp>
        <p:nvSpPr>
          <p:cNvPr id="3" name="內容版面配置區 2"/>
          <p:cNvSpPr>
            <a:spLocks noGrp="1"/>
          </p:cNvSpPr>
          <p:nvPr>
            <p:ph sz="quarter" idx="1"/>
          </p:nvPr>
        </p:nvSpPr>
        <p:spPr/>
        <p:txBody>
          <a:bodyPr>
            <a:normAutofit/>
          </a:bodyPr>
          <a:lstStyle/>
          <a:p>
            <a:pPr marL="514350" indent="-514350">
              <a:buFont typeface="+mj-lt"/>
              <a:buAutoNum type="arabicPeriod"/>
            </a:pPr>
            <a:r>
              <a:rPr lang="zh-TW" altLang="en-US" dirty="0"/>
              <a:t>按一下樞紐分析表。</a:t>
            </a:r>
          </a:p>
          <a:p>
            <a:pPr marL="514350" indent="-514350">
              <a:buFont typeface="+mj-lt"/>
              <a:buAutoNum type="arabicPeriod"/>
            </a:pPr>
            <a:r>
              <a:rPr lang="zh-TW" altLang="en-US" dirty="0"/>
              <a:t>在 </a:t>
            </a:r>
            <a:r>
              <a:rPr lang="en-US" altLang="zh-TW" b="1" dirty="0"/>
              <a:t>[</a:t>
            </a:r>
            <a:r>
              <a:rPr lang="zh-TW" altLang="en-US" b="1" dirty="0"/>
              <a:t>選項</a:t>
            </a:r>
            <a:r>
              <a:rPr lang="en-US" altLang="zh-TW" b="1" dirty="0"/>
              <a:t>]</a:t>
            </a:r>
            <a:r>
              <a:rPr lang="zh-TW" altLang="en-US" dirty="0"/>
              <a:t> 索引標籤上，按一下 </a:t>
            </a:r>
            <a:r>
              <a:rPr lang="en-US" altLang="zh-TW" b="1" dirty="0"/>
              <a:t>[</a:t>
            </a:r>
            <a:r>
              <a:rPr lang="zh-TW" altLang="en-US" b="1" dirty="0"/>
              <a:t>計算</a:t>
            </a:r>
            <a:r>
              <a:rPr lang="en-US" altLang="zh-TW" b="1" dirty="0"/>
              <a:t>]</a:t>
            </a:r>
            <a:r>
              <a:rPr lang="zh-TW" altLang="en-US" dirty="0"/>
              <a:t> 群組中的 </a:t>
            </a:r>
            <a:r>
              <a:rPr lang="en-US" altLang="zh-TW" b="1" dirty="0"/>
              <a:t>[</a:t>
            </a:r>
            <a:r>
              <a:rPr lang="zh-TW" altLang="en-US" b="1" dirty="0"/>
              <a:t>欄位、項目和集</a:t>
            </a:r>
            <a:r>
              <a:rPr lang="en-US" altLang="zh-TW" b="1" dirty="0"/>
              <a:t>]</a:t>
            </a:r>
            <a:r>
              <a:rPr lang="zh-TW" altLang="en-US" dirty="0"/>
              <a:t>，然後按一下 </a:t>
            </a:r>
            <a:r>
              <a:rPr lang="en-US" altLang="zh-TW" b="1" dirty="0"/>
              <a:t>[</a:t>
            </a:r>
            <a:r>
              <a:rPr lang="zh-TW" altLang="en-US" b="1" dirty="0"/>
              <a:t>計算欄位</a:t>
            </a:r>
            <a:r>
              <a:rPr lang="en-US" altLang="zh-TW" b="1" dirty="0"/>
              <a:t>]</a:t>
            </a:r>
            <a:r>
              <a:rPr lang="zh-TW" altLang="en-US" dirty="0"/>
              <a:t>。</a:t>
            </a:r>
          </a:p>
          <a:p>
            <a:pPr marL="514350" indent="-514350">
              <a:buFont typeface="+mj-lt"/>
              <a:buAutoNum type="arabicPeriod"/>
            </a:pPr>
            <a:r>
              <a:rPr lang="zh-TW" altLang="en-US" dirty="0"/>
              <a:t>在 </a:t>
            </a:r>
            <a:r>
              <a:rPr lang="en-US" altLang="zh-TW" b="1" dirty="0"/>
              <a:t>[</a:t>
            </a:r>
            <a:r>
              <a:rPr lang="zh-TW" altLang="en-US" b="1" dirty="0"/>
              <a:t>名稱</a:t>
            </a:r>
            <a:r>
              <a:rPr lang="en-US" altLang="zh-TW" b="1" dirty="0"/>
              <a:t>]</a:t>
            </a:r>
            <a:r>
              <a:rPr lang="zh-TW" altLang="en-US" dirty="0"/>
              <a:t> 方塊中，輸入欄位的名稱。</a:t>
            </a:r>
          </a:p>
          <a:p>
            <a:pPr marL="514350" indent="-514350">
              <a:buFont typeface="+mj-lt"/>
              <a:buAutoNum type="arabicPeriod"/>
            </a:pPr>
            <a:r>
              <a:rPr lang="zh-TW" altLang="en-US" dirty="0"/>
              <a:t>在 </a:t>
            </a:r>
            <a:r>
              <a:rPr lang="en-US" altLang="zh-TW" b="1" dirty="0"/>
              <a:t>[</a:t>
            </a:r>
            <a:r>
              <a:rPr lang="zh-TW" altLang="en-US" b="1" dirty="0"/>
              <a:t>公式</a:t>
            </a:r>
            <a:r>
              <a:rPr lang="en-US" altLang="zh-TW" b="1" dirty="0"/>
              <a:t>]</a:t>
            </a:r>
            <a:r>
              <a:rPr lang="zh-TW" altLang="en-US" dirty="0"/>
              <a:t> 方塊中，輸入欄位的公式。</a:t>
            </a:r>
          </a:p>
          <a:p>
            <a:pPr marL="514350" indent="-514350">
              <a:buFont typeface="+mj-lt"/>
              <a:buAutoNum type="arabicPeriod"/>
            </a:pPr>
            <a:r>
              <a:rPr lang="zh-TW" altLang="en-US" dirty="0"/>
              <a:t>按一下 </a:t>
            </a:r>
            <a:r>
              <a:rPr lang="en-US" altLang="zh-TW" b="1" dirty="0"/>
              <a:t>[</a:t>
            </a:r>
            <a:r>
              <a:rPr lang="zh-TW" altLang="en-US" b="1" dirty="0"/>
              <a:t>新增</a:t>
            </a:r>
            <a:r>
              <a:rPr lang="en-US" altLang="zh-TW" b="1" dirty="0"/>
              <a:t>]</a:t>
            </a:r>
            <a:r>
              <a:rPr lang="zh-TW" altLang="en-US" dirty="0"/>
              <a:t>。</a:t>
            </a:r>
          </a:p>
          <a:p>
            <a:pPr algn="just"/>
            <a:endParaRPr lang="zh-TW" altLang="en-US" dirty="0"/>
          </a:p>
        </p:txBody>
      </p:sp>
      <p:pic>
        <p:nvPicPr>
          <p:cNvPr id="1026" name="Picture 2">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711" y="1700809"/>
            <a:ext cx="4369035" cy="2974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080" y="4077073"/>
            <a:ext cx="3312658" cy="2108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a:extLst>
              <a:ext uri="{FF2B5EF4-FFF2-40B4-BE49-F238E27FC236}">
                <a16:creationId xmlns:a16="http://schemas.microsoft.com/office/drawing/2014/main" id="{C3A9A113-4A9E-4A3C-8647-554866C379A4}"/>
              </a:ext>
            </a:extLst>
          </p:cNvPr>
          <p:cNvSpPr>
            <a:spLocks noGrp="1"/>
          </p:cNvSpPr>
          <p:nvPr>
            <p:ph type="sldNum" sz="quarter" idx="4"/>
          </p:nvPr>
        </p:nvSpPr>
        <p:spPr/>
        <p:txBody>
          <a:bodyPr/>
          <a:lstStyle/>
          <a:p>
            <a:fld id="{7F173E31-B280-470D-8E33-DE21E2EE0EAF}" type="slidenum">
              <a:rPr lang="zh-TW" altLang="en-US" smtClean="0"/>
              <a:t>57</a:t>
            </a:fld>
            <a:endParaRPr lang="zh-TW" altLang="en-US" dirty="0"/>
          </a:p>
        </p:txBody>
      </p:sp>
    </p:spTree>
    <p:extLst>
      <p:ext uri="{BB962C8B-B14F-4D97-AF65-F5344CB8AC3E}">
        <p14:creationId xmlns:p14="http://schemas.microsoft.com/office/powerpoint/2010/main" val="1882488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自訂計算項目</a:t>
            </a:r>
          </a:p>
        </p:txBody>
      </p:sp>
      <p:sp>
        <p:nvSpPr>
          <p:cNvPr id="5" name="內容版面配置區 4"/>
          <p:cNvSpPr>
            <a:spLocks noGrp="1"/>
          </p:cNvSpPr>
          <p:nvPr>
            <p:ph sz="quarter" idx="1"/>
          </p:nvPr>
        </p:nvSpPr>
        <p:spPr/>
        <p:txBody>
          <a:bodyPr/>
          <a:lstStyle/>
          <a:p>
            <a:pPr marL="0" indent="0">
              <a:buNone/>
            </a:pPr>
            <a:r>
              <a:rPr lang="zh-TW" altLang="en-US" sz="3000" dirty="0"/>
              <a:t>若您想要公式使用欄位內一或多個</a:t>
            </a:r>
            <a:r>
              <a:rPr lang="zh-TW" altLang="en-US" sz="3000" b="1" dirty="0"/>
              <a:t>特定項目</a:t>
            </a:r>
            <a:r>
              <a:rPr lang="zh-TW" altLang="en-US" sz="3000" dirty="0"/>
              <a:t>的資料，則使用計算項目。</a:t>
            </a:r>
          </a:p>
          <a:p>
            <a:pPr marL="400050" lvl="1" indent="0">
              <a:buNone/>
            </a:pPr>
            <a:r>
              <a:rPr lang="en-US" altLang="zh-TW" sz="2800" b="1" dirty="0"/>
              <a:t>[</a:t>
            </a:r>
            <a:r>
              <a:rPr lang="zh-TW" altLang="en-US" sz="2800" b="1" dirty="0"/>
              <a:t>特定項目</a:t>
            </a:r>
            <a:r>
              <a:rPr lang="en-US" altLang="zh-TW" sz="2800" b="1" dirty="0"/>
              <a:t>]</a:t>
            </a:r>
            <a:r>
              <a:rPr lang="zh-TW" altLang="en-US" sz="2800" b="1" dirty="0"/>
              <a:t> </a:t>
            </a:r>
            <a:endParaRPr lang="en-US" altLang="zh-TW" sz="2800" dirty="0"/>
          </a:p>
          <a:p>
            <a:pPr marL="857250" lvl="2" indent="0" algn="l">
              <a:buNone/>
            </a:pPr>
            <a:r>
              <a:rPr lang="zh-TW" altLang="en-US" sz="2400" dirty="0"/>
              <a:t>樞紐分析表及樞紐分析圖中欄位的子類別。</a:t>
            </a:r>
            <a:br>
              <a:rPr lang="en-US" altLang="zh-TW" sz="2400" dirty="0"/>
            </a:br>
            <a:r>
              <a:rPr lang="zh-TW" altLang="en-US" sz="2400" dirty="0"/>
              <a:t>亦即欄位內所含的資料。</a:t>
            </a:r>
            <a:br>
              <a:rPr lang="en-US" altLang="zh-TW" sz="2400" dirty="0"/>
            </a:br>
            <a:endParaRPr lang="en-US" altLang="zh-TW" sz="2400" dirty="0"/>
          </a:p>
          <a:p>
            <a:pPr marL="857250" lvl="2" indent="0" algn="l">
              <a:buNone/>
            </a:pPr>
            <a:r>
              <a:rPr lang="zh-TW" altLang="en-US" sz="2400" dirty="0"/>
              <a:t>例如，欄位「月」可能具有下列項目</a:t>
            </a:r>
            <a:r>
              <a:rPr lang="en-US" altLang="zh-TW" sz="2400" dirty="0"/>
              <a:t>:</a:t>
            </a:r>
            <a:r>
              <a:rPr lang="zh-TW" altLang="en-US" sz="2400" dirty="0"/>
              <a:t>「一月」、「二月」等等。</a:t>
            </a:r>
          </a:p>
        </p:txBody>
      </p:sp>
      <p:sp>
        <p:nvSpPr>
          <p:cNvPr id="3" name="投影片編號版面配置區 2">
            <a:extLst>
              <a:ext uri="{FF2B5EF4-FFF2-40B4-BE49-F238E27FC236}">
                <a16:creationId xmlns:a16="http://schemas.microsoft.com/office/drawing/2014/main" id="{DAB15192-E87E-4679-ADB9-DFC7418107B9}"/>
              </a:ext>
            </a:extLst>
          </p:cNvPr>
          <p:cNvSpPr>
            <a:spLocks noGrp="1"/>
          </p:cNvSpPr>
          <p:nvPr>
            <p:ph type="sldNum" sz="quarter" idx="4"/>
          </p:nvPr>
        </p:nvSpPr>
        <p:spPr/>
        <p:txBody>
          <a:bodyPr/>
          <a:lstStyle/>
          <a:p>
            <a:fld id="{7F173E31-B280-470D-8E33-DE21E2EE0EAF}" type="slidenum">
              <a:rPr lang="zh-TW" altLang="en-US" smtClean="0"/>
              <a:t>58</a:t>
            </a:fld>
            <a:endParaRPr lang="zh-TW" altLang="en-US" dirty="0"/>
          </a:p>
        </p:txBody>
      </p:sp>
    </p:spTree>
    <p:extLst>
      <p:ext uri="{BB962C8B-B14F-4D97-AF65-F5344CB8AC3E}">
        <p14:creationId xmlns:p14="http://schemas.microsoft.com/office/powerpoint/2010/main" val="31412486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建立</a:t>
            </a:r>
            <a:r>
              <a:rPr lang="zh-TW" altLang="en-US" b="1" dirty="0"/>
              <a:t>自訂計算項目</a:t>
            </a:r>
          </a:p>
        </p:txBody>
      </p:sp>
      <p:sp>
        <p:nvSpPr>
          <p:cNvPr id="9" name="內容版面配置區 8">
            <a:extLst>
              <a:ext uri="{FF2B5EF4-FFF2-40B4-BE49-F238E27FC236}">
                <a16:creationId xmlns:a16="http://schemas.microsoft.com/office/drawing/2014/main" id="{857B6D2B-F36A-4EB5-A60E-09D7B0FB1E24}"/>
              </a:ext>
            </a:extLst>
          </p:cNvPr>
          <p:cNvSpPr>
            <a:spLocks noGrp="1"/>
          </p:cNvSpPr>
          <p:nvPr>
            <p:ph idx="1"/>
          </p:nvPr>
        </p:nvSpPr>
        <p:spPr/>
        <p:txBody>
          <a:bodyPr/>
          <a:lstStyle/>
          <a:p>
            <a:pPr algn="l">
              <a:buFont typeface="+mj-lt"/>
              <a:buAutoNum type="arabicPeriod"/>
            </a:pPr>
            <a:r>
              <a:rPr lang="zh-TW" altLang="en-US" b="0" i="0" dirty="0">
                <a:solidFill>
                  <a:srgbClr val="1E1E1E"/>
                </a:solidFill>
                <a:effectLst/>
                <a:latin typeface="Segoe UI" panose="020B0502040204020203" pitchFamily="34" charset="0"/>
              </a:rPr>
              <a:t>按一下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樞紐分析表</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a:t>
            </a:r>
          </a:p>
          <a:p>
            <a:pPr algn="l">
              <a:buFont typeface="+mj-lt"/>
              <a:buAutoNum type="arabicPeriod"/>
            </a:pPr>
            <a:r>
              <a:rPr lang="zh-TW" altLang="en-US" b="0" i="0" dirty="0">
                <a:solidFill>
                  <a:srgbClr val="1E1E1E"/>
                </a:solidFill>
                <a:effectLst/>
                <a:latin typeface="Segoe UI" panose="020B0502040204020203" pitchFamily="34" charset="0"/>
              </a:rPr>
              <a:t>隨後便會顯示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樞紐分析表工具</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，另外還有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分析</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和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設計</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索引標籤。</a:t>
            </a:r>
          </a:p>
          <a:p>
            <a:pPr algn="l">
              <a:buFont typeface="+mj-lt"/>
              <a:buAutoNum type="arabicPeriod"/>
            </a:pPr>
            <a:r>
              <a:rPr lang="zh-TW" altLang="en-US" b="0" i="0" dirty="0">
                <a:solidFill>
                  <a:srgbClr val="1E1E1E"/>
                </a:solidFill>
                <a:effectLst/>
                <a:latin typeface="Segoe UI" panose="020B0502040204020203" pitchFamily="34" charset="0"/>
              </a:rPr>
              <a:t>在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分析</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索引標籤上，按一下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計算</a:t>
            </a:r>
            <a:r>
              <a:rPr lang="en-US" altLang="zh-TW" b="0" i="0" dirty="0">
                <a:solidFill>
                  <a:srgbClr val="1E1E1E"/>
                </a:solidFill>
                <a:effectLst/>
                <a:latin typeface="Segoe UI" panose="020B0502040204020203" pitchFamily="34" charset="0"/>
              </a:rPr>
              <a:t>] </a:t>
            </a:r>
            <a:r>
              <a:rPr lang="zh-TW" altLang="en-US" b="0" i="0" dirty="0">
                <a:solidFill>
                  <a:srgbClr val="1E1E1E"/>
                </a:solidFill>
                <a:effectLst/>
                <a:latin typeface="Segoe UI" panose="020B0502040204020203" pitchFamily="34" charset="0"/>
              </a:rPr>
              <a:t>群組中的 </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欄位、項目與集</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，然後按一下 </a:t>
            </a:r>
            <a:r>
              <a:rPr lang="en-US" altLang="zh-TW" b="0" i="0" dirty="0">
                <a:solidFill>
                  <a:srgbClr val="1E1E1E"/>
                </a:solidFill>
                <a:effectLst/>
                <a:latin typeface="Segoe UI" panose="020B0502040204020203" pitchFamily="34" charset="0"/>
              </a:rPr>
              <a:t>[</a:t>
            </a:r>
            <a:r>
              <a:rPr lang="zh-TW" altLang="en-US" b="1" dirty="0"/>
              <a:t>計算項目</a:t>
            </a:r>
            <a:r>
              <a:rPr lang="en-US" altLang="zh-TW" b="0" i="0" dirty="0">
                <a:solidFill>
                  <a:srgbClr val="1E1E1E"/>
                </a:solidFill>
                <a:effectLst/>
                <a:latin typeface="Segoe UI" panose="020B0502040204020203" pitchFamily="34" charset="0"/>
              </a:rPr>
              <a:t>]</a:t>
            </a:r>
            <a:r>
              <a:rPr lang="zh-TW" altLang="en-US" b="0" i="0" dirty="0">
                <a:solidFill>
                  <a:srgbClr val="1E1E1E"/>
                </a:solidFill>
                <a:effectLst/>
                <a:latin typeface="Segoe UI" panose="020B0502040204020203" pitchFamily="34" charset="0"/>
              </a:rPr>
              <a:t>。</a:t>
            </a:r>
          </a:p>
        </p:txBody>
      </p:sp>
      <p:pic>
        <p:nvPicPr>
          <p:cNvPr id="8" name="圖片 7">
            <a:extLst>
              <a:ext uri="{FF2B5EF4-FFF2-40B4-BE49-F238E27FC236}">
                <a16:creationId xmlns:a16="http://schemas.microsoft.com/office/drawing/2014/main" id="{67873299-B839-4E27-84A3-CFF5E7F836FA}"/>
              </a:ext>
            </a:extLst>
          </p:cNvPr>
          <p:cNvPicPr>
            <a:picLocks noChangeAspect="1"/>
          </p:cNvPicPr>
          <p:nvPr/>
        </p:nvPicPr>
        <p:blipFill>
          <a:blip r:embed="rId3"/>
          <a:stretch>
            <a:fillRect/>
          </a:stretch>
        </p:blipFill>
        <p:spPr>
          <a:xfrm>
            <a:off x="3762517" y="3429000"/>
            <a:ext cx="5668166" cy="1238423"/>
          </a:xfrm>
          <a:prstGeom prst="rect">
            <a:avLst/>
          </a:prstGeom>
        </p:spPr>
      </p:pic>
      <p:pic>
        <p:nvPicPr>
          <p:cNvPr id="13" name="圖片 12">
            <a:extLst>
              <a:ext uri="{FF2B5EF4-FFF2-40B4-BE49-F238E27FC236}">
                <a16:creationId xmlns:a16="http://schemas.microsoft.com/office/drawing/2014/main" id="{9253935D-240A-455D-9371-86BE26CDFE77}"/>
              </a:ext>
            </a:extLst>
          </p:cNvPr>
          <p:cNvPicPr>
            <a:picLocks noChangeAspect="1"/>
          </p:cNvPicPr>
          <p:nvPr/>
        </p:nvPicPr>
        <p:blipFill>
          <a:blip r:embed="rId4"/>
          <a:stretch>
            <a:fillRect/>
          </a:stretch>
        </p:blipFill>
        <p:spPr>
          <a:xfrm>
            <a:off x="7477001" y="4693169"/>
            <a:ext cx="1771897" cy="1971950"/>
          </a:xfrm>
          <a:prstGeom prst="rect">
            <a:avLst/>
          </a:prstGeom>
          <a:ln>
            <a:noFill/>
          </a:ln>
          <a:effectLst>
            <a:outerShdw blurRad="292100" dist="139700" dir="2700000" algn="tl" rotWithShape="0">
              <a:srgbClr val="333333">
                <a:alpha val="65000"/>
              </a:srgbClr>
            </a:outerShdw>
          </a:effectLst>
        </p:spPr>
      </p:pic>
      <p:sp>
        <p:nvSpPr>
          <p:cNvPr id="3" name="投影片編號版面配置區 2">
            <a:extLst>
              <a:ext uri="{FF2B5EF4-FFF2-40B4-BE49-F238E27FC236}">
                <a16:creationId xmlns:a16="http://schemas.microsoft.com/office/drawing/2014/main" id="{C9C4A084-083B-4FBB-AD9E-0711CA73E45B}"/>
              </a:ext>
            </a:extLst>
          </p:cNvPr>
          <p:cNvSpPr>
            <a:spLocks noGrp="1"/>
          </p:cNvSpPr>
          <p:nvPr>
            <p:ph type="sldNum" sz="quarter" idx="4"/>
          </p:nvPr>
        </p:nvSpPr>
        <p:spPr/>
        <p:txBody>
          <a:bodyPr/>
          <a:lstStyle/>
          <a:p>
            <a:fld id="{7F173E31-B280-470D-8E33-DE21E2EE0EAF}" type="slidenum">
              <a:rPr lang="zh-TW" altLang="en-US" smtClean="0"/>
              <a:t>59</a:t>
            </a:fld>
            <a:endParaRPr lang="zh-TW" altLang="en-US" dirty="0"/>
          </a:p>
        </p:txBody>
      </p:sp>
    </p:spTree>
    <p:extLst>
      <p:ext uri="{BB962C8B-B14F-4D97-AF65-F5344CB8AC3E}">
        <p14:creationId xmlns:p14="http://schemas.microsoft.com/office/powerpoint/2010/main" val="370144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表格的外觀及功能</a:t>
            </a:r>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79576" y="1563018"/>
            <a:ext cx="7812360" cy="5237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575721" y="3284985"/>
            <a:ext cx="4874527" cy="132343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buNone/>
            </a:pPr>
            <a:r>
              <a:rPr lang="zh-TW" altLang="en-US" sz="8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有何不同</a:t>
            </a:r>
          </a:p>
        </p:txBody>
      </p:sp>
      <p:sp>
        <p:nvSpPr>
          <p:cNvPr id="6" name="投影片編號版面配置區 5">
            <a:extLst>
              <a:ext uri="{FF2B5EF4-FFF2-40B4-BE49-F238E27FC236}">
                <a16:creationId xmlns:a16="http://schemas.microsoft.com/office/drawing/2014/main" id="{88F1DBD0-A362-46A6-9376-B3E78270A79E}"/>
              </a:ext>
            </a:extLst>
          </p:cNvPr>
          <p:cNvSpPr>
            <a:spLocks noGrp="1"/>
          </p:cNvSpPr>
          <p:nvPr>
            <p:ph type="sldNum" sz="quarter" idx="4"/>
          </p:nvPr>
        </p:nvSpPr>
        <p:spPr/>
        <p:txBody>
          <a:bodyPr/>
          <a:lstStyle/>
          <a:p>
            <a:fld id="{7F173E31-B280-470D-8E33-DE21E2EE0EAF}" type="slidenum">
              <a:rPr lang="zh-TW" altLang="en-US" smtClean="0"/>
              <a:t>6</a:t>
            </a:fld>
            <a:endParaRPr lang="zh-TW" altLang="en-US" dirty="0"/>
          </a:p>
        </p:txBody>
      </p:sp>
    </p:spTree>
    <p:extLst>
      <p:ext uri="{BB962C8B-B14F-4D97-AF65-F5344CB8AC3E}">
        <p14:creationId xmlns:p14="http://schemas.microsoft.com/office/powerpoint/2010/main" val="101785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144" y="1772816"/>
            <a:ext cx="8188277" cy="432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2456" y="2904029"/>
            <a:ext cx="17240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標題 3"/>
          <p:cNvSpPr>
            <a:spLocks noGrp="1"/>
          </p:cNvSpPr>
          <p:nvPr>
            <p:ph type="title"/>
          </p:nvPr>
        </p:nvSpPr>
        <p:spPr/>
        <p:txBody>
          <a:bodyPr/>
          <a:lstStyle/>
          <a:p>
            <a:r>
              <a:rPr lang="zh-TW" altLang="en-US" dirty="0"/>
              <a:t>操作畫面</a:t>
            </a:r>
            <a:r>
              <a:rPr lang="en-US" altLang="zh-TW" dirty="0"/>
              <a:t>1/2</a:t>
            </a:r>
            <a:endParaRPr lang="zh-TW" altLang="en-US" dirty="0"/>
          </a:p>
        </p:txBody>
      </p:sp>
      <p:sp>
        <p:nvSpPr>
          <p:cNvPr id="2" name="內容版面配置區 1"/>
          <p:cNvSpPr>
            <a:spLocks noGrp="1"/>
          </p:cNvSpPr>
          <p:nvPr>
            <p:ph sz="quarter" idx="1"/>
          </p:nvPr>
        </p:nvSpPr>
        <p:spPr>
          <a:xfrm>
            <a:off x="1981200" y="1196753"/>
            <a:ext cx="8229600" cy="4929411"/>
          </a:xfrm>
        </p:spPr>
        <p:txBody>
          <a:bodyPr>
            <a:normAutofit/>
          </a:bodyPr>
          <a:lstStyle/>
          <a:p>
            <a:pPr marL="0" indent="0" algn="ctr">
              <a:buNone/>
            </a:pPr>
            <a:r>
              <a:rPr lang="zh-TW" altLang="en-US" dirty="0"/>
              <a:t>新增</a:t>
            </a:r>
            <a:r>
              <a:rPr lang="en-US" altLang="zh-TW" dirty="0"/>
              <a:t>”</a:t>
            </a:r>
            <a:r>
              <a:rPr lang="zh-TW" altLang="en-US" b="1" dirty="0"/>
              <a:t>天天電腦資訊公司</a:t>
            </a:r>
            <a:r>
              <a:rPr lang="en-US" altLang="zh-TW" b="1" dirty="0"/>
              <a:t>”</a:t>
            </a:r>
            <a:r>
              <a:rPr lang="zh-TW" altLang="en-US" dirty="0"/>
              <a:t>和</a:t>
            </a:r>
            <a:r>
              <a:rPr lang="en-US" altLang="zh-TW" dirty="0"/>
              <a:t>”</a:t>
            </a:r>
            <a:r>
              <a:rPr lang="zh-TW" altLang="en-US" b="1" dirty="0"/>
              <a:t>花花花坊</a:t>
            </a:r>
            <a:r>
              <a:rPr lang="en-US" altLang="zh-TW" dirty="0"/>
              <a:t>”</a:t>
            </a:r>
            <a:r>
              <a:rPr lang="zh-TW" altLang="en-US" dirty="0"/>
              <a:t>的銷售業績總和</a:t>
            </a:r>
          </a:p>
        </p:txBody>
      </p:sp>
      <p:sp>
        <p:nvSpPr>
          <p:cNvPr id="6" name="橢圓 5"/>
          <p:cNvSpPr/>
          <p:nvPr/>
        </p:nvSpPr>
        <p:spPr>
          <a:xfrm>
            <a:off x="2027144" y="4293097"/>
            <a:ext cx="325433" cy="325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1" name="橢圓 10"/>
          <p:cNvSpPr/>
          <p:nvPr/>
        </p:nvSpPr>
        <p:spPr>
          <a:xfrm>
            <a:off x="8333665" y="2578597"/>
            <a:ext cx="325433" cy="325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12" name="橢圓 11"/>
          <p:cNvSpPr/>
          <p:nvPr/>
        </p:nvSpPr>
        <p:spPr>
          <a:xfrm>
            <a:off x="8628005" y="3140969"/>
            <a:ext cx="325433" cy="325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pic>
        <p:nvPicPr>
          <p:cNvPr id="8" name="圖片 7">
            <a:extLst>
              <a:ext uri="{FF2B5EF4-FFF2-40B4-BE49-F238E27FC236}">
                <a16:creationId xmlns:a16="http://schemas.microsoft.com/office/drawing/2014/main" id="{91343115-C8C0-4054-89A2-867017EE948A}"/>
              </a:ext>
            </a:extLst>
          </p:cNvPr>
          <p:cNvPicPr>
            <a:picLocks noChangeAspect="1"/>
          </p:cNvPicPr>
          <p:nvPr/>
        </p:nvPicPr>
        <p:blipFill>
          <a:blip r:embed="rId5"/>
          <a:stretch>
            <a:fillRect/>
          </a:stretch>
        </p:blipFill>
        <p:spPr>
          <a:xfrm>
            <a:off x="4455562" y="3616782"/>
            <a:ext cx="4277322" cy="3315163"/>
          </a:xfrm>
          <a:prstGeom prst="rect">
            <a:avLst/>
          </a:prstGeom>
          <a:ln>
            <a:noFill/>
          </a:ln>
          <a:effectLst>
            <a:outerShdw blurRad="292100" dist="139700" dir="2700000" algn="tl" rotWithShape="0">
              <a:srgbClr val="333333">
                <a:alpha val="65000"/>
              </a:srgbClr>
            </a:outerShdw>
          </a:effectLst>
        </p:spPr>
      </p:pic>
      <p:sp>
        <p:nvSpPr>
          <p:cNvPr id="13" name="橢圓 12"/>
          <p:cNvSpPr/>
          <p:nvPr/>
        </p:nvSpPr>
        <p:spPr>
          <a:xfrm>
            <a:off x="5753013" y="4472432"/>
            <a:ext cx="325433" cy="325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14" name="橢圓 13"/>
          <p:cNvSpPr/>
          <p:nvPr/>
        </p:nvSpPr>
        <p:spPr>
          <a:xfrm>
            <a:off x="7392145" y="3933370"/>
            <a:ext cx="325433" cy="3254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endParaRPr lang="zh-TW" altLang="en-US" dirty="0"/>
          </a:p>
        </p:txBody>
      </p:sp>
      <p:pic>
        <p:nvPicPr>
          <p:cNvPr id="15" name="圖片 14">
            <a:hlinkClick r:id="rId2" action="ppaction://hlinkfile"/>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3" name="投影片編號版面配置區 2">
            <a:extLst>
              <a:ext uri="{FF2B5EF4-FFF2-40B4-BE49-F238E27FC236}">
                <a16:creationId xmlns:a16="http://schemas.microsoft.com/office/drawing/2014/main" id="{FD4E770F-FE93-44FE-A95A-AF6CCBB5E95C}"/>
              </a:ext>
            </a:extLst>
          </p:cNvPr>
          <p:cNvSpPr>
            <a:spLocks noGrp="1"/>
          </p:cNvSpPr>
          <p:nvPr>
            <p:ph type="sldNum" sz="quarter" idx="4"/>
          </p:nvPr>
        </p:nvSpPr>
        <p:spPr/>
        <p:txBody>
          <a:bodyPr/>
          <a:lstStyle/>
          <a:p>
            <a:fld id="{7F173E31-B280-470D-8E33-DE21E2EE0EAF}" type="slidenum">
              <a:rPr lang="zh-TW" altLang="en-US" smtClean="0"/>
              <a:t>60</a:t>
            </a:fld>
            <a:endParaRPr lang="zh-TW" altLang="en-US" dirty="0"/>
          </a:p>
        </p:txBody>
      </p:sp>
    </p:spTree>
    <p:extLst>
      <p:ext uri="{BB962C8B-B14F-4D97-AF65-F5344CB8AC3E}">
        <p14:creationId xmlns:p14="http://schemas.microsoft.com/office/powerpoint/2010/main" val="1582405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操作畫面</a:t>
            </a:r>
            <a:r>
              <a:rPr lang="en-US" altLang="zh-TW" dirty="0"/>
              <a:t>2/2</a:t>
            </a:r>
            <a:endParaRPr lang="zh-TW" altLang="en-US" dirty="0"/>
          </a:p>
        </p:txBody>
      </p:sp>
      <p:pic>
        <p:nvPicPr>
          <p:cNvPr id="8" name="圖片 7">
            <a:extLst>
              <a:ext uri="{FF2B5EF4-FFF2-40B4-BE49-F238E27FC236}">
                <a16:creationId xmlns:a16="http://schemas.microsoft.com/office/drawing/2014/main" id="{23301BB9-E858-4DAC-B7D9-D6D387DA50A1}"/>
              </a:ext>
            </a:extLst>
          </p:cNvPr>
          <p:cNvPicPr>
            <a:picLocks noChangeAspect="1"/>
          </p:cNvPicPr>
          <p:nvPr/>
        </p:nvPicPr>
        <p:blipFill>
          <a:blip r:embed="rId2"/>
          <a:stretch>
            <a:fillRect/>
          </a:stretch>
        </p:blipFill>
        <p:spPr>
          <a:xfrm>
            <a:off x="1447799" y="1803680"/>
            <a:ext cx="10172702" cy="3871354"/>
          </a:xfrm>
          <a:prstGeom prst="rect">
            <a:avLst/>
          </a:prstGeom>
        </p:spPr>
      </p:pic>
      <p:sp>
        <p:nvSpPr>
          <p:cNvPr id="5" name="矩形 4"/>
          <p:cNvSpPr/>
          <p:nvPr/>
        </p:nvSpPr>
        <p:spPr>
          <a:xfrm>
            <a:off x="1638300" y="4857750"/>
            <a:ext cx="9105901"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04A7D983-9802-4AA7-9F9E-50AA2EADCDFA}"/>
              </a:ext>
            </a:extLst>
          </p:cNvPr>
          <p:cNvSpPr>
            <a:spLocks noGrp="1"/>
          </p:cNvSpPr>
          <p:nvPr>
            <p:ph type="sldNum" sz="quarter" idx="4"/>
          </p:nvPr>
        </p:nvSpPr>
        <p:spPr/>
        <p:txBody>
          <a:bodyPr/>
          <a:lstStyle/>
          <a:p>
            <a:fld id="{7F173E31-B280-470D-8E33-DE21E2EE0EAF}" type="slidenum">
              <a:rPr lang="zh-TW" altLang="en-US" smtClean="0"/>
              <a:t>61</a:t>
            </a:fld>
            <a:endParaRPr lang="zh-TW" altLang="en-US" dirty="0"/>
          </a:p>
        </p:txBody>
      </p:sp>
    </p:spTree>
    <p:extLst>
      <p:ext uri="{BB962C8B-B14F-4D97-AF65-F5344CB8AC3E}">
        <p14:creationId xmlns:p14="http://schemas.microsoft.com/office/powerpoint/2010/main" val="15747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normAutofit/>
          </a:bodyPr>
          <a:lstStyle/>
          <a:p>
            <a:pPr algn="ctr"/>
            <a:r>
              <a:rPr lang="zh-TW" altLang="en-US" dirty="0">
                <a:hlinkClick r:id="rId2" action="ppaction://hlinksldjump"/>
              </a:rPr>
              <a:t>插入交叉分析篩選器</a:t>
            </a:r>
            <a:endParaRPr lang="en-US" altLang="zh-TW" dirty="0"/>
          </a:p>
          <a:p>
            <a:pPr algn="ctr"/>
            <a:r>
              <a:rPr lang="zh-TW" altLang="en-US" dirty="0">
                <a:hlinkClick r:id="rId3" action="ppaction://hlinksldjump"/>
              </a:rPr>
              <a:t>刪除交叉分析篩選器</a:t>
            </a:r>
            <a:endParaRPr lang="en-US" altLang="zh-TW" dirty="0"/>
          </a:p>
          <a:p>
            <a:pPr algn="ctr"/>
            <a:r>
              <a:rPr lang="zh-TW" altLang="en-US" dirty="0">
                <a:hlinkClick r:id="rId4" action="ppaction://hlinksldjump"/>
              </a:rPr>
              <a:t>美化交叉分析篩選器</a:t>
            </a:r>
            <a:endParaRPr lang="zh-TW" altLang="en-US" dirty="0"/>
          </a:p>
        </p:txBody>
      </p:sp>
      <p:sp>
        <p:nvSpPr>
          <p:cNvPr id="3" name="標題 2"/>
          <p:cNvSpPr>
            <a:spLocks noGrp="1"/>
          </p:cNvSpPr>
          <p:nvPr>
            <p:ph type="title"/>
          </p:nvPr>
        </p:nvSpPr>
        <p:spPr/>
        <p:txBody>
          <a:bodyPr/>
          <a:lstStyle/>
          <a:p>
            <a:r>
              <a:rPr lang="zh-TW" altLang="en-US" dirty="0"/>
              <a:t>交叉分析篩選器的使用</a:t>
            </a:r>
          </a:p>
        </p:txBody>
      </p:sp>
      <p:sp>
        <p:nvSpPr>
          <p:cNvPr id="6" name="投影片編號版面配置區 5">
            <a:extLst>
              <a:ext uri="{FF2B5EF4-FFF2-40B4-BE49-F238E27FC236}">
                <a16:creationId xmlns:a16="http://schemas.microsoft.com/office/drawing/2014/main" id="{3B274BCD-2FCE-411C-B84A-F24373BD8310}"/>
              </a:ext>
            </a:extLst>
          </p:cNvPr>
          <p:cNvSpPr>
            <a:spLocks noGrp="1"/>
          </p:cNvSpPr>
          <p:nvPr>
            <p:ph type="sldNum" sz="quarter" idx="11"/>
          </p:nvPr>
        </p:nvSpPr>
        <p:spPr/>
        <p:txBody>
          <a:bodyPr/>
          <a:lstStyle/>
          <a:p>
            <a:fld id="{2CD5F70B-847F-404D-8B3F-873BE2E51CED}" type="slidenum">
              <a:rPr lang="zh-TW" altLang="en-US" smtClean="0"/>
              <a:t>62</a:t>
            </a:fld>
            <a:endParaRPr lang="zh-TW" altLang="en-US"/>
          </a:p>
        </p:txBody>
      </p:sp>
    </p:spTree>
    <p:extLst>
      <p:ext uri="{BB962C8B-B14F-4D97-AF65-F5344CB8AC3E}">
        <p14:creationId xmlns:p14="http://schemas.microsoft.com/office/powerpoint/2010/main" val="499837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2800" y="457201"/>
            <a:ext cx="9448800" cy="487363"/>
          </a:xfrm>
        </p:spPr>
        <p:txBody>
          <a:bodyPr/>
          <a:lstStyle/>
          <a:p>
            <a:r>
              <a:rPr lang="zh-TW" altLang="en-US" dirty="0"/>
              <a:t>交叉分析篩選器</a:t>
            </a:r>
          </a:p>
        </p:txBody>
      </p:sp>
      <p:pic>
        <p:nvPicPr>
          <p:cNvPr id="5" name="圖片 4">
            <a:hlinkClick r:id="rId2" action="ppaction://hlinkfile"/>
          </p:cNvPr>
          <p:cNvPicPr>
            <a:picLocks noChangeAspect="1"/>
          </p:cNvPicPr>
          <p:nvPr/>
        </p:nvPicPr>
        <p:blipFill>
          <a:blip r:embed="rId3"/>
          <a:stretch>
            <a:fillRect/>
          </a:stretch>
        </p:blipFill>
        <p:spPr>
          <a:xfrm>
            <a:off x="2207568" y="1277690"/>
            <a:ext cx="7776864" cy="5031630"/>
          </a:xfrm>
          <a:prstGeom prst="rect">
            <a:avLst/>
          </a:prstGeom>
        </p:spPr>
      </p:pic>
      <p:pic>
        <p:nvPicPr>
          <p:cNvPr id="7" name="圖片 6">
            <a:hlinkClick r:id="rId2"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9" name="投影片編號版面配置區 8">
            <a:extLst>
              <a:ext uri="{FF2B5EF4-FFF2-40B4-BE49-F238E27FC236}">
                <a16:creationId xmlns:a16="http://schemas.microsoft.com/office/drawing/2014/main" id="{A5777D25-2714-4808-B891-0CDFA8F16D08}"/>
              </a:ext>
            </a:extLst>
          </p:cNvPr>
          <p:cNvSpPr>
            <a:spLocks noGrp="1"/>
          </p:cNvSpPr>
          <p:nvPr>
            <p:ph type="sldNum" sz="quarter" idx="4"/>
          </p:nvPr>
        </p:nvSpPr>
        <p:spPr/>
        <p:txBody>
          <a:bodyPr/>
          <a:lstStyle/>
          <a:p>
            <a:fld id="{7F173E31-B280-470D-8E33-DE21E2EE0EAF}" type="slidenum">
              <a:rPr lang="zh-TW" altLang="en-US" smtClean="0"/>
              <a:t>63</a:t>
            </a:fld>
            <a:endParaRPr lang="zh-TW" altLang="en-US" dirty="0"/>
          </a:p>
        </p:txBody>
      </p:sp>
    </p:spTree>
    <p:extLst>
      <p:ext uri="{BB962C8B-B14F-4D97-AF65-F5344CB8AC3E}">
        <p14:creationId xmlns:p14="http://schemas.microsoft.com/office/powerpoint/2010/main" val="42133782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1574800" y="459581"/>
            <a:ext cx="9448800" cy="487363"/>
          </a:xfrm>
        </p:spPr>
        <p:txBody>
          <a:bodyPr/>
          <a:lstStyle/>
          <a:p>
            <a:r>
              <a:rPr lang="zh-TW" altLang="en-US" dirty="0"/>
              <a:t>概說</a:t>
            </a:r>
          </a:p>
        </p:txBody>
      </p:sp>
      <p:sp>
        <p:nvSpPr>
          <p:cNvPr id="4" name="內容版面配置區 3"/>
          <p:cNvSpPr>
            <a:spLocks noGrp="1"/>
          </p:cNvSpPr>
          <p:nvPr>
            <p:ph idx="1"/>
          </p:nvPr>
        </p:nvSpPr>
        <p:spPr>
          <a:xfrm>
            <a:off x="2235200" y="1295400"/>
            <a:ext cx="9398000" cy="5029200"/>
          </a:xfrm>
        </p:spPr>
        <p:txBody>
          <a:bodyPr>
            <a:normAutofit/>
          </a:bodyPr>
          <a:lstStyle/>
          <a:p>
            <a:r>
              <a:rPr lang="zh-TW" altLang="en-US" dirty="0"/>
              <a:t>在舊版的 </a:t>
            </a:r>
            <a:r>
              <a:rPr lang="en-US" altLang="zh-TW" dirty="0"/>
              <a:t>Microsoft Excel </a:t>
            </a:r>
            <a:r>
              <a:rPr lang="zh-TW" altLang="en-US" dirty="0"/>
              <a:t>中，您可以使用報表篩選來篩選樞紐分析表中的資料，但是當您篩選多個項目時，卻不容易看出目前的篩選狀態。</a:t>
            </a:r>
            <a:endParaRPr lang="en-US" altLang="zh-TW" dirty="0"/>
          </a:p>
          <a:p>
            <a:r>
              <a:rPr lang="zh-TW" altLang="en-US" dirty="0"/>
              <a:t>在 </a:t>
            </a:r>
            <a:r>
              <a:rPr lang="en-US" altLang="zh-TW" dirty="0"/>
              <a:t>Microsoft Excel 2010</a:t>
            </a:r>
            <a:r>
              <a:rPr lang="zh-TW" altLang="en-US" dirty="0"/>
              <a:t>之後的版本</a:t>
            </a:r>
            <a:r>
              <a:rPr lang="en-US" altLang="zh-TW" dirty="0"/>
              <a:t> </a:t>
            </a:r>
            <a:r>
              <a:rPr lang="zh-TW" altLang="en-US" dirty="0"/>
              <a:t>中，您能夠選擇使用交叉分析篩選器來篩選資料。</a:t>
            </a:r>
            <a:endParaRPr lang="en-US" altLang="zh-TW" dirty="0"/>
          </a:p>
          <a:p>
            <a:r>
              <a:rPr lang="zh-TW" altLang="en-US" dirty="0"/>
              <a:t>交叉分析篩選器提供一些按鈕，您可以按一下按鈕來篩選樞紐分析表資料。</a:t>
            </a:r>
            <a:endParaRPr lang="en-US" altLang="zh-TW" dirty="0"/>
          </a:p>
          <a:p>
            <a:r>
              <a:rPr lang="zh-TW" altLang="en-US" dirty="0"/>
              <a:t>除了快速篩選外，交叉分析篩選器還會指出目前的篩選狀態，讓您能夠輕鬆知道篩選後的樞紐分析表中顯示的確切內容。</a:t>
            </a:r>
          </a:p>
          <a:p>
            <a:endParaRPr lang="zh-TW" altLang="en-US" dirty="0"/>
          </a:p>
        </p:txBody>
      </p:sp>
      <p:sp>
        <p:nvSpPr>
          <p:cNvPr id="9" name="投影片編號版面配置區 8">
            <a:extLst>
              <a:ext uri="{FF2B5EF4-FFF2-40B4-BE49-F238E27FC236}">
                <a16:creationId xmlns:a16="http://schemas.microsoft.com/office/drawing/2014/main" id="{CC78F3E2-04DE-45D1-800D-52F83B79630A}"/>
              </a:ext>
            </a:extLst>
          </p:cNvPr>
          <p:cNvSpPr>
            <a:spLocks noGrp="1"/>
          </p:cNvSpPr>
          <p:nvPr>
            <p:ph type="sldNum" sz="quarter" idx="4"/>
          </p:nvPr>
        </p:nvSpPr>
        <p:spPr/>
        <p:txBody>
          <a:bodyPr/>
          <a:lstStyle/>
          <a:p>
            <a:fld id="{7F173E31-B280-470D-8E33-DE21E2EE0EAF}" type="slidenum">
              <a:rPr lang="zh-TW" altLang="en-US" smtClean="0"/>
              <a:t>64</a:t>
            </a:fld>
            <a:endParaRPr lang="zh-TW" altLang="en-US" dirty="0"/>
          </a:p>
        </p:txBody>
      </p:sp>
    </p:spTree>
    <p:extLst>
      <p:ext uri="{BB962C8B-B14F-4D97-AF65-F5344CB8AC3E}">
        <p14:creationId xmlns:p14="http://schemas.microsoft.com/office/powerpoint/2010/main" val="2538295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40317" y="365126"/>
            <a:ext cx="10515600" cy="1325563"/>
          </a:xfrm>
        </p:spPr>
        <p:txBody>
          <a:bodyPr/>
          <a:lstStyle/>
          <a:p>
            <a:r>
              <a:rPr lang="zh-TW" altLang="en-US" dirty="0"/>
              <a:t>換個說法</a:t>
            </a:r>
          </a:p>
        </p:txBody>
      </p:sp>
      <p:sp>
        <p:nvSpPr>
          <p:cNvPr id="3" name="文字版面配置區 2"/>
          <p:cNvSpPr>
            <a:spLocks noGrp="1"/>
          </p:cNvSpPr>
          <p:nvPr>
            <p:ph type="body" idx="1"/>
          </p:nvPr>
        </p:nvSpPr>
        <p:spPr>
          <a:xfrm>
            <a:off x="840318" y="1681163"/>
            <a:ext cx="5158316" cy="823912"/>
          </a:xfrm>
          <a:ln>
            <a:solidFill>
              <a:srgbClr val="FF0000"/>
            </a:solidFill>
          </a:ln>
        </p:spPr>
        <p:txBody>
          <a:bodyPr/>
          <a:lstStyle/>
          <a:p>
            <a:r>
              <a:rPr lang="en-US" altLang="zh-TW" dirty="0"/>
              <a:t>2007</a:t>
            </a:r>
            <a:r>
              <a:rPr lang="zh-TW" altLang="en-US" dirty="0"/>
              <a:t>之前版本</a:t>
            </a:r>
          </a:p>
        </p:txBody>
      </p:sp>
      <p:sp>
        <p:nvSpPr>
          <p:cNvPr id="5" name="內容版面配置區 4"/>
          <p:cNvSpPr>
            <a:spLocks noGrp="1"/>
          </p:cNvSpPr>
          <p:nvPr>
            <p:ph sz="half" idx="2"/>
          </p:nvPr>
        </p:nvSpPr>
        <p:spPr>
          <a:xfrm>
            <a:off x="840318" y="2505075"/>
            <a:ext cx="5158316" cy="3684588"/>
          </a:xfrm>
        </p:spPr>
        <p:txBody>
          <a:bodyPr/>
          <a:lstStyle/>
          <a:p>
            <a:r>
              <a:rPr lang="zh-TW" altLang="en-US" dirty="0"/>
              <a:t>使用分頁來篩選資料</a:t>
            </a:r>
          </a:p>
          <a:p>
            <a:endParaRPr lang="zh-TW" altLang="en-US" dirty="0"/>
          </a:p>
        </p:txBody>
      </p:sp>
      <p:sp>
        <p:nvSpPr>
          <p:cNvPr id="6" name="文字版面配置區 5"/>
          <p:cNvSpPr>
            <a:spLocks noGrp="1"/>
          </p:cNvSpPr>
          <p:nvPr>
            <p:ph type="body" sz="quarter" idx="3"/>
          </p:nvPr>
        </p:nvSpPr>
        <p:spPr>
          <a:xfrm>
            <a:off x="6172200" y="1681163"/>
            <a:ext cx="5183717" cy="823912"/>
          </a:xfrm>
          <a:ln>
            <a:solidFill>
              <a:srgbClr val="FF0000"/>
            </a:solidFill>
          </a:ln>
        </p:spPr>
        <p:txBody>
          <a:bodyPr/>
          <a:lstStyle/>
          <a:p>
            <a:r>
              <a:rPr lang="en-US" altLang="zh-TW" dirty="0"/>
              <a:t>2010</a:t>
            </a:r>
            <a:r>
              <a:rPr lang="zh-TW" altLang="en-US" dirty="0"/>
              <a:t>之後版本</a:t>
            </a:r>
          </a:p>
        </p:txBody>
      </p:sp>
      <p:sp>
        <p:nvSpPr>
          <p:cNvPr id="7" name="內容版面配置區 6"/>
          <p:cNvSpPr>
            <a:spLocks noGrp="1"/>
          </p:cNvSpPr>
          <p:nvPr>
            <p:ph sz="quarter" idx="4"/>
          </p:nvPr>
        </p:nvSpPr>
        <p:spPr>
          <a:xfrm>
            <a:off x="6172200" y="2505075"/>
            <a:ext cx="5183717" cy="3684588"/>
          </a:xfrm>
        </p:spPr>
        <p:txBody>
          <a:bodyPr>
            <a:normAutofit/>
          </a:bodyPr>
          <a:lstStyle/>
          <a:p>
            <a:r>
              <a:rPr lang="zh-TW" altLang="en-US" dirty="0"/>
              <a:t>使用交叉分析篩選器來篩選資料</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463" y="2865111"/>
            <a:ext cx="4038440" cy="240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9051" y="3229572"/>
            <a:ext cx="1103065" cy="11830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544" y="2865111"/>
            <a:ext cx="4032448" cy="240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直線接點 8"/>
          <p:cNvCxnSpPr>
            <a:stCxn id="2" idx="2"/>
          </p:cNvCxnSpPr>
          <p:nvPr/>
        </p:nvCxnSpPr>
        <p:spPr>
          <a:xfrm>
            <a:off x="6095471" y="1417637"/>
            <a:ext cx="0" cy="4819674"/>
          </a:xfrm>
          <a:prstGeom prst="line">
            <a:avLst/>
          </a:prstGeom>
        </p:spPr>
        <p:style>
          <a:lnRef idx="1">
            <a:schemeClr val="accent1"/>
          </a:lnRef>
          <a:fillRef idx="0">
            <a:schemeClr val="accent1"/>
          </a:fillRef>
          <a:effectRef idx="0">
            <a:schemeClr val="accent1"/>
          </a:effectRef>
          <a:fontRef idx="minor">
            <a:schemeClr val="tx1"/>
          </a:fontRef>
        </p:style>
      </p:cxnSp>
      <p:sp>
        <p:nvSpPr>
          <p:cNvPr id="16" name="投影片編號版面配置區 15">
            <a:extLst>
              <a:ext uri="{FF2B5EF4-FFF2-40B4-BE49-F238E27FC236}">
                <a16:creationId xmlns:a16="http://schemas.microsoft.com/office/drawing/2014/main" id="{94984D4C-6115-43A4-8B46-E2B04B332F4F}"/>
              </a:ext>
            </a:extLst>
          </p:cNvPr>
          <p:cNvSpPr>
            <a:spLocks noGrp="1"/>
          </p:cNvSpPr>
          <p:nvPr>
            <p:ph type="sldNum" sz="quarter" idx="11"/>
          </p:nvPr>
        </p:nvSpPr>
        <p:spPr/>
        <p:txBody>
          <a:bodyPr/>
          <a:lstStyle/>
          <a:p>
            <a:fld id="{7F173E31-B280-470D-8E33-DE21E2EE0EAF}" type="slidenum">
              <a:rPr lang="zh-TW" altLang="en-US" smtClean="0"/>
              <a:t>65</a:t>
            </a:fld>
            <a:endParaRPr lang="zh-TW" altLang="en-US" dirty="0"/>
          </a:p>
        </p:txBody>
      </p:sp>
    </p:spTree>
    <p:extLst>
      <p:ext uri="{BB962C8B-B14F-4D97-AF65-F5344CB8AC3E}">
        <p14:creationId xmlns:p14="http://schemas.microsoft.com/office/powerpoint/2010/main" val="2449236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插入交叉分析篩選器</a:t>
            </a:r>
          </a:p>
        </p:txBody>
      </p:sp>
      <p:sp>
        <p:nvSpPr>
          <p:cNvPr id="4" name="內容版面配置區 3"/>
          <p:cNvSpPr>
            <a:spLocks noGrp="1"/>
          </p:cNvSpPr>
          <p:nvPr>
            <p:ph idx="1"/>
          </p:nvPr>
        </p:nvSpPr>
        <p:spPr>
          <a:xfrm>
            <a:off x="2235200" y="1295400"/>
            <a:ext cx="9398000" cy="5029200"/>
          </a:xfrm>
        </p:spPr>
        <p:txBody>
          <a:bodyPr>
            <a:normAutofit/>
          </a:bodyPr>
          <a:lstStyle/>
          <a:p>
            <a:r>
              <a:rPr lang="zh-TW" altLang="en-US" dirty="0"/>
              <a:t>使用「交叉分析篩選器」可以將樞紐分析表內的資料做更進一步的交叉分析，例如：</a:t>
            </a:r>
          </a:p>
          <a:p>
            <a:pPr lvl="1"/>
            <a:r>
              <a:rPr lang="zh-TW" altLang="en-US" dirty="0"/>
              <a:t>想要知道「商品」和「地區」的銷售金額為何？</a:t>
            </a:r>
          </a:p>
          <a:p>
            <a:r>
              <a:rPr lang="zh-TW" altLang="en-US" dirty="0"/>
              <a:t>此時，便可使用「交叉分析篩選器」來快速統計出我們想要的資料。</a:t>
            </a:r>
          </a:p>
        </p:txBody>
      </p:sp>
      <p:sp>
        <p:nvSpPr>
          <p:cNvPr id="9" name="投影片編號版面配置區 8">
            <a:extLst>
              <a:ext uri="{FF2B5EF4-FFF2-40B4-BE49-F238E27FC236}">
                <a16:creationId xmlns:a16="http://schemas.microsoft.com/office/drawing/2014/main" id="{E949D96A-83F3-4416-B4D1-3A93BC9E678A}"/>
              </a:ext>
            </a:extLst>
          </p:cNvPr>
          <p:cNvSpPr>
            <a:spLocks noGrp="1"/>
          </p:cNvSpPr>
          <p:nvPr>
            <p:ph type="sldNum" sz="quarter" idx="4"/>
          </p:nvPr>
        </p:nvSpPr>
        <p:spPr/>
        <p:txBody>
          <a:bodyPr/>
          <a:lstStyle/>
          <a:p>
            <a:fld id="{7F173E31-B280-470D-8E33-DE21E2EE0EAF}" type="slidenum">
              <a:rPr lang="zh-TW" altLang="en-US" smtClean="0"/>
              <a:t>66</a:t>
            </a:fld>
            <a:endParaRPr lang="zh-TW" altLang="en-US" dirty="0"/>
          </a:p>
        </p:txBody>
      </p:sp>
    </p:spTree>
    <p:extLst>
      <p:ext uri="{BB962C8B-B14F-4D97-AF65-F5344CB8AC3E}">
        <p14:creationId xmlns:p14="http://schemas.microsoft.com/office/powerpoint/2010/main" val="30507645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插入交叉分析篩選器</a:t>
            </a:r>
          </a:p>
        </p:txBody>
      </p:sp>
      <p:sp>
        <p:nvSpPr>
          <p:cNvPr id="4" name="內容版面配置區 3"/>
          <p:cNvSpPr>
            <a:spLocks noGrp="1"/>
          </p:cNvSpPr>
          <p:nvPr>
            <p:ph idx="1"/>
          </p:nvPr>
        </p:nvSpPr>
        <p:spPr>
          <a:xfrm>
            <a:off x="2235200" y="1295400"/>
            <a:ext cx="9398000" cy="5029200"/>
          </a:xfrm>
        </p:spPr>
        <p:txBody>
          <a:bodyPr/>
          <a:lstStyle/>
          <a:p>
            <a:r>
              <a:rPr lang="zh-TW" altLang="en-US" dirty="0"/>
              <a:t>點選「樞紐分析表工具→選項→排序與篩選→插入交叉分析篩選器」指令按鈕，開啟「插入交叉分析篩選器」對話方塊。</a:t>
            </a:r>
            <a:endParaRPr lang="en-US" altLang="zh-TW" dirty="0"/>
          </a:p>
          <a:p>
            <a:r>
              <a:rPr lang="zh-TW" altLang="en-US" dirty="0"/>
              <a:t>選擇要分析的欄位，這裡請勾選「產品」、「地區」欄位。勾選好後按下「確定」按鈕。</a:t>
            </a:r>
          </a:p>
        </p:txBody>
      </p:sp>
      <p:sp>
        <p:nvSpPr>
          <p:cNvPr id="9" name="投影片編號版面配置區 8">
            <a:extLst>
              <a:ext uri="{FF2B5EF4-FFF2-40B4-BE49-F238E27FC236}">
                <a16:creationId xmlns:a16="http://schemas.microsoft.com/office/drawing/2014/main" id="{B0FE3FF8-BF28-4938-9DAB-F160045A9288}"/>
              </a:ext>
            </a:extLst>
          </p:cNvPr>
          <p:cNvSpPr>
            <a:spLocks noGrp="1"/>
          </p:cNvSpPr>
          <p:nvPr>
            <p:ph type="sldNum" sz="quarter" idx="4"/>
          </p:nvPr>
        </p:nvSpPr>
        <p:spPr/>
        <p:txBody>
          <a:bodyPr/>
          <a:lstStyle/>
          <a:p>
            <a:fld id="{7F173E31-B280-470D-8E33-DE21E2EE0EAF}" type="slidenum">
              <a:rPr lang="zh-TW" altLang="en-US" smtClean="0"/>
              <a:t>67</a:t>
            </a:fld>
            <a:endParaRPr lang="zh-TW" altLang="en-US" dirty="0"/>
          </a:p>
        </p:txBody>
      </p:sp>
    </p:spTree>
    <p:extLst>
      <p:ext uri="{BB962C8B-B14F-4D97-AF65-F5344CB8AC3E}">
        <p14:creationId xmlns:p14="http://schemas.microsoft.com/office/powerpoint/2010/main" val="2773331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2800" y="457201"/>
            <a:ext cx="9448800" cy="487363"/>
          </a:xfrm>
        </p:spPr>
        <p:txBody>
          <a:bodyPr>
            <a:normAutofit fontScale="90000"/>
          </a:bodyPr>
          <a:lstStyle/>
          <a:p>
            <a:r>
              <a:rPr lang="zh-TW" altLang="en-US" dirty="0"/>
              <a:t>插入交叉分析篩選器</a:t>
            </a:r>
          </a:p>
        </p:txBody>
      </p:sp>
      <p:pic>
        <p:nvPicPr>
          <p:cNvPr id="5" name="圖片 4">
            <a:hlinkClick r:id="rId2" action="ppaction://hlinkfile"/>
          </p:cNvPr>
          <p:cNvPicPr>
            <a:picLocks noChangeAspect="1"/>
          </p:cNvPicPr>
          <p:nvPr/>
        </p:nvPicPr>
        <p:blipFill>
          <a:blip r:embed="rId3"/>
          <a:stretch>
            <a:fillRect/>
          </a:stretch>
        </p:blipFill>
        <p:spPr>
          <a:xfrm>
            <a:off x="1981200" y="1474868"/>
            <a:ext cx="8229600" cy="4474412"/>
          </a:xfrm>
          <a:prstGeom prst="rect">
            <a:avLst/>
          </a:prstGeom>
        </p:spPr>
      </p:pic>
      <p:pic>
        <p:nvPicPr>
          <p:cNvPr id="6" name="圖片 5"/>
          <p:cNvPicPr>
            <a:picLocks noChangeAspect="1"/>
          </p:cNvPicPr>
          <p:nvPr/>
        </p:nvPicPr>
        <p:blipFill>
          <a:blip r:embed="rId4"/>
          <a:stretch>
            <a:fillRect/>
          </a:stretch>
        </p:blipFill>
        <p:spPr>
          <a:xfrm>
            <a:off x="5735960" y="2420888"/>
            <a:ext cx="1584176" cy="2973686"/>
          </a:xfrm>
          <a:prstGeom prst="rect">
            <a:avLst/>
          </a:prstGeom>
          <a:ln>
            <a:noFill/>
          </a:ln>
          <a:effectLst>
            <a:outerShdw blurRad="292100" dist="139700" dir="2700000" algn="tl" rotWithShape="0">
              <a:srgbClr val="333333">
                <a:alpha val="65000"/>
              </a:srgbClr>
            </a:outerShdw>
          </a:effectLst>
        </p:spPr>
      </p:pic>
      <p:pic>
        <p:nvPicPr>
          <p:cNvPr id="7" name="圖片 6">
            <a:hlinkClick r:id="rId2"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10" name="投影片編號版面配置區 9">
            <a:extLst>
              <a:ext uri="{FF2B5EF4-FFF2-40B4-BE49-F238E27FC236}">
                <a16:creationId xmlns:a16="http://schemas.microsoft.com/office/drawing/2014/main" id="{082363D6-8F0B-4CCD-807A-3A1AB10A4D05}"/>
              </a:ext>
            </a:extLst>
          </p:cNvPr>
          <p:cNvSpPr>
            <a:spLocks noGrp="1"/>
          </p:cNvSpPr>
          <p:nvPr>
            <p:ph type="sldNum" sz="quarter" idx="4"/>
          </p:nvPr>
        </p:nvSpPr>
        <p:spPr/>
        <p:txBody>
          <a:bodyPr/>
          <a:lstStyle/>
          <a:p>
            <a:fld id="{7F173E31-B280-470D-8E33-DE21E2EE0EAF}" type="slidenum">
              <a:rPr lang="zh-TW" altLang="en-US" smtClean="0"/>
              <a:t>68</a:t>
            </a:fld>
            <a:endParaRPr lang="zh-TW" altLang="en-US" dirty="0"/>
          </a:p>
        </p:txBody>
      </p:sp>
    </p:spTree>
    <p:extLst>
      <p:ext uri="{BB962C8B-B14F-4D97-AF65-F5344CB8AC3E}">
        <p14:creationId xmlns:p14="http://schemas.microsoft.com/office/powerpoint/2010/main" val="119886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插入交叉分析篩選器</a:t>
            </a:r>
          </a:p>
        </p:txBody>
      </p:sp>
      <p:sp>
        <p:nvSpPr>
          <p:cNvPr id="4" name="內容版面配置區 3"/>
          <p:cNvSpPr>
            <a:spLocks noGrp="1"/>
          </p:cNvSpPr>
          <p:nvPr>
            <p:ph idx="1"/>
          </p:nvPr>
        </p:nvSpPr>
        <p:spPr>
          <a:xfrm>
            <a:off x="2235200" y="1295400"/>
            <a:ext cx="9398000" cy="5029200"/>
          </a:xfrm>
        </p:spPr>
        <p:txBody>
          <a:bodyPr/>
          <a:lstStyle/>
          <a:p>
            <a:r>
              <a:rPr lang="zh-TW" altLang="en-US" dirty="0"/>
              <a:t>回到工作表後，便會出現我們所選擇的交叉分析篩選器。</a:t>
            </a:r>
          </a:p>
        </p:txBody>
      </p:sp>
      <p:pic>
        <p:nvPicPr>
          <p:cNvPr id="5" name="圖片 4"/>
          <p:cNvPicPr>
            <a:picLocks noChangeAspect="1"/>
          </p:cNvPicPr>
          <p:nvPr/>
        </p:nvPicPr>
        <p:blipFill>
          <a:blip r:embed="rId2"/>
          <a:stretch>
            <a:fillRect/>
          </a:stretch>
        </p:blipFill>
        <p:spPr>
          <a:xfrm>
            <a:off x="3287688" y="1802814"/>
            <a:ext cx="5616624" cy="4362490"/>
          </a:xfrm>
          <a:prstGeom prst="rect">
            <a:avLst/>
          </a:prstGeom>
        </p:spPr>
      </p:pic>
      <p:sp>
        <p:nvSpPr>
          <p:cNvPr id="10" name="投影片編號版面配置區 9">
            <a:extLst>
              <a:ext uri="{FF2B5EF4-FFF2-40B4-BE49-F238E27FC236}">
                <a16:creationId xmlns:a16="http://schemas.microsoft.com/office/drawing/2014/main" id="{013737E6-4F5E-45CF-A5A1-3C81F499BCC5}"/>
              </a:ext>
            </a:extLst>
          </p:cNvPr>
          <p:cNvSpPr>
            <a:spLocks noGrp="1"/>
          </p:cNvSpPr>
          <p:nvPr>
            <p:ph type="sldNum" sz="quarter" idx="4"/>
          </p:nvPr>
        </p:nvSpPr>
        <p:spPr/>
        <p:txBody>
          <a:bodyPr/>
          <a:lstStyle/>
          <a:p>
            <a:fld id="{7F173E31-B280-470D-8E33-DE21E2EE0EAF}" type="slidenum">
              <a:rPr lang="zh-TW" altLang="en-US" smtClean="0"/>
              <a:t>69</a:t>
            </a:fld>
            <a:endParaRPr lang="zh-TW" altLang="en-US" dirty="0"/>
          </a:p>
        </p:txBody>
      </p:sp>
    </p:spTree>
    <p:extLst>
      <p:ext uri="{BB962C8B-B14F-4D97-AF65-F5344CB8AC3E}">
        <p14:creationId xmlns:p14="http://schemas.microsoft.com/office/powerpoint/2010/main" val="54975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normAutofit fontScale="90000"/>
          </a:bodyPr>
          <a:lstStyle/>
          <a:p>
            <a:r>
              <a:rPr lang="zh-TW" altLang="zh-TW" b="1" dirty="0"/>
              <a:t>資料清單的應用</a:t>
            </a:r>
            <a:r>
              <a:rPr lang="en-US" altLang="zh-TW" b="1" dirty="0"/>
              <a:t>-</a:t>
            </a:r>
            <a:r>
              <a:rPr lang="en-US" altLang="zh-TW" dirty="0"/>
              <a:t>Excel</a:t>
            </a:r>
            <a:r>
              <a:rPr lang="zh-TW" altLang="en-US" dirty="0"/>
              <a:t>資料庫 </a:t>
            </a:r>
          </a:p>
        </p:txBody>
      </p:sp>
      <p:graphicFrame>
        <p:nvGraphicFramePr>
          <p:cNvPr id="3" name="內容版面配置區 2"/>
          <p:cNvGraphicFramePr>
            <a:graphicFrameLocks noGrp="1"/>
          </p:cNvGraphicFramePr>
          <p:nvPr>
            <p:ph sz="quarter" idx="1"/>
            <p:extLst>
              <p:ext uri="{D42A27DB-BD31-4B8C-83A1-F6EECF244321}">
                <p14:modId xmlns:p14="http://schemas.microsoft.com/office/powerpoint/2010/main" val="2761550072"/>
              </p:ext>
            </p:extLst>
          </p:nvPr>
        </p:nvGraphicFramePr>
        <p:xfrm>
          <a:off x="1980456" y="1323340"/>
          <a:ext cx="8229600" cy="5210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投影片編號版面配置區 1">
            <a:extLst>
              <a:ext uri="{FF2B5EF4-FFF2-40B4-BE49-F238E27FC236}">
                <a16:creationId xmlns:a16="http://schemas.microsoft.com/office/drawing/2014/main" id="{E4147C02-7292-4F7A-B8B8-94AC60197783}"/>
              </a:ext>
            </a:extLst>
          </p:cNvPr>
          <p:cNvSpPr>
            <a:spLocks noGrp="1"/>
          </p:cNvSpPr>
          <p:nvPr>
            <p:ph type="sldNum" sz="quarter" idx="4"/>
          </p:nvPr>
        </p:nvSpPr>
        <p:spPr/>
        <p:txBody>
          <a:bodyPr/>
          <a:lstStyle/>
          <a:p>
            <a:fld id="{7F173E31-B280-470D-8E33-DE21E2EE0EAF}" type="slidenum">
              <a:rPr lang="zh-TW" altLang="en-US" smtClean="0"/>
              <a:t>7</a:t>
            </a:fld>
            <a:endParaRPr lang="zh-TW" altLang="en-US" dirty="0"/>
          </a:p>
        </p:txBody>
      </p:sp>
    </p:spTree>
    <p:extLst>
      <p:ext uri="{BB962C8B-B14F-4D97-AF65-F5344CB8AC3E}">
        <p14:creationId xmlns:p14="http://schemas.microsoft.com/office/powerpoint/2010/main" val="18660638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插入交叉分析篩選器</a:t>
            </a:r>
          </a:p>
        </p:txBody>
      </p:sp>
      <p:sp>
        <p:nvSpPr>
          <p:cNvPr id="4" name="內容版面配置區 3"/>
          <p:cNvSpPr>
            <a:spLocks noGrp="1"/>
          </p:cNvSpPr>
          <p:nvPr>
            <p:ph idx="1"/>
          </p:nvPr>
        </p:nvSpPr>
        <p:spPr>
          <a:xfrm>
            <a:off x="2235200" y="1295400"/>
            <a:ext cx="9398000" cy="5029200"/>
          </a:xfrm>
        </p:spPr>
        <p:txBody>
          <a:bodyPr/>
          <a:lstStyle/>
          <a:p>
            <a:r>
              <a:rPr lang="zh-TW" altLang="en-US" dirty="0"/>
              <a:t>交叉分析篩選器加入後，將滑鼠遊標移至篩選器上，按下滑鼠左鍵不放並拖曳滑鼠，即可調整篩選器的位置。</a:t>
            </a:r>
          </a:p>
        </p:txBody>
      </p:sp>
      <p:pic>
        <p:nvPicPr>
          <p:cNvPr id="8" name="圖片 7"/>
          <p:cNvPicPr>
            <a:picLocks noChangeAspect="1"/>
          </p:cNvPicPr>
          <p:nvPr/>
        </p:nvPicPr>
        <p:blipFill>
          <a:blip r:embed="rId2"/>
          <a:stretch>
            <a:fillRect/>
          </a:stretch>
        </p:blipFill>
        <p:spPr>
          <a:xfrm>
            <a:off x="3503712" y="2229741"/>
            <a:ext cx="5184576" cy="4026914"/>
          </a:xfrm>
          <a:prstGeom prst="rect">
            <a:avLst/>
          </a:prstGeom>
        </p:spPr>
      </p:pic>
      <p:sp>
        <p:nvSpPr>
          <p:cNvPr id="10" name="投影片編號版面配置區 9">
            <a:extLst>
              <a:ext uri="{FF2B5EF4-FFF2-40B4-BE49-F238E27FC236}">
                <a16:creationId xmlns:a16="http://schemas.microsoft.com/office/drawing/2014/main" id="{444C0467-CFF2-4527-AD6D-E30675873EEB}"/>
              </a:ext>
            </a:extLst>
          </p:cNvPr>
          <p:cNvSpPr>
            <a:spLocks noGrp="1"/>
          </p:cNvSpPr>
          <p:nvPr>
            <p:ph type="sldNum" sz="quarter" idx="4"/>
          </p:nvPr>
        </p:nvSpPr>
        <p:spPr/>
        <p:txBody>
          <a:bodyPr/>
          <a:lstStyle/>
          <a:p>
            <a:fld id="{7F173E31-B280-470D-8E33-DE21E2EE0EAF}" type="slidenum">
              <a:rPr lang="zh-TW" altLang="en-US" smtClean="0"/>
              <a:t>70</a:t>
            </a:fld>
            <a:endParaRPr lang="zh-TW" altLang="en-US" dirty="0"/>
          </a:p>
        </p:txBody>
      </p:sp>
    </p:spTree>
    <p:extLst>
      <p:ext uri="{BB962C8B-B14F-4D97-AF65-F5344CB8AC3E}">
        <p14:creationId xmlns:p14="http://schemas.microsoft.com/office/powerpoint/2010/main" val="766658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插入交叉分析篩選器</a:t>
            </a:r>
          </a:p>
        </p:txBody>
      </p:sp>
      <p:sp>
        <p:nvSpPr>
          <p:cNvPr id="4" name="內容版面配置區 3"/>
          <p:cNvSpPr>
            <a:spLocks noGrp="1"/>
          </p:cNvSpPr>
          <p:nvPr>
            <p:ph idx="1"/>
          </p:nvPr>
        </p:nvSpPr>
        <p:spPr>
          <a:xfrm>
            <a:off x="2235200" y="1295400"/>
            <a:ext cx="9398000" cy="5029200"/>
          </a:xfrm>
        </p:spPr>
        <p:txBody>
          <a:bodyPr/>
          <a:lstStyle/>
          <a:p>
            <a:r>
              <a:rPr lang="zh-TW" altLang="en-US" dirty="0"/>
              <a:t>將滑鼠遊標移至篩選器的邊框上，按下滑鼠左鍵不放並拖曳滑鼠，即可調整篩選器的大小。</a:t>
            </a:r>
          </a:p>
        </p:txBody>
      </p:sp>
      <p:pic>
        <p:nvPicPr>
          <p:cNvPr id="5" name="圖片 4"/>
          <p:cNvPicPr>
            <a:picLocks noChangeAspect="1"/>
          </p:cNvPicPr>
          <p:nvPr/>
        </p:nvPicPr>
        <p:blipFill>
          <a:blip r:embed="rId2"/>
          <a:stretch>
            <a:fillRect/>
          </a:stretch>
        </p:blipFill>
        <p:spPr>
          <a:xfrm>
            <a:off x="3477614" y="2216380"/>
            <a:ext cx="5236772" cy="4067456"/>
          </a:xfrm>
          <a:prstGeom prst="rect">
            <a:avLst/>
          </a:prstGeom>
        </p:spPr>
      </p:pic>
      <p:sp>
        <p:nvSpPr>
          <p:cNvPr id="10" name="投影片編號版面配置區 9">
            <a:extLst>
              <a:ext uri="{FF2B5EF4-FFF2-40B4-BE49-F238E27FC236}">
                <a16:creationId xmlns:a16="http://schemas.microsoft.com/office/drawing/2014/main" id="{F4291BD1-CB7A-4AED-A8DF-0E2CB53FDF90}"/>
              </a:ext>
            </a:extLst>
          </p:cNvPr>
          <p:cNvSpPr>
            <a:spLocks noGrp="1"/>
          </p:cNvSpPr>
          <p:nvPr>
            <p:ph type="sldNum" sz="quarter" idx="4"/>
          </p:nvPr>
        </p:nvSpPr>
        <p:spPr/>
        <p:txBody>
          <a:bodyPr/>
          <a:lstStyle/>
          <a:p>
            <a:fld id="{7F173E31-B280-470D-8E33-DE21E2EE0EAF}" type="slidenum">
              <a:rPr lang="zh-TW" altLang="en-US" smtClean="0"/>
              <a:t>71</a:t>
            </a:fld>
            <a:endParaRPr lang="zh-TW" altLang="en-US" dirty="0"/>
          </a:p>
        </p:txBody>
      </p:sp>
    </p:spTree>
    <p:extLst>
      <p:ext uri="{BB962C8B-B14F-4D97-AF65-F5344CB8AC3E}">
        <p14:creationId xmlns:p14="http://schemas.microsoft.com/office/powerpoint/2010/main" val="784510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插入交叉分析篩選器</a:t>
            </a:r>
          </a:p>
        </p:txBody>
      </p:sp>
      <p:sp>
        <p:nvSpPr>
          <p:cNvPr id="4" name="內容版面配置區 3"/>
          <p:cNvSpPr>
            <a:spLocks noGrp="1"/>
          </p:cNvSpPr>
          <p:nvPr>
            <p:ph idx="1"/>
          </p:nvPr>
        </p:nvSpPr>
        <p:spPr>
          <a:xfrm>
            <a:off x="2235200" y="1295400"/>
            <a:ext cx="9398000" cy="5029200"/>
          </a:xfrm>
        </p:spPr>
        <p:txBody>
          <a:bodyPr/>
          <a:lstStyle/>
          <a:p>
            <a:r>
              <a:rPr lang="zh-TW" altLang="en-US" dirty="0"/>
              <a:t>在「商品」篩選器上點選「西瓜」 再按著</a:t>
            </a:r>
            <a:r>
              <a:rPr lang="en-US" altLang="zh-TW" dirty="0"/>
              <a:t>&lt;Ctrl&gt;</a:t>
            </a:r>
            <a:r>
              <a:rPr lang="zh-TW" altLang="en-US" dirty="0"/>
              <a:t>點選「蘋果」 ，另外在「地區」篩選器上點選「北美」即可馬上看到分析的篩選結果。</a:t>
            </a:r>
          </a:p>
        </p:txBody>
      </p:sp>
      <p:pic>
        <p:nvPicPr>
          <p:cNvPr id="5" name="圖片 4"/>
          <p:cNvPicPr>
            <a:picLocks noChangeAspect="1"/>
          </p:cNvPicPr>
          <p:nvPr/>
        </p:nvPicPr>
        <p:blipFill>
          <a:blip r:embed="rId2"/>
          <a:stretch>
            <a:fillRect/>
          </a:stretch>
        </p:blipFill>
        <p:spPr>
          <a:xfrm>
            <a:off x="2927648" y="2497506"/>
            <a:ext cx="6336704" cy="4099846"/>
          </a:xfrm>
          <a:prstGeom prst="rect">
            <a:avLst/>
          </a:prstGeom>
        </p:spPr>
      </p:pic>
      <p:sp>
        <p:nvSpPr>
          <p:cNvPr id="10" name="投影片編號版面配置區 9">
            <a:extLst>
              <a:ext uri="{FF2B5EF4-FFF2-40B4-BE49-F238E27FC236}">
                <a16:creationId xmlns:a16="http://schemas.microsoft.com/office/drawing/2014/main" id="{303C3035-34C1-4643-B953-B79B2ADB7344}"/>
              </a:ext>
            </a:extLst>
          </p:cNvPr>
          <p:cNvSpPr>
            <a:spLocks noGrp="1"/>
          </p:cNvSpPr>
          <p:nvPr>
            <p:ph type="sldNum" sz="quarter" idx="4"/>
          </p:nvPr>
        </p:nvSpPr>
        <p:spPr/>
        <p:txBody>
          <a:bodyPr/>
          <a:lstStyle/>
          <a:p>
            <a:fld id="{7F173E31-B280-470D-8E33-DE21E2EE0EAF}" type="slidenum">
              <a:rPr lang="zh-TW" altLang="en-US" smtClean="0"/>
              <a:t>72</a:t>
            </a:fld>
            <a:endParaRPr lang="zh-TW" altLang="en-US" dirty="0"/>
          </a:p>
        </p:txBody>
      </p:sp>
    </p:spTree>
    <p:extLst>
      <p:ext uri="{BB962C8B-B14F-4D97-AF65-F5344CB8AC3E}">
        <p14:creationId xmlns:p14="http://schemas.microsoft.com/office/powerpoint/2010/main" val="3163342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美化交叉分析篩選器</a:t>
            </a:r>
          </a:p>
        </p:txBody>
      </p:sp>
      <p:sp>
        <p:nvSpPr>
          <p:cNvPr id="4" name="內容版面配置區 3"/>
          <p:cNvSpPr>
            <a:spLocks noGrp="1"/>
          </p:cNvSpPr>
          <p:nvPr>
            <p:ph idx="1"/>
          </p:nvPr>
        </p:nvSpPr>
        <p:spPr>
          <a:xfrm>
            <a:off x="2235200" y="1295400"/>
            <a:ext cx="9398000" cy="5029200"/>
          </a:xfrm>
        </p:spPr>
        <p:txBody>
          <a:bodyPr/>
          <a:lstStyle/>
          <a:p>
            <a:r>
              <a:rPr lang="zh-TW" altLang="en-US" dirty="0"/>
              <a:t>在「交叉分析篩選器工具→選項」功能中，可以進行樣式、排列、大小等美化工作。</a:t>
            </a:r>
          </a:p>
        </p:txBody>
      </p:sp>
      <p:pic>
        <p:nvPicPr>
          <p:cNvPr id="5" name="圖片 4"/>
          <p:cNvPicPr>
            <a:picLocks noChangeAspect="1"/>
          </p:cNvPicPr>
          <p:nvPr/>
        </p:nvPicPr>
        <p:blipFill>
          <a:blip r:embed="rId2"/>
          <a:stretch>
            <a:fillRect/>
          </a:stretch>
        </p:blipFill>
        <p:spPr>
          <a:xfrm>
            <a:off x="2541224" y="2433836"/>
            <a:ext cx="8290652" cy="1152128"/>
          </a:xfrm>
          <a:prstGeom prst="rect">
            <a:avLst/>
          </a:prstGeom>
        </p:spPr>
      </p:pic>
      <p:sp>
        <p:nvSpPr>
          <p:cNvPr id="10" name="投影片編號版面配置區 9">
            <a:extLst>
              <a:ext uri="{FF2B5EF4-FFF2-40B4-BE49-F238E27FC236}">
                <a16:creationId xmlns:a16="http://schemas.microsoft.com/office/drawing/2014/main" id="{2B82FCB7-3795-43DD-AD2F-5F444FE00586}"/>
              </a:ext>
            </a:extLst>
          </p:cNvPr>
          <p:cNvSpPr>
            <a:spLocks noGrp="1"/>
          </p:cNvSpPr>
          <p:nvPr>
            <p:ph type="sldNum" sz="quarter" idx="4"/>
          </p:nvPr>
        </p:nvSpPr>
        <p:spPr/>
        <p:txBody>
          <a:bodyPr/>
          <a:lstStyle/>
          <a:p>
            <a:fld id="{7F173E31-B280-470D-8E33-DE21E2EE0EAF}" type="slidenum">
              <a:rPr lang="zh-TW" altLang="en-US" smtClean="0"/>
              <a:t>73</a:t>
            </a:fld>
            <a:endParaRPr lang="zh-TW" altLang="en-US" dirty="0"/>
          </a:p>
        </p:txBody>
      </p:sp>
    </p:spTree>
    <p:extLst>
      <p:ext uri="{BB962C8B-B14F-4D97-AF65-F5344CB8AC3E}">
        <p14:creationId xmlns:p14="http://schemas.microsoft.com/office/powerpoint/2010/main" val="367072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美化交叉分析篩選器</a:t>
            </a:r>
            <a:r>
              <a:rPr lang="en-US" altLang="zh-TW" dirty="0"/>
              <a:t>-</a:t>
            </a:r>
            <a:r>
              <a:rPr lang="zh-TW" altLang="en-US" dirty="0"/>
              <a:t>更換樣式</a:t>
            </a:r>
          </a:p>
        </p:txBody>
      </p:sp>
      <p:sp>
        <p:nvSpPr>
          <p:cNvPr id="4" name="內容版面配置區 3"/>
          <p:cNvSpPr>
            <a:spLocks noGrp="1"/>
          </p:cNvSpPr>
          <p:nvPr>
            <p:ph idx="1"/>
          </p:nvPr>
        </p:nvSpPr>
        <p:spPr>
          <a:xfrm>
            <a:off x="2235200" y="1295400"/>
            <a:ext cx="9398000" cy="5029200"/>
          </a:xfrm>
        </p:spPr>
        <p:txBody>
          <a:bodyPr/>
          <a:lstStyle/>
          <a:p>
            <a:r>
              <a:rPr lang="zh-TW" altLang="en-US" dirty="0"/>
              <a:t>選取要更換樣式的交叉分析篩選器，在「交叉分析篩選器工具→選項→交叉分析篩選器樣式」群組中，即可選擇要套用的樣式。</a:t>
            </a:r>
          </a:p>
        </p:txBody>
      </p:sp>
      <p:pic>
        <p:nvPicPr>
          <p:cNvPr id="5" name="圖片 4"/>
          <p:cNvPicPr>
            <a:picLocks noChangeAspect="1"/>
          </p:cNvPicPr>
          <p:nvPr/>
        </p:nvPicPr>
        <p:blipFill>
          <a:blip r:embed="rId2"/>
          <a:stretch>
            <a:fillRect/>
          </a:stretch>
        </p:blipFill>
        <p:spPr>
          <a:xfrm>
            <a:off x="3610137" y="2483406"/>
            <a:ext cx="4502088" cy="1167655"/>
          </a:xfrm>
          <a:prstGeom prst="rect">
            <a:avLst/>
          </a:prstGeom>
        </p:spPr>
      </p:pic>
      <p:pic>
        <p:nvPicPr>
          <p:cNvPr id="6" name="圖片 5"/>
          <p:cNvPicPr>
            <a:picLocks noChangeAspect="1"/>
          </p:cNvPicPr>
          <p:nvPr/>
        </p:nvPicPr>
        <p:blipFill>
          <a:blip r:embed="rId3"/>
          <a:stretch>
            <a:fillRect/>
          </a:stretch>
        </p:blipFill>
        <p:spPr>
          <a:xfrm>
            <a:off x="3716559" y="3727260"/>
            <a:ext cx="4395666" cy="2994850"/>
          </a:xfrm>
          <a:prstGeom prst="rect">
            <a:avLst/>
          </a:prstGeom>
        </p:spPr>
      </p:pic>
      <p:sp>
        <p:nvSpPr>
          <p:cNvPr id="11" name="投影片編號版面配置區 10">
            <a:extLst>
              <a:ext uri="{FF2B5EF4-FFF2-40B4-BE49-F238E27FC236}">
                <a16:creationId xmlns:a16="http://schemas.microsoft.com/office/drawing/2014/main" id="{275F8AE4-1137-400A-B0FC-6E2CEF3C4BE7}"/>
              </a:ext>
            </a:extLst>
          </p:cNvPr>
          <p:cNvSpPr>
            <a:spLocks noGrp="1"/>
          </p:cNvSpPr>
          <p:nvPr>
            <p:ph type="sldNum" sz="quarter" idx="4"/>
          </p:nvPr>
        </p:nvSpPr>
        <p:spPr/>
        <p:txBody>
          <a:bodyPr/>
          <a:lstStyle/>
          <a:p>
            <a:fld id="{7F173E31-B280-470D-8E33-DE21E2EE0EAF}" type="slidenum">
              <a:rPr lang="zh-TW" altLang="en-US" smtClean="0"/>
              <a:t>74</a:t>
            </a:fld>
            <a:endParaRPr lang="zh-TW" altLang="en-US" dirty="0"/>
          </a:p>
        </p:txBody>
      </p:sp>
    </p:spTree>
    <p:extLst>
      <p:ext uri="{BB962C8B-B14F-4D97-AF65-F5344CB8AC3E}">
        <p14:creationId xmlns:p14="http://schemas.microsoft.com/office/powerpoint/2010/main" val="4273876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美化交叉分析篩選器</a:t>
            </a:r>
            <a:r>
              <a:rPr lang="en-US" altLang="zh-TW" dirty="0"/>
              <a:t>-</a:t>
            </a:r>
            <a:r>
              <a:rPr lang="zh-TW" altLang="en-US" dirty="0"/>
              <a:t>更換樣式</a:t>
            </a:r>
          </a:p>
        </p:txBody>
      </p:sp>
      <p:sp>
        <p:nvSpPr>
          <p:cNvPr id="8" name="內容版面配置區 7"/>
          <p:cNvSpPr>
            <a:spLocks noGrp="1"/>
          </p:cNvSpPr>
          <p:nvPr>
            <p:ph idx="1"/>
          </p:nvPr>
        </p:nvSpPr>
        <p:spPr>
          <a:xfrm>
            <a:off x="2235200" y="1295400"/>
            <a:ext cx="9398000" cy="5029200"/>
          </a:xfrm>
        </p:spPr>
        <p:txBody>
          <a:bodyPr>
            <a:normAutofit/>
          </a:bodyPr>
          <a:lstStyle/>
          <a:p>
            <a:r>
              <a:rPr lang="zh-TW" altLang="en-US" dirty="0"/>
              <a:t>先選取要設定格式的交叉分析篩選器</a:t>
            </a:r>
          </a:p>
        </p:txBody>
      </p:sp>
      <p:pic>
        <p:nvPicPr>
          <p:cNvPr id="5" name="圖片 4"/>
          <p:cNvPicPr>
            <a:picLocks noChangeAspect="1"/>
          </p:cNvPicPr>
          <p:nvPr/>
        </p:nvPicPr>
        <p:blipFill>
          <a:blip r:embed="rId2"/>
          <a:stretch>
            <a:fillRect/>
          </a:stretch>
        </p:blipFill>
        <p:spPr>
          <a:xfrm>
            <a:off x="2423592" y="1629232"/>
            <a:ext cx="7344816" cy="4752096"/>
          </a:xfrm>
          <a:prstGeom prst="rect">
            <a:avLst/>
          </a:prstGeom>
        </p:spPr>
      </p:pic>
      <p:pic>
        <p:nvPicPr>
          <p:cNvPr id="6" name="圖片 5"/>
          <p:cNvPicPr>
            <a:picLocks noChangeAspect="1"/>
          </p:cNvPicPr>
          <p:nvPr/>
        </p:nvPicPr>
        <p:blipFill>
          <a:blip r:embed="rId3"/>
          <a:stretch>
            <a:fillRect/>
          </a:stretch>
        </p:blipFill>
        <p:spPr>
          <a:xfrm>
            <a:off x="3719736" y="2564905"/>
            <a:ext cx="2607258" cy="2031523"/>
          </a:xfrm>
          <a:prstGeom prst="rect">
            <a:avLst/>
          </a:prstGeom>
        </p:spPr>
      </p:pic>
      <p:sp>
        <p:nvSpPr>
          <p:cNvPr id="7" name="橢圓 6"/>
          <p:cNvSpPr/>
          <p:nvPr/>
        </p:nvSpPr>
        <p:spPr>
          <a:xfrm>
            <a:off x="7366384" y="3328745"/>
            <a:ext cx="503840" cy="50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9" name="橢圓 8"/>
          <p:cNvSpPr/>
          <p:nvPr/>
        </p:nvSpPr>
        <p:spPr>
          <a:xfrm>
            <a:off x="6110098" y="2061064"/>
            <a:ext cx="503840" cy="50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10" name="橢圓 9"/>
          <p:cNvSpPr/>
          <p:nvPr/>
        </p:nvSpPr>
        <p:spPr>
          <a:xfrm>
            <a:off x="5216280" y="3425348"/>
            <a:ext cx="503840" cy="50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14" name="投影片編號版面配置區 13">
            <a:extLst>
              <a:ext uri="{FF2B5EF4-FFF2-40B4-BE49-F238E27FC236}">
                <a16:creationId xmlns:a16="http://schemas.microsoft.com/office/drawing/2014/main" id="{89997971-9E91-435B-872B-B9F8771D158A}"/>
              </a:ext>
            </a:extLst>
          </p:cNvPr>
          <p:cNvSpPr>
            <a:spLocks noGrp="1"/>
          </p:cNvSpPr>
          <p:nvPr>
            <p:ph type="sldNum" sz="quarter" idx="4"/>
          </p:nvPr>
        </p:nvSpPr>
        <p:spPr/>
        <p:txBody>
          <a:bodyPr/>
          <a:lstStyle/>
          <a:p>
            <a:fld id="{7F173E31-B280-470D-8E33-DE21E2EE0EAF}" type="slidenum">
              <a:rPr lang="zh-TW" altLang="en-US" smtClean="0"/>
              <a:t>75</a:t>
            </a:fld>
            <a:endParaRPr lang="zh-TW" altLang="en-US" dirty="0"/>
          </a:p>
        </p:txBody>
      </p:sp>
    </p:spTree>
    <p:extLst>
      <p:ext uri="{BB962C8B-B14F-4D97-AF65-F5344CB8AC3E}">
        <p14:creationId xmlns:p14="http://schemas.microsoft.com/office/powerpoint/2010/main" val="2715081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美化交叉分析篩選器</a:t>
            </a:r>
            <a:r>
              <a:rPr lang="en-US" altLang="zh-TW" dirty="0"/>
              <a:t>-</a:t>
            </a:r>
            <a:r>
              <a:rPr lang="zh-TW" altLang="en-US" dirty="0"/>
              <a:t>欄位數設定</a:t>
            </a:r>
          </a:p>
        </p:txBody>
      </p:sp>
      <p:sp>
        <p:nvSpPr>
          <p:cNvPr id="4" name="內容版面配置區 3"/>
          <p:cNvSpPr>
            <a:spLocks noGrp="1"/>
          </p:cNvSpPr>
          <p:nvPr>
            <p:ph idx="1"/>
          </p:nvPr>
        </p:nvSpPr>
        <p:spPr>
          <a:xfrm>
            <a:off x="2235200" y="1295400"/>
            <a:ext cx="9398000" cy="5029200"/>
          </a:xfrm>
        </p:spPr>
        <p:txBody>
          <a:bodyPr/>
          <a:lstStyle/>
          <a:p>
            <a:r>
              <a:rPr lang="zh-TW" altLang="en-US" dirty="0"/>
              <a:t>選取要設定的交叉分析篩選器，</a:t>
            </a:r>
            <a:endParaRPr lang="en-US" altLang="zh-TW" dirty="0"/>
          </a:p>
          <a:p>
            <a:r>
              <a:rPr lang="zh-TW" altLang="en-US" dirty="0"/>
              <a:t>在「交叉分析篩選器工具→選項→按鈕→欄」指令按鈕中，輸入要設定的欄數，即可調整交叉分析篩選器的欄位數。</a:t>
            </a:r>
          </a:p>
        </p:txBody>
      </p:sp>
      <p:sp>
        <p:nvSpPr>
          <p:cNvPr id="9" name="投影片編號版面配置區 8">
            <a:extLst>
              <a:ext uri="{FF2B5EF4-FFF2-40B4-BE49-F238E27FC236}">
                <a16:creationId xmlns:a16="http://schemas.microsoft.com/office/drawing/2014/main" id="{C30AF1D6-9B80-4D55-A27C-04623EE32304}"/>
              </a:ext>
            </a:extLst>
          </p:cNvPr>
          <p:cNvSpPr>
            <a:spLocks noGrp="1"/>
          </p:cNvSpPr>
          <p:nvPr>
            <p:ph type="sldNum" sz="quarter" idx="4"/>
          </p:nvPr>
        </p:nvSpPr>
        <p:spPr/>
        <p:txBody>
          <a:bodyPr/>
          <a:lstStyle/>
          <a:p>
            <a:fld id="{7F173E31-B280-470D-8E33-DE21E2EE0EAF}" type="slidenum">
              <a:rPr lang="zh-TW" altLang="en-US" smtClean="0"/>
              <a:t>76</a:t>
            </a:fld>
            <a:endParaRPr lang="zh-TW" altLang="en-US" dirty="0"/>
          </a:p>
        </p:txBody>
      </p:sp>
    </p:spTree>
    <p:extLst>
      <p:ext uri="{BB962C8B-B14F-4D97-AF65-F5344CB8AC3E}">
        <p14:creationId xmlns:p14="http://schemas.microsoft.com/office/powerpoint/2010/main" val="1180918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2800" y="457201"/>
            <a:ext cx="9448800" cy="487363"/>
          </a:xfrm>
        </p:spPr>
        <p:txBody>
          <a:bodyPr/>
          <a:lstStyle/>
          <a:p>
            <a:r>
              <a:rPr lang="zh-TW" altLang="en-US" dirty="0"/>
              <a:t>美化交叉分析篩選器</a:t>
            </a:r>
            <a:r>
              <a:rPr lang="en-US" altLang="zh-TW" dirty="0"/>
              <a:t>-</a:t>
            </a:r>
            <a:r>
              <a:rPr lang="zh-TW" altLang="en-US" dirty="0"/>
              <a:t>欄位數設定</a:t>
            </a:r>
          </a:p>
        </p:txBody>
      </p:sp>
      <p:pic>
        <p:nvPicPr>
          <p:cNvPr id="6" name="圖片 5"/>
          <p:cNvPicPr>
            <a:picLocks noChangeAspect="1"/>
          </p:cNvPicPr>
          <p:nvPr/>
        </p:nvPicPr>
        <p:blipFill>
          <a:blip r:embed="rId2"/>
          <a:stretch>
            <a:fillRect/>
          </a:stretch>
        </p:blipFill>
        <p:spPr>
          <a:xfrm>
            <a:off x="2279576" y="1298860"/>
            <a:ext cx="7632848" cy="4938452"/>
          </a:xfrm>
          <a:prstGeom prst="rect">
            <a:avLst/>
          </a:prstGeom>
        </p:spPr>
      </p:pic>
      <p:sp>
        <p:nvSpPr>
          <p:cNvPr id="8" name="橢圓 7"/>
          <p:cNvSpPr/>
          <p:nvPr/>
        </p:nvSpPr>
        <p:spPr>
          <a:xfrm>
            <a:off x="6672064" y="2993915"/>
            <a:ext cx="503840" cy="50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9" name="橢圓 8"/>
          <p:cNvSpPr/>
          <p:nvPr/>
        </p:nvSpPr>
        <p:spPr>
          <a:xfrm>
            <a:off x="8400256" y="1556792"/>
            <a:ext cx="503840" cy="50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10" name="投影片編號版面配置區 9">
            <a:extLst>
              <a:ext uri="{FF2B5EF4-FFF2-40B4-BE49-F238E27FC236}">
                <a16:creationId xmlns:a16="http://schemas.microsoft.com/office/drawing/2014/main" id="{0F786FDC-EF2B-41A6-950C-D7B29A62AB17}"/>
              </a:ext>
            </a:extLst>
          </p:cNvPr>
          <p:cNvSpPr>
            <a:spLocks noGrp="1"/>
          </p:cNvSpPr>
          <p:nvPr>
            <p:ph type="sldNum" sz="quarter" idx="4"/>
          </p:nvPr>
        </p:nvSpPr>
        <p:spPr/>
        <p:txBody>
          <a:bodyPr/>
          <a:lstStyle/>
          <a:p>
            <a:fld id="{7F173E31-B280-470D-8E33-DE21E2EE0EAF}" type="slidenum">
              <a:rPr lang="zh-TW" altLang="en-US" smtClean="0"/>
              <a:t>77</a:t>
            </a:fld>
            <a:endParaRPr lang="zh-TW" altLang="en-US" dirty="0"/>
          </a:p>
        </p:txBody>
      </p:sp>
    </p:spTree>
    <p:extLst>
      <p:ext uri="{BB962C8B-B14F-4D97-AF65-F5344CB8AC3E}">
        <p14:creationId xmlns:p14="http://schemas.microsoft.com/office/powerpoint/2010/main" val="131438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不同名稱的交叉分析篩選器</a:t>
            </a:r>
          </a:p>
        </p:txBody>
      </p:sp>
      <p:sp>
        <p:nvSpPr>
          <p:cNvPr id="3" name="內容版面配置區 2"/>
          <p:cNvSpPr>
            <a:spLocks noGrp="1"/>
          </p:cNvSpPr>
          <p:nvPr>
            <p:ph idx="1"/>
          </p:nvPr>
        </p:nvSpPr>
        <p:spPr>
          <a:xfrm>
            <a:off x="2235200" y="1295400"/>
            <a:ext cx="9398000" cy="5029200"/>
          </a:xfrm>
        </p:spPr>
        <p:txBody>
          <a:bodyPr/>
          <a:lstStyle/>
          <a:p>
            <a:r>
              <a:rPr lang="zh-TW" altLang="en-US" dirty="0"/>
              <a:t>連線至及用於多個樞紐分析表的交叉分析篩選器稱為共用交叉分析篩選器</a:t>
            </a:r>
            <a:endParaRPr lang="en-US" altLang="zh-TW" dirty="0"/>
          </a:p>
          <a:p>
            <a:r>
              <a:rPr lang="zh-TW" altLang="en-US" dirty="0"/>
              <a:t>只用於某個樞紐分析表的交叉分析篩選器則稱為本端交叉分析篩選器</a:t>
            </a:r>
            <a:endParaRPr lang="en-US" altLang="zh-TW" dirty="0"/>
          </a:p>
          <a:p>
            <a:r>
              <a:rPr lang="zh-TW" altLang="en-US" dirty="0"/>
              <a:t>一個樞紐分析表可以同時擁有本端交叉分析篩選器和共用交叉分析篩選器。</a:t>
            </a:r>
          </a:p>
        </p:txBody>
      </p:sp>
      <p:sp>
        <p:nvSpPr>
          <p:cNvPr id="9" name="投影片編號版面配置區 8">
            <a:extLst>
              <a:ext uri="{FF2B5EF4-FFF2-40B4-BE49-F238E27FC236}">
                <a16:creationId xmlns:a16="http://schemas.microsoft.com/office/drawing/2014/main" id="{CC262F20-CFA0-4740-90C5-D9E7C614A37F}"/>
              </a:ext>
            </a:extLst>
          </p:cNvPr>
          <p:cNvSpPr>
            <a:spLocks noGrp="1"/>
          </p:cNvSpPr>
          <p:nvPr>
            <p:ph type="sldNum" sz="quarter" idx="4"/>
          </p:nvPr>
        </p:nvSpPr>
        <p:spPr/>
        <p:txBody>
          <a:bodyPr/>
          <a:lstStyle/>
          <a:p>
            <a:fld id="{7F173E31-B280-470D-8E33-DE21E2EE0EAF}" type="slidenum">
              <a:rPr lang="zh-TW" altLang="en-US" smtClean="0"/>
              <a:t>78</a:t>
            </a:fld>
            <a:endParaRPr lang="zh-TW" altLang="en-US" dirty="0"/>
          </a:p>
        </p:txBody>
      </p:sp>
    </p:spTree>
    <p:extLst>
      <p:ext uri="{BB962C8B-B14F-4D97-AF65-F5344CB8AC3E}">
        <p14:creationId xmlns:p14="http://schemas.microsoft.com/office/powerpoint/2010/main" val="1665403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多種方式建立交叉分析篩選器</a:t>
            </a:r>
          </a:p>
        </p:txBody>
      </p:sp>
      <p:sp>
        <p:nvSpPr>
          <p:cNvPr id="3" name="內容版面配置區 2"/>
          <p:cNvSpPr>
            <a:spLocks noGrp="1"/>
          </p:cNvSpPr>
          <p:nvPr>
            <p:ph idx="1"/>
          </p:nvPr>
        </p:nvSpPr>
        <p:spPr>
          <a:xfrm>
            <a:off x="2235200" y="1295400"/>
            <a:ext cx="9398000" cy="5029200"/>
          </a:xfrm>
        </p:spPr>
        <p:txBody>
          <a:bodyPr/>
          <a:lstStyle/>
          <a:p>
            <a:r>
              <a:rPr lang="zh-TW" altLang="en-US" dirty="0"/>
              <a:t>以篩選樞紐分析表資料。在現有的樞紐分析表中，</a:t>
            </a:r>
            <a:br>
              <a:rPr lang="en-US" altLang="zh-TW" dirty="0"/>
            </a:br>
            <a:r>
              <a:rPr lang="zh-TW" altLang="en-US" dirty="0"/>
              <a:t>您可以：</a:t>
            </a:r>
          </a:p>
          <a:p>
            <a:pPr lvl="1"/>
            <a:r>
              <a:rPr lang="zh-TW" altLang="en-US" dirty="0"/>
              <a:t>在現有的樞紐分析表中建立交叉分析篩選器</a:t>
            </a:r>
          </a:p>
          <a:p>
            <a:pPr lvl="1"/>
            <a:r>
              <a:rPr lang="zh-TW" altLang="en-US" dirty="0"/>
              <a:t>建立獨立的交叉分析篩選器</a:t>
            </a:r>
          </a:p>
          <a:p>
            <a:pPr lvl="1"/>
            <a:r>
              <a:rPr lang="zh-TW" altLang="en-US" dirty="0"/>
              <a:t>使用現有關聯至另一個樞紐分析表的交叉分析篩選器</a:t>
            </a:r>
          </a:p>
          <a:p>
            <a:endParaRPr lang="zh-TW" altLang="en-US" dirty="0"/>
          </a:p>
        </p:txBody>
      </p:sp>
      <p:sp>
        <p:nvSpPr>
          <p:cNvPr id="9" name="投影片編號版面配置區 8">
            <a:extLst>
              <a:ext uri="{FF2B5EF4-FFF2-40B4-BE49-F238E27FC236}">
                <a16:creationId xmlns:a16="http://schemas.microsoft.com/office/drawing/2014/main" id="{595ED470-A8B1-4F39-B95B-E91C28CB5ABE}"/>
              </a:ext>
            </a:extLst>
          </p:cNvPr>
          <p:cNvSpPr>
            <a:spLocks noGrp="1"/>
          </p:cNvSpPr>
          <p:nvPr>
            <p:ph type="sldNum" sz="quarter" idx="4"/>
          </p:nvPr>
        </p:nvSpPr>
        <p:spPr/>
        <p:txBody>
          <a:bodyPr/>
          <a:lstStyle/>
          <a:p>
            <a:fld id="{7F173E31-B280-470D-8E33-DE21E2EE0EAF}" type="slidenum">
              <a:rPr lang="zh-TW" altLang="en-US" smtClean="0"/>
              <a:t>79</a:t>
            </a:fld>
            <a:endParaRPr lang="zh-TW" altLang="en-US" dirty="0"/>
          </a:p>
        </p:txBody>
      </p:sp>
    </p:spTree>
    <p:extLst>
      <p:ext uri="{BB962C8B-B14F-4D97-AF65-F5344CB8AC3E}">
        <p14:creationId xmlns:p14="http://schemas.microsoft.com/office/powerpoint/2010/main" val="1497506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pPr eaLnBrk="1" hangingPunct="1"/>
            <a:r>
              <a:rPr lang="zh-TW" altLang="en-US" dirty="0"/>
              <a:t>資料的排序</a:t>
            </a:r>
          </a:p>
        </p:txBody>
      </p:sp>
      <p:sp>
        <p:nvSpPr>
          <p:cNvPr id="40965" name="Rectangle 3"/>
          <p:cNvSpPr>
            <a:spLocks noGrp="1" noChangeArrowheads="1"/>
          </p:cNvSpPr>
          <p:nvPr>
            <p:ph sz="quarter" idx="1"/>
          </p:nvPr>
        </p:nvSpPr>
        <p:spPr>
          <a:xfrm>
            <a:off x="1990696" y="1556793"/>
            <a:ext cx="8248708" cy="4429151"/>
          </a:xfrm>
        </p:spPr>
        <p:txBody>
          <a:bodyPr>
            <a:normAutofit/>
          </a:bodyPr>
          <a:lstStyle/>
          <a:p>
            <a:pPr eaLnBrk="1" hangingPunct="1">
              <a:lnSpc>
                <a:spcPct val="80000"/>
              </a:lnSpc>
            </a:pPr>
            <a:r>
              <a:rPr lang="zh-TW" altLang="en-US" dirty="0"/>
              <a:t>選取欲排序的資料範圍</a:t>
            </a:r>
            <a:r>
              <a:rPr lang="en-US" altLang="zh-TW" dirty="0"/>
              <a:t>(</a:t>
            </a:r>
            <a:r>
              <a:rPr lang="zh-TW" altLang="en-US" dirty="0"/>
              <a:t>其中一個儲存格</a:t>
            </a:r>
          </a:p>
          <a:p>
            <a:pPr>
              <a:lnSpc>
                <a:spcPct val="80000"/>
              </a:lnSpc>
            </a:pPr>
            <a:r>
              <a:rPr lang="zh-TW" altLang="en-US" dirty="0"/>
              <a:t>執行</a:t>
            </a:r>
            <a:r>
              <a:rPr lang="en-US" altLang="zh-TW" dirty="0"/>
              <a:t>『</a:t>
            </a:r>
            <a:r>
              <a:rPr lang="zh-TW" altLang="en-US" dirty="0"/>
              <a:t>資料</a:t>
            </a:r>
            <a:r>
              <a:rPr lang="en-US" altLang="zh-TW" dirty="0"/>
              <a:t>』\ 『</a:t>
            </a:r>
            <a:r>
              <a:rPr lang="zh-TW" altLang="en-US" dirty="0"/>
              <a:t>排序與篩選</a:t>
            </a:r>
            <a:r>
              <a:rPr lang="en-US" altLang="zh-TW" dirty="0"/>
              <a:t>』</a:t>
            </a:r>
          </a:p>
          <a:p>
            <a:pPr eaLnBrk="1" hangingPunct="1">
              <a:lnSpc>
                <a:spcPct val="80000"/>
              </a:lnSpc>
            </a:pPr>
            <a:r>
              <a:rPr lang="zh-TW" altLang="en-US" dirty="0"/>
              <a:t>在</a:t>
            </a:r>
            <a:r>
              <a:rPr lang="en-US" altLang="zh-TW" dirty="0"/>
              <a:t>『</a:t>
            </a:r>
            <a:r>
              <a:rPr lang="zh-TW" altLang="en-US" dirty="0"/>
              <a:t>排序</a:t>
            </a:r>
            <a:r>
              <a:rPr lang="en-US" altLang="zh-TW" dirty="0"/>
              <a:t>』</a:t>
            </a:r>
            <a:r>
              <a:rPr lang="zh-TW" altLang="en-US" dirty="0"/>
              <a:t>對話框中設定排序所依據的欄位</a:t>
            </a:r>
          </a:p>
        </p:txBody>
      </p:sp>
      <p:pic>
        <p:nvPicPr>
          <p:cNvPr id="24578" name="Picture 2">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15680" y="2697489"/>
            <a:ext cx="588645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圖片 2">
            <a:hlinkClick r:id="rId2"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2" name="投影片編號版面配置區 1">
            <a:extLst>
              <a:ext uri="{FF2B5EF4-FFF2-40B4-BE49-F238E27FC236}">
                <a16:creationId xmlns:a16="http://schemas.microsoft.com/office/drawing/2014/main" id="{BD5B8868-8673-48E4-8E13-6A9FB1AF8610}"/>
              </a:ext>
            </a:extLst>
          </p:cNvPr>
          <p:cNvSpPr>
            <a:spLocks noGrp="1"/>
          </p:cNvSpPr>
          <p:nvPr>
            <p:ph type="sldNum" sz="quarter" idx="4"/>
          </p:nvPr>
        </p:nvSpPr>
        <p:spPr/>
        <p:txBody>
          <a:bodyPr/>
          <a:lstStyle/>
          <a:p>
            <a:fld id="{7F173E31-B280-470D-8E33-DE21E2EE0EAF}" type="slidenum">
              <a:rPr lang="zh-TW" altLang="en-US" smtClean="0"/>
              <a:t>8</a:t>
            </a:fld>
            <a:endParaRPr lang="zh-TW" altLang="en-US" dirty="0"/>
          </a:p>
        </p:txBody>
      </p:sp>
    </p:spTree>
    <p:extLst>
      <p:ext uri="{BB962C8B-B14F-4D97-AF65-F5344CB8AC3E}">
        <p14:creationId xmlns:p14="http://schemas.microsoft.com/office/powerpoint/2010/main" val="9586964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在現有的樞紐分析表中建立交叉分析篩選器</a:t>
            </a:r>
          </a:p>
        </p:txBody>
      </p:sp>
      <p:sp>
        <p:nvSpPr>
          <p:cNvPr id="3" name="內容版面配置區 2"/>
          <p:cNvSpPr>
            <a:spLocks noGrp="1"/>
          </p:cNvSpPr>
          <p:nvPr>
            <p:ph idx="1"/>
          </p:nvPr>
        </p:nvSpPr>
        <p:spPr>
          <a:xfrm>
            <a:off x="2235200" y="1295400"/>
            <a:ext cx="9398000" cy="5029200"/>
          </a:xfrm>
        </p:spPr>
        <p:txBody>
          <a:bodyPr/>
          <a:lstStyle/>
          <a:p>
            <a:r>
              <a:rPr lang="zh-TW" altLang="en-US" dirty="0"/>
              <a:t>按一下樞紐分析表 中的任何地方。</a:t>
            </a:r>
          </a:p>
          <a:p>
            <a:r>
              <a:rPr lang="zh-TW" altLang="en-US" dirty="0"/>
              <a:t>在 </a:t>
            </a:r>
            <a:r>
              <a:rPr lang="en-US" altLang="zh-TW" dirty="0"/>
              <a:t>[</a:t>
            </a:r>
            <a:r>
              <a:rPr lang="zh-TW" altLang="en-US" dirty="0"/>
              <a:t>選項</a:t>
            </a:r>
            <a:r>
              <a:rPr lang="en-US" altLang="zh-TW" dirty="0"/>
              <a:t>]</a:t>
            </a:r>
            <a:r>
              <a:rPr lang="zh-TW" altLang="en-US" dirty="0"/>
              <a:t> 索引標籤上，按一下 </a:t>
            </a:r>
            <a:r>
              <a:rPr lang="en-US" altLang="zh-TW" dirty="0"/>
              <a:t>[</a:t>
            </a:r>
            <a:r>
              <a:rPr lang="zh-TW" altLang="en-US" dirty="0"/>
              <a:t>排序與篩選</a:t>
            </a:r>
            <a:r>
              <a:rPr lang="en-US" altLang="zh-TW" dirty="0"/>
              <a:t>]</a:t>
            </a:r>
            <a:r>
              <a:rPr lang="zh-TW" altLang="en-US" dirty="0"/>
              <a:t> 群組中的 </a:t>
            </a:r>
            <a:r>
              <a:rPr lang="en-US" altLang="zh-TW" dirty="0"/>
              <a:t>[</a:t>
            </a:r>
            <a:r>
              <a:rPr lang="zh-TW" altLang="en-US" dirty="0"/>
              <a:t>插入交叉分析篩選器</a:t>
            </a:r>
            <a:r>
              <a:rPr lang="en-US" altLang="zh-TW" dirty="0"/>
              <a:t>]</a:t>
            </a:r>
            <a:r>
              <a:rPr lang="zh-TW" altLang="en-US" dirty="0"/>
              <a:t>。</a:t>
            </a:r>
          </a:p>
          <a:p>
            <a:r>
              <a:rPr lang="zh-TW" altLang="en-US" dirty="0"/>
              <a:t>在 </a:t>
            </a:r>
            <a:r>
              <a:rPr lang="en-US" altLang="zh-TW" dirty="0"/>
              <a:t>[</a:t>
            </a:r>
            <a:r>
              <a:rPr lang="zh-TW" altLang="en-US" dirty="0"/>
              <a:t>插入交叉分析篩選器</a:t>
            </a:r>
            <a:r>
              <a:rPr lang="en-US" altLang="zh-TW" dirty="0"/>
              <a:t>]</a:t>
            </a:r>
            <a:r>
              <a:rPr lang="zh-TW" altLang="en-US" dirty="0"/>
              <a:t> 對話方塊中，選取您要為其建立交叉分析篩選器之樞紐分析表欄位的核取方塊。</a:t>
            </a:r>
          </a:p>
          <a:p>
            <a:r>
              <a:rPr lang="zh-TW" altLang="en-US" dirty="0"/>
              <a:t>按一下 </a:t>
            </a:r>
            <a:r>
              <a:rPr lang="en-US" altLang="zh-TW" dirty="0"/>
              <a:t>[</a:t>
            </a:r>
            <a:r>
              <a:rPr lang="zh-TW" altLang="en-US" dirty="0"/>
              <a:t>確定</a:t>
            </a:r>
            <a:r>
              <a:rPr lang="en-US" altLang="zh-TW" dirty="0"/>
              <a:t>]</a:t>
            </a:r>
            <a:r>
              <a:rPr lang="zh-TW" altLang="en-US" dirty="0"/>
              <a:t>。</a:t>
            </a:r>
          </a:p>
          <a:p>
            <a:r>
              <a:rPr lang="zh-TW" altLang="en-US" dirty="0"/>
              <a:t>在每一個交叉分析篩選器中，按一下您要篩選的項目。</a:t>
            </a:r>
          </a:p>
          <a:p>
            <a:pPr lvl="2"/>
            <a:r>
              <a:rPr lang="en-US" altLang="zh-TW" dirty="0"/>
              <a:t>(</a:t>
            </a:r>
            <a:r>
              <a:rPr lang="zh-TW" altLang="en-US" dirty="0"/>
              <a:t>若要選取多個項目，請按住 </a:t>
            </a:r>
            <a:r>
              <a:rPr lang="en-US" altLang="zh-TW" dirty="0"/>
              <a:t>CTRL </a:t>
            </a:r>
            <a:r>
              <a:rPr lang="zh-TW" altLang="en-US" dirty="0"/>
              <a:t>鍵並按一下您要篩選的項目。</a:t>
            </a:r>
            <a:r>
              <a:rPr lang="en-US" altLang="zh-TW" dirty="0"/>
              <a:t>)</a:t>
            </a:r>
            <a:endParaRPr lang="zh-TW" altLang="en-US" dirty="0"/>
          </a:p>
        </p:txBody>
      </p:sp>
      <p:sp>
        <p:nvSpPr>
          <p:cNvPr id="9" name="投影片編號版面配置區 8">
            <a:extLst>
              <a:ext uri="{FF2B5EF4-FFF2-40B4-BE49-F238E27FC236}">
                <a16:creationId xmlns:a16="http://schemas.microsoft.com/office/drawing/2014/main" id="{A1C9C3C2-0F71-41B8-B0F1-2FF22B77BB91}"/>
              </a:ext>
            </a:extLst>
          </p:cNvPr>
          <p:cNvSpPr>
            <a:spLocks noGrp="1"/>
          </p:cNvSpPr>
          <p:nvPr>
            <p:ph type="sldNum" sz="quarter" idx="4"/>
          </p:nvPr>
        </p:nvSpPr>
        <p:spPr/>
        <p:txBody>
          <a:bodyPr/>
          <a:lstStyle/>
          <a:p>
            <a:fld id="{7F173E31-B280-470D-8E33-DE21E2EE0EAF}" type="slidenum">
              <a:rPr lang="zh-TW" altLang="en-US" smtClean="0"/>
              <a:t>80</a:t>
            </a:fld>
            <a:endParaRPr lang="zh-TW" altLang="en-US" dirty="0"/>
          </a:p>
        </p:txBody>
      </p:sp>
    </p:spTree>
    <p:extLst>
      <p:ext uri="{BB962C8B-B14F-4D97-AF65-F5344CB8AC3E}">
        <p14:creationId xmlns:p14="http://schemas.microsoft.com/office/powerpoint/2010/main" val="2212871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建立交叉分析篩選器</a:t>
            </a:r>
          </a:p>
        </p:txBody>
      </p:sp>
      <p:sp>
        <p:nvSpPr>
          <p:cNvPr id="11" name="內容版面配置區 10">
            <a:extLst>
              <a:ext uri="{FF2B5EF4-FFF2-40B4-BE49-F238E27FC236}">
                <a16:creationId xmlns:a16="http://schemas.microsoft.com/office/drawing/2014/main" id="{46F2306D-E8AC-4B18-8D79-9D06E54E4C07}"/>
              </a:ext>
            </a:extLst>
          </p:cNvPr>
          <p:cNvSpPr>
            <a:spLocks noGrp="1"/>
          </p:cNvSpPr>
          <p:nvPr>
            <p:ph idx="1"/>
          </p:nvPr>
        </p:nvSpPr>
        <p:spPr/>
        <p:txBody>
          <a:bodyPr/>
          <a:lstStyle/>
          <a:p>
            <a:endParaRPr lang="zh-TW" altLang="en-US"/>
          </a:p>
        </p:txBody>
      </p:sp>
      <p:pic>
        <p:nvPicPr>
          <p:cNvPr id="7" name="圖片 6"/>
          <p:cNvPicPr>
            <a:picLocks noChangeAspect="1"/>
          </p:cNvPicPr>
          <p:nvPr/>
        </p:nvPicPr>
        <p:blipFill rotWithShape="1">
          <a:blip r:embed="rId2"/>
          <a:srcRect l="17228" r="13858" b="24112"/>
          <a:stretch/>
        </p:blipFill>
        <p:spPr>
          <a:xfrm>
            <a:off x="8345770" y="929815"/>
            <a:ext cx="306554" cy="174476"/>
          </a:xfrm>
          <a:prstGeom prst="rect">
            <a:avLst/>
          </a:prstGeom>
        </p:spPr>
      </p:pic>
      <p:pic>
        <p:nvPicPr>
          <p:cNvPr id="8" name="圖片 7">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pic>
        <p:nvPicPr>
          <p:cNvPr id="6" name="圖片 5">
            <a:extLst>
              <a:ext uri="{FF2B5EF4-FFF2-40B4-BE49-F238E27FC236}">
                <a16:creationId xmlns:a16="http://schemas.microsoft.com/office/drawing/2014/main" id="{0C4AF478-0C24-41EF-BD15-DB242D252B20}"/>
              </a:ext>
            </a:extLst>
          </p:cNvPr>
          <p:cNvPicPr>
            <a:picLocks noChangeAspect="1"/>
          </p:cNvPicPr>
          <p:nvPr/>
        </p:nvPicPr>
        <p:blipFill>
          <a:blip r:embed="rId5"/>
          <a:stretch>
            <a:fillRect/>
          </a:stretch>
        </p:blipFill>
        <p:spPr>
          <a:xfrm>
            <a:off x="2457450" y="1207798"/>
            <a:ext cx="7277100" cy="1476375"/>
          </a:xfrm>
          <a:prstGeom prst="rect">
            <a:avLst/>
          </a:prstGeom>
        </p:spPr>
      </p:pic>
      <p:pic>
        <p:nvPicPr>
          <p:cNvPr id="9" name="圖片 8">
            <a:extLst>
              <a:ext uri="{FF2B5EF4-FFF2-40B4-BE49-F238E27FC236}">
                <a16:creationId xmlns:a16="http://schemas.microsoft.com/office/drawing/2014/main" id="{DB958A25-CF1C-4D45-8D86-2238BF33538C}"/>
              </a:ext>
            </a:extLst>
          </p:cNvPr>
          <p:cNvPicPr>
            <a:picLocks noChangeAspect="1"/>
          </p:cNvPicPr>
          <p:nvPr/>
        </p:nvPicPr>
        <p:blipFill>
          <a:blip r:embed="rId6"/>
          <a:stretch>
            <a:fillRect/>
          </a:stretch>
        </p:blipFill>
        <p:spPr>
          <a:xfrm>
            <a:off x="6528048" y="2203964"/>
            <a:ext cx="2210400" cy="4149183"/>
          </a:xfrm>
          <a:prstGeom prst="rect">
            <a:avLst/>
          </a:prstGeom>
          <a:ln>
            <a:noFill/>
          </a:ln>
          <a:effectLst>
            <a:outerShdw blurRad="292100" dist="139700" dir="2700000" algn="tl" rotWithShape="0">
              <a:srgbClr val="333333">
                <a:alpha val="65000"/>
              </a:srgbClr>
            </a:outerShdw>
          </a:effectLst>
        </p:spPr>
      </p:pic>
      <p:sp>
        <p:nvSpPr>
          <p:cNvPr id="12" name="投影片編號版面配置區 11">
            <a:extLst>
              <a:ext uri="{FF2B5EF4-FFF2-40B4-BE49-F238E27FC236}">
                <a16:creationId xmlns:a16="http://schemas.microsoft.com/office/drawing/2014/main" id="{B95B012D-5E78-4B80-B5E2-8C061B146515}"/>
              </a:ext>
            </a:extLst>
          </p:cNvPr>
          <p:cNvSpPr>
            <a:spLocks noGrp="1"/>
          </p:cNvSpPr>
          <p:nvPr>
            <p:ph type="sldNum" sz="quarter" idx="4"/>
          </p:nvPr>
        </p:nvSpPr>
        <p:spPr/>
        <p:txBody>
          <a:bodyPr/>
          <a:lstStyle/>
          <a:p>
            <a:fld id="{7F173E31-B280-470D-8E33-DE21E2EE0EAF}" type="slidenum">
              <a:rPr lang="zh-TW" altLang="en-US" smtClean="0"/>
              <a:t>81</a:t>
            </a:fld>
            <a:endParaRPr lang="zh-TW" altLang="en-US" dirty="0"/>
          </a:p>
        </p:txBody>
      </p:sp>
    </p:spTree>
    <p:extLst>
      <p:ext uri="{BB962C8B-B14F-4D97-AF65-F5344CB8AC3E}">
        <p14:creationId xmlns:p14="http://schemas.microsoft.com/office/powerpoint/2010/main" val="3158047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建立獨立的交叉分析篩選器</a:t>
            </a:r>
          </a:p>
        </p:txBody>
      </p:sp>
      <p:sp>
        <p:nvSpPr>
          <p:cNvPr id="8" name="內容版面配置區 7">
            <a:extLst>
              <a:ext uri="{FF2B5EF4-FFF2-40B4-BE49-F238E27FC236}">
                <a16:creationId xmlns:a16="http://schemas.microsoft.com/office/drawing/2014/main" id="{795E28BC-D841-4FDA-B304-34288D246415}"/>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586C8D2-6F76-446C-AFE7-C7964CA36952}"/>
              </a:ext>
            </a:extLst>
          </p:cNvPr>
          <p:cNvPicPr>
            <a:picLocks noChangeAspect="1"/>
          </p:cNvPicPr>
          <p:nvPr/>
        </p:nvPicPr>
        <p:blipFill>
          <a:blip r:embed="rId2"/>
          <a:stretch>
            <a:fillRect/>
          </a:stretch>
        </p:blipFill>
        <p:spPr>
          <a:xfrm>
            <a:off x="1981200" y="1429326"/>
            <a:ext cx="8229600" cy="4640698"/>
          </a:xfrm>
          <a:prstGeom prst="rect">
            <a:avLst/>
          </a:prstGeom>
        </p:spPr>
      </p:pic>
      <p:sp>
        <p:nvSpPr>
          <p:cNvPr id="9" name="投影片編號版面配置區 8">
            <a:extLst>
              <a:ext uri="{FF2B5EF4-FFF2-40B4-BE49-F238E27FC236}">
                <a16:creationId xmlns:a16="http://schemas.microsoft.com/office/drawing/2014/main" id="{857B8EB6-094D-4D4C-BDDA-007C02E72B14}"/>
              </a:ext>
            </a:extLst>
          </p:cNvPr>
          <p:cNvSpPr>
            <a:spLocks noGrp="1"/>
          </p:cNvSpPr>
          <p:nvPr>
            <p:ph type="sldNum" sz="quarter" idx="4"/>
          </p:nvPr>
        </p:nvSpPr>
        <p:spPr/>
        <p:txBody>
          <a:bodyPr/>
          <a:lstStyle/>
          <a:p>
            <a:fld id="{7F173E31-B280-470D-8E33-DE21E2EE0EAF}" type="slidenum">
              <a:rPr lang="zh-TW" altLang="en-US" smtClean="0"/>
              <a:t>82</a:t>
            </a:fld>
            <a:endParaRPr lang="zh-TW" altLang="en-US" dirty="0"/>
          </a:p>
        </p:txBody>
      </p:sp>
    </p:spTree>
    <p:extLst>
      <p:ext uri="{BB962C8B-B14F-4D97-AF65-F5344CB8AC3E}">
        <p14:creationId xmlns:p14="http://schemas.microsoft.com/office/powerpoint/2010/main" val="27201260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多個樞紐分析表共用交叉分析篩選器</a:t>
            </a:r>
          </a:p>
        </p:txBody>
      </p:sp>
      <p:sp>
        <p:nvSpPr>
          <p:cNvPr id="3" name="內容版面配置區 2"/>
          <p:cNvSpPr>
            <a:spLocks noGrp="1"/>
          </p:cNvSpPr>
          <p:nvPr>
            <p:ph idx="1"/>
          </p:nvPr>
        </p:nvSpPr>
        <p:spPr>
          <a:xfrm>
            <a:off x="2235200" y="1295400"/>
            <a:ext cx="9398000" cy="5029200"/>
          </a:xfrm>
        </p:spPr>
        <p:txBody>
          <a:bodyPr/>
          <a:lstStyle/>
          <a:p>
            <a:r>
              <a:rPr lang="zh-TW" altLang="en-US" dirty="0"/>
              <a:t>如果某個報表中有很多不同的樞紐分析表 ，您很有可能會想要套用相同的篩選至其中某些或所有樞紐分析表。</a:t>
            </a:r>
            <a:endParaRPr lang="en-US" altLang="zh-TW" dirty="0"/>
          </a:p>
          <a:p>
            <a:r>
              <a:rPr lang="zh-TW" altLang="en-US" dirty="0"/>
              <a:t>您可以讓其他樞紐分析表共用您在某個樞紐分析表中建立的交叉分析篩選器，不需要針對每一個樞紐分析表重複建立篩選！</a:t>
            </a:r>
          </a:p>
          <a:p>
            <a:r>
              <a:rPr lang="zh-TW" altLang="en-US" dirty="0"/>
              <a:t>共用交叉分析篩選器時，您對共用交叉分析篩選器所做的任何變更，都會立即在連線至該交叉分析篩選器的所有樞紐分析表中反映出來。</a:t>
            </a:r>
            <a:endParaRPr lang="en-US" altLang="zh-TW" dirty="0"/>
          </a:p>
        </p:txBody>
      </p:sp>
      <p:sp>
        <p:nvSpPr>
          <p:cNvPr id="9" name="投影片編號版面配置區 8">
            <a:extLst>
              <a:ext uri="{FF2B5EF4-FFF2-40B4-BE49-F238E27FC236}">
                <a16:creationId xmlns:a16="http://schemas.microsoft.com/office/drawing/2014/main" id="{69310C09-6BB3-4FA2-A51E-1C6216A0DB81}"/>
              </a:ext>
            </a:extLst>
          </p:cNvPr>
          <p:cNvSpPr>
            <a:spLocks noGrp="1"/>
          </p:cNvSpPr>
          <p:nvPr>
            <p:ph type="sldNum" sz="quarter" idx="4"/>
          </p:nvPr>
        </p:nvSpPr>
        <p:spPr/>
        <p:txBody>
          <a:bodyPr/>
          <a:lstStyle/>
          <a:p>
            <a:fld id="{7F173E31-B280-470D-8E33-DE21E2EE0EAF}" type="slidenum">
              <a:rPr lang="zh-TW" altLang="en-US" smtClean="0"/>
              <a:t>83</a:t>
            </a:fld>
            <a:endParaRPr lang="zh-TW" altLang="en-US" dirty="0"/>
          </a:p>
        </p:txBody>
      </p:sp>
    </p:spTree>
    <p:extLst>
      <p:ext uri="{BB962C8B-B14F-4D97-AF65-F5344CB8AC3E}">
        <p14:creationId xmlns:p14="http://schemas.microsoft.com/office/powerpoint/2010/main" val="1195851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共用交叉分析篩選器</a:t>
            </a:r>
          </a:p>
        </p:txBody>
      </p:sp>
      <p:sp>
        <p:nvSpPr>
          <p:cNvPr id="10" name="內容版面配置區 9">
            <a:extLst>
              <a:ext uri="{FF2B5EF4-FFF2-40B4-BE49-F238E27FC236}">
                <a16:creationId xmlns:a16="http://schemas.microsoft.com/office/drawing/2014/main" id="{4976BF9D-A90A-4A1B-B2ED-049D09FED77C}"/>
              </a:ext>
            </a:extLst>
          </p:cNvPr>
          <p:cNvSpPr>
            <a:spLocks noGrp="1"/>
          </p:cNvSpPr>
          <p:nvPr>
            <p:ph idx="1"/>
          </p:nvPr>
        </p:nvSpPr>
        <p:spPr/>
        <p:txBody>
          <a:bodyPr/>
          <a:lstStyle/>
          <a:p>
            <a:endParaRPr lang="zh-TW" altLang="en-US"/>
          </a:p>
        </p:txBody>
      </p:sp>
      <p:pic>
        <p:nvPicPr>
          <p:cNvPr id="7" name="圖片 6">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pic>
        <p:nvPicPr>
          <p:cNvPr id="6" name="圖片 5">
            <a:extLst>
              <a:ext uri="{FF2B5EF4-FFF2-40B4-BE49-F238E27FC236}">
                <a16:creationId xmlns:a16="http://schemas.microsoft.com/office/drawing/2014/main" id="{12F667A3-7AC0-4D9D-9E42-F5671AC0AF9F}"/>
              </a:ext>
            </a:extLst>
          </p:cNvPr>
          <p:cNvPicPr>
            <a:picLocks noChangeAspect="1"/>
          </p:cNvPicPr>
          <p:nvPr/>
        </p:nvPicPr>
        <p:blipFill>
          <a:blip r:embed="rId4"/>
          <a:stretch>
            <a:fillRect/>
          </a:stretch>
        </p:blipFill>
        <p:spPr>
          <a:xfrm>
            <a:off x="2423592" y="1491478"/>
            <a:ext cx="7344816" cy="4598682"/>
          </a:xfrm>
          <a:prstGeom prst="rect">
            <a:avLst/>
          </a:prstGeom>
        </p:spPr>
      </p:pic>
      <p:pic>
        <p:nvPicPr>
          <p:cNvPr id="8" name="圖片 7">
            <a:extLst>
              <a:ext uri="{FF2B5EF4-FFF2-40B4-BE49-F238E27FC236}">
                <a16:creationId xmlns:a16="http://schemas.microsoft.com/office/drawing/2014/main" id="{FA98BC3A-3147-47B7-940B-FBBC5F38BF89}"/>
              </a:ext>
            </a:extLst>
          </p:cNvPr>
          <p:cNvPicPr>
            <a:picLocks noChangeAspect="1"/>
          </p:cNvPicPr>
          <p:nvPr/>
        </p:nvPicPr>
        <p:blipFill>
          <a:blip r:embed="rId5"/>
          <a:stretch>
            <a:fillRect/>
          </a:stretch>
        </p:blipFill>
        <p:spPr>
          <a:xfrm>
            <a:off x="3575720" y="2996953"/>
            <a:ext cx="2776206" cy="1999283"/>
          </a:xfrm>
          <a:prstGeom prst="rect">
            <a:avLst/>
          </a:prstGeom>
          <a:ln>
            <a:noFill/>
          </a:ln>
          <a:effectLst>
            <a:outerShdw blurRad="292100" dist="139700" dir="2700000" algn="tl" rotWithShape="0">
              <a:srgbClr val="333333">
                <a:alpha val="65000"/>
              </a:srgbClr>
            </a:outerShdw>
          </a:effectLst>
        </p:spPr>
      </p:pic>
      <p:sp>
        <p:nvSpPr>
          <p:cNvPr id="11" name="投影片編號版面配置區 10">
            <a:extLst>
              <a:ext uri="{FF2B5EF4-FFF2-40B4-BE49-F238E27FC236}">
                <a16:creationId xmlns:a16="http://schemas.microsoft.com/office/drawing/2014/main" id="{A6CBEE85-40E5-4E9D-B22A-D6EE8A016E42}"/>
              </a:ext>
            </a:extLst>
          </p:cNvPr>
          <p:cNvSpPr>
            <a:spLocks noGrp="1"/>
          </p:cNvSpPr>
          <p:nvPr>
            <p:ph type="sldNum" sz="quarter" idx="4"/>
          </p:nvPr>
        </p:nvSpPr>
        <p:spPr/>
        <p:txBody>
          <a:bodyPr/>
          <a:lstStyle/>
          <a:p>
            <a:fld id="{7F173E31-B280-470D-8E33-DE21E2EE0EAF}" type="slidenum">
              <a:rPr lang="zh-TW" altLang="en-US" smtClean="0"/>
              <a:t>84</a:t>
            </a:fld>
            <a:endParaRPr lang="zh-TW" altLang="en-US" dirty="0"/>
          </a:p>
        </p:txBody>
      </p:sp>
    </p:spTree>
    <p:extLst>
      <p:ext uri="{BB962C8B-B14F-4D97-AF65-F5344CB8AC3E}">
        <p14:creationId xmlns:p14="http://schemas.microsoft.com/office/powerpoint/2010/main" val="33726881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831851" y="1709739"/>
            <a:ext cx="10515600" cy="2852737"/>
          </a:xfrm>
        </p:spPr>
        <p:txBody>
          <a:bodyPr/>
          <a:lstStyle/>
          <a:p>
            <a:r>
              <a:rPr lang="zh-TW" altLang="en-US" dirty="0"/>
              <a:t>挿入時間表</a:t>
            </a:r>
          </a:p>
        </p:txBody>
      </p:sp>
      <p:sp>
        <p:nvSpPr>
          <p:cNvPr id="8" name="文字版面配置區 7">
            <a:extLst>
              <a:ext uri="{FF2B5EF4-FFF2-40B4-BE49-F238E27FC236}">
                <a16:creationId xmlns:a16="http://schemas.microsoft.com/office/drawing/2014/main" id="{61C07CFF-7408-429F-9250-8CAD4B94DB78}"/>
              </a:ext>
            </a:extLst>
          </p:cNvPr>
          <p:cNvSpPr>
            <a:spLocks noGrp="1"/>
          </p:cNvSpPr>
          <p:nvPr>
            <p:ph type="body" idx="1"/>
          </p:nvPr>
        </p:nvSpPr>
        <p:spPr/>
        <p:txBody>
          <a:bodyPr/>
          <a:lstStyle/>
          <a:p>
            <a:endParaRPr lang="zh-TW" altLang="en-US"/>
          </a:p>
        </p:txBody>
      </p:sp>
      <p:sp>
        <p:nvSpPr>
          <p:cNvPr id="9" name="投影片編號版面配置區 8">
            <a:extLst>
              <a:ext uri="{FF2B5EF4-FFF2-40B4-BE49-F238E27FC236}">
                <a16:creationId xmlns:a16="http://schemas.microsoft.com/office/drawing/2014/main" id="{FFA4CC13-A6DE-4290-8EF1-83AF0AC948A3}"/>
              </a:ext>
            </a:extLst>
          </p:cNvPr>
          <p:cNvSpPr>
            <a:spLocks noGrp="1"/>
          </p:cNvSpPr>
          <p:nvPr>
            <p:ph type="sldNum" sz="quarter" idx="11"/>
          </p:nvPr>
        </p:nvSpPr>
        <p:spPr/>
        <p:txBody>
          <a:bodyPr/>
          <a:lstStyle/>
          <a:p>
            <a:fld id="{2CD5F70B-847F-404D-8B3F-873BE2E51CED}" type="slidenum">
              <a:rPr lang="zh-TW" altLang="en-US" smtClean="0"/>
              <a:t>85</a:t>
            </a:fld>
            <a:endParaRPr lang="zh-TW" altLang="en-US"/>
          </a:p>
        </p:txBody>
      </p:sp>
    </p:spTree>
    <p:extLst>
      <p:ext uri="{BB962C8B-B14F-4D97-AF65-F5344CB8AC3E}">
        <p14:creationId xmlns:p14="http://schemas.microsoft.com/office/powerpoint/2010/main" val="1645814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1574800" y="459581"/>
            <a:ext cx="9448800" cy="487363"/>
          </a:xfrm>
        </p:spPr>
        <p:txBody>
          <a:bodyPr>
            <a:normAutofit fontScale="90000"/>
          </a:bodyPr>
          <a:lstStyle/>
          <a:p>
            <a:r>
              <a:rPr lang="zh-TW" altLang="en-US" dirty="0"/>
              <a:t>插入時間表來篩選日期</a:t>
            </a:r>
          </a:p>
        </p:txBody>
      </p:sp>
      <p:sp>
        <p:nvSpPr>
          <p:cNvPr id="7" name="內容版面配置區 6"/>
          <p:cNvSpPr>
            <a:spLocks noGrp="1"/>
          </p:cNvSpPr>
          <p:nvPr>
            <p:ph idx="1"/>
          </p:nvPr>
        </p:nvSpPr>
        <p:spPr>
          <a:xfrm>
            <a:off x="2235200" y="1295400"/>
            <a:ext cx="9398000" cy="5029200"/>
          </a:xfrm>
        </p:spPr>
        <p:txBody>
          <a:bodyPr/>
          <a:lstStyle/>
          <a:p>
            <a:r>
              <a:rPr lang="zh-TW" altLang="en-US" dirty="0"/>
              <a:t>有了樞紐分析表時間表之後，您就不必再費心以篩選顯示日期了。樞紐分析表時間表是一個方塊，您可以將它新增至樞紐分析表中，好讓您依時間來篩選，並且將您要的時段拉近顯示。</a:t>
            </a:r>
          </a:p>
        </p:txBody>
      </p:sp>
      <p:sp>
        <p:nvSpPr>
          <p:cNvPr id="9" name="投影片編號版面配置區 8">
            <a:extLst>
              <a:ext uri="{FF2B5EF4-FFF2-40B4-BE49-F238E27FC236}">
                <a16:creationId xmlns:a16="http://schemas.microsoft.com/office/drawing/2014/main" id="{0BD92F2E-0348-4927-81A9-8DEA6B506D74}"/>
              </a:ext>
            </a:extLst>
          </p:cNvPr>
          <p:cNvSpPr>
            <a:spLocks noGrp="1"/>
          </p:cNvSpPr>
          <p:nvPr>
            <p:ph type="sldNum" sz="quarter" idx="4"/>
          </p:nvPr>
        </p:nvSpPr>
        <p:spPr/>
        <p:txBody>
          <a:bodyPr/>
          <a:lstStyle/>
          <a:p>
            <a:fld id="{7F173E31-B280-470D-8E33-DE21E2EE0EAF}" type="slidenum">
              <a:rPr lang="zh-TW" altLang="en-US" smtClean="0"/>
              <a:t>86</a:t>
            </a:fld>
            <a:endParaRPr lang="zh-TW" altLang="en-US" dirty="0"/>
          </a:p>
        </p:txBody>
      </p:sp>
    </p:spTree>
    <p:extLst>
      <p:ext uri="{BB962C8B-B14F-4D97-AF65-F5344CB8AC3E}">
        <p14:creationId xmlns:p14="http://schemas.microsoft.com/office/powerpoint/2010/main" val="32041579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D55436B-F22C-4A6B-83D9-3B87E8AE0F73}"/>
              </a:ext>
            </a:extLst>
          </p:cNvPr>
          <p:cNvPicPr>
            <a:picLocks noChangeAspect="1"/>
          </p:cNvPicPr>
          <p:nvPr/>
        </p:nvPicPr>
        <p:blipFill>
          <a:blip r:embed="rId2"/>
          <a:stretch>
            <a:fillRect/>
          </a:stretch>
        </p:blipFill>
        <p:spPr>
          <a:xfrm>
            <a:off x="1981200" y="1972192"/>
            <a:ext cx="8229600" cy="4108722"/>
          </a:xfrm>
          <a:prstGeom prst="rect">
            <a:avLst/>
          </a:prstGeom>
        </p:spPr>
      </p:pic>
      <p:sp>
        <p:nvSpPr>
          <p:cNvPr id="2" name="標題 1"/>
          <p:cNvSpPr>
            <a:spLocks noGrp="1"/>
          </p:cNvSpPr>
          <p:nvPr>
            <p:ph type="title"/>
          </p:nvPr>
        </p:nvSpPr>
        <p:spPr>
          <a:xfrm>
            <a:off x="1574800" y="459581"/>
            <a:ext cx="9448800" cy="487363"/>
          </a:xfrm>
        </p:spPr>
        <p:txBody>
          <a:bodyPr/>
          <a:lstStyle/>
          <a:p>
            <a:r>
              <a:rPr lang="zh-TW" altLang="en-US" dirty="0"/>
              <a:t>插入時間表</a:t>
            </a:r>
          </a:p>
        </p:txBody>
      </p:sp>
      <p:sp>
        <p:nvSpPr>
          <p:cNvPr id="5" name="內容版面配置區 4"/>
          <p:cNvSpPr>
            <a:spLocks noGrp="1"/>
          </p:cNvSpPr>
          <p:nvPr>
            <p:ph idx="1"/>
          </p:nvPr>
        </p:nvSpPr>
        <p:spPr>
          <a:xfrm>
            <a:off x="2235200" y="1295400"/>
            <a:ext cx="9398000" cy="5029200"/>
          </a:xfrm>
        </p:spPr>
        <p:txBody>
          <a:bodyPr/>
          <a:lstStyle/>
          <a:p>
            <a:r>
              <a:rPr lang="zh-TW" altLang="en-US" dirty="0"/>
              <a:t>按一下 </a:t>
            </a:r>
            <a:r>
              <a:rPr lang="en-US" altLang="zh-TW" dirty="0"/>
              <a:t>[</a:t>
            </a:r>
            <a:r>
              <a:rPr lang="zh-TW" altLang="en-US" dirty="0"/>
              <a:t>分析</a:t>
            </a:r>
            <a:r>
              <a:rPr lang="en-US" altLang="zh-TW" dirty="0"/>
              <a:t>]</a:t>
            </a:r>
            <a:r>
              <a:rPr lang="zh-TW" altLang="en-US" dirty="0"/>
              <a:t> </a:t>
            </a:r>
            <a:r>
              <a:rPr lang="en-US" altLang="zh-TW" dirty="0"/>
              <a:t>&gt; [</a:t>
            </a:r>
            <a:r>
              <a:rPr lang="zh-TW" altLang="en-US" dirty="0"/>
              <a:t>插入時間表</a:t>
            </a:r>
            <a:r>
              <a:rPr lang="en-US" altLang="zh-TW" dirty="0"/>
              <a:t>]</a:t>
            </a:r>
            <a:r>
              <a:rPr lang="zh-TW" altLang="en-US" dirty="0"/>
              <a:t> 即可叫出。</a:t>
            </a:r>
          </a:p>
        </p:txBody>
      </p:sp>
      <p:pic>
        <p:nvPicPr>
          <p:cNvPr id="7" name="圖片 6"/>
          <p:cNvPicPr>
            <a:picLocks noChangeAspect="1"/>
          </p:cNvPicPr>
          <p:nvPr/>
        </p:nvPicPr>
        <p:blipFill>
          <a:blip r:embed="rId3"/>
          <a:stretch>
            <a:fillRect/>
          </a:stretch>
        </p:blipFill>
        <p:spPr>
          <a:xfrm>
            <a:off x="5879976" y="3020466"/>
            <a:ext cx="1855988" cy="2304258"/>
          </a:xfrm>
          <a:prstGeom prst="rect">
            <a:avLst/>
          </a:prstGeom>
          <a:ln>
            <a:noFill/>
          </a:ln>
          <a:effectLst>
            <a:outerShdw blurRad="292100" dist="139700" dir="2700000" algn="tl" rotWithShape="0">
              <a:srgbClr val="333333">
                <a:alpha val="65000"/>
              </a:srgbClr>
            </a:outerShdw>
          </a:effectLst>
        </p:spPr>
      </p:pic>
      <p:pic>
        <p:nvPicPr>
          <p:cNvPr id="8" name="圖片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600" y="14632"/>
            <a:ext cx="2210400" cy="1542160"/>
          </a:xfrm>
          <a:prstGeom prst="rect">
            <a:avLst/>
          </a:prstGeom>
        </p:spPr>
      </p:pic>
      <p:sp>
        <p:nvSpPr>
          <p:cNvPr id="12" name="投影片編號版面配置區 11">
            <a:extLst>
              <a:ext uri="{FF2B5EF4-FFF2-40B4-BE49-F238E27FC236}">
                <a16:creationId xmlns:a16="http://schemas.microsoft.com/office/drawing/2014/main" id="{0B51542A-0660-4EAE-8BDF-EED535F3CFEF}"/>
              </a:ext>
            </a:extLst>
          </p:cNvPr>
          <p:cNvSpPr>
            <a:spLocks noGrp="1"/>
          </p:cNvSpPr>
          <p:nvPr>
            <p:ph type="sldNum" sz="quarter" idx="4"/>
          </p:nvPr>
        </p:nvSpPr>
        <p:spPr/>
        <p:txBody>
          <a:bodyPr/>
          <a:lstStyle/>
          <a:p>
            <a:fld id="{7F173E31-B280-470D-8E33-DE21E2EE0EAF}" type="slidenum">
              <a:rPr lang="zh-TW" altLang="en-US" smtClean="0"/>
              <a:t>87</a:t>
            </a:fld>
            <a:endParaRPr lang="zh-TW" altLang="en-US" dirty="0"/>
          </a:p>
        </p:txBody>
      </p:sp>
    </p:spTree>
    <p:extLst>
      <p:ext uri="{BB962C8B-B14F-4D97-AF65-F5344CB8AC3E}">
        <p14:creationId xmlns:p14="http://schemas.microsoft.com/office/powerpoint/2010/main" val="21299113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使用時間表來依時段進行篩選</a:t>
            </a:r>
          </a:p>
        </p:txBody>
      </p:sp>
      <p:sp>
        <p:nvSpPr>
          <p:cNvPr id="5" name="內容版面配置區 4"/>
          <p:cNvSpPr>
            <a:spLocks noGrp="1"/>
          </p:cNvSpPr>
          <p:nvPr>
            <p:ph idx="1"/>
          </p:nvPr>
        </p:nvSpPr>
        <p:spPr>
          <a:xfrm>
            <a:off x="2235200" y="1295400"/>
            <a:ext cx="9398000" cy="5029200"/>
          </a:xfrm>
        </p:spPr>
        <p:txBody>
          <a:bodyPr/>
          <a:lstStyle/>
          <a:p>
            <a:r>
              <a:rPr lang="zh-TW" altLang="en-US" dirty="0"/>
              <a:t>備妥時間表後，您就可以在四個時間層級 </a:t>
            </a:r>
            <a:r>
              <a:rPr lang="en-US" altLang="zh-TW" dirty="0"/>
              <a:t>(</a:t>
            </a:r>
            <a:r>
              <a:rPr lang="zh-TW" altLang="en-US" dirty="0"/>
              <a:t>年、季、月、日</a:t>
            </a:r>
            <a:r>
              <a:rPr lang="en-US" altLang="zh-TW" dirty="0"/>
              <a:t>) </a:t>
            </a:r>
            <a:r>
              <a:rPr lang="zh-TW" altLang="en-US" dirty="0"/>
              <a:t>當中挑選一種，按照時段進行篩選</a:t>
            </a:r>
          </a:p>
        </p:txBody>
      </p:sp>
      <p:pic>
        <p:nvPicPr>
          <p:cNvPr id="6" name="圖片 5"/>
          <p:cNvPicPr>
            <a:picLocks noChangeAspect="1"/>
          </p:cNvPicPr>
          <p:nvPr/>
        </p:nvPicPr>
        <p:blipFill>
          <a:blip r:embed="rId2"/>
          <a:stretch>
            <a:fillRect/>
          </a:stretch>
        </p:blipFill>
        <p:spPr>
          <a:xfrm>
            <a:off x="2148635" y="3549770"/>
            <a:ext cx="3838575" cy="1571625"/>
          </a:xfrm>
          <a:prstGeom prst="rect">
            <a:avLst/>
          </a:prstGeom>
        </p:spPr>
      </p:pic>
      <p:sp>
        <p:nvSpPr>
          <p:cNvPr id="7" name="矩形 6"/>
          <p:cNvSpPr/>
          <p:nvPr/>
        </p:nvSpPr>
        <p:spPr>
          <a:xfrm>
            <a:off x="2080508" y="2827239"/>
            <a:ext cx="3869254" cy="646331"/>
          </a:xfrm>
          <a:prstGeom prst="rect">
            <a:avLst/>
          </a:prstGeom>
        </p:spPr>
        <p:txBody>
          <a:bodyPr wrap="square">
            <a:spAutoFit/>
          </a:bodyPr>
          <a:lstStyle/>
          <a:p>
            <a:r>
              <a:rPr lang="zh-TW" altLang="en-US" dirty="0">
                <a:solidFill>
                  <a:srgbClr val="2F2F2F"/>
                </a:solidFill>
                <a:latin typeface="Segoe UI" panose="020B0502040204020203" pitchFamily="34" charset="0"/>
              </a:rPr>
              <a:t>按一下所顯示的時間層級旁的箭號，挑選您要的時間層級。</a:t>
            </a:r>
            <a:endParaRPr lang="zh-TW" altLang="en-US" dirty="0"/>
          </a:p>
        </p:txBody>
      </p:sp>
      <p:sp>
        <p:nvSpPr>
          <p:cNvPr id="8" name="矩形 7"/>
          <p:cNvSpPr/>
          <p:nvPr/>
        </p:nvSpPr>
        <p:spPr>
          <a:xfrm>
            <a:off x="6603634" y="2827239"/>
            <a:ext cx="3502917" cy="646331"/>
          </a:xfrm>
          <a:prstGeom prst="rect">
            <a:avLst/>
          </a:prstGeom>
        </p:spPr>
        <p:txBody>
          <a:bodyPr wrap="square">
            <a:spAutoFit/>
          </a:bodyPr>
          <a:lstStyle/>
          <a:p>
            <a:r>
              <a:rPr lang="zh-TW" altLang="en-US" dirty="0">
                <a:solidFill>
                  <a:srgbClr val="2F2F2F"/>
                </a:solidFill>
                <a:latin typeface="Segoe UI" panose="020B0502040204020203" pitchFamily="34" charset="0"/>
              </a:rPr>
              <a:t>將時間表捲軸拖曳到您要分析的時段</a:t>
            </a:r>
            <a:endParaRPr lang="zh-TW" altLang="en-US" dirty="0"/>
          </a:p>
        </p:txBody>
      </p:sp>
      <p:pic>
        <p:nvPicPr>
          <p:cNvPr id="10" name="圖片 9"/>
          <p:cNvPicPr>
            <a:picLocks noChangeAspect="1"/>
          </p:cNvPicPr>
          <p:nvPr/>
        </p:nvPicPr>
        <p:blipFill>
          <a:blip r:embed="rId3"/>
          <a:stretch>
            <a:fillRect/>
          </a:stretch>
        </p:blipFill>
        <p:spPr>
          <a:xfrm>
            <a:off x="6620400" y="3549769"/>
            <a:ext cx="3486150" cy="1524000"/>
          </a:xfrm>
          <a:prstGeom prst="rect">
            <a:avLst/>
          </a:prstGeom>
        </p:spPr>
      </p:pic>
      <p:sp>
        <p:nvSpPr>
          <p:cNvPr id="13" name="投影片編號版面配置區 12">
            <a:extLst>
              <a:ext uri="{FF2B5EF4-FFF2-40B4-BE49-F238E27FC236}">
                <a16:creationId xmlns:a16="http://schemas.microsoft.com/office/drawing/2014/main" id="{4477C9F7-F856-4FF1-980F-4190447E7053}"/>
              </a:ext>
            </a:extLst>
          </p:cNvPr>
          <p:cNvSpPr>
            <a:spLocks noGrp="1"/>
          </p:cNvSpPr>
          <p:nvPr>
            <p:ph type="sldNum" sz="quarter" idx="4"/>
          </p:nvPr>
        </p:nvSpPr>
        <p:spPr/>
        <p:txBody>
          <a:bodyPr/>
          <a:lstStyle/>
          <a:p>
            <a:fld id="{7F173E31-B280-470D-8E33-DE21E2EE0EAF}" type="slidenum">
              <a:rPr lang="zh-TW" altLang="en-US" smtClean="0"/>
              <a:t>88</a:t>
            </a:fld>
            <a:endParaRPr lang="zh-TW" altLang="en-US" dirty="0"/>
          </a:p>
        </p:txBody>
      </p:sp>
    </p:spTree>
    <p:extLst>
      <p:ext uri="{BB962C8B-B14F-4D97-AF65-F5344CB8AC3E}">
        <p14:creationId xmlns:p14="http://schemas.microsoft.com/office/powerpoint/2010/main" val="952638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使用時間表來依時段進行篩選</a:t>
            </a:r>
          </a:p>
        </p:txBody>
      </p:sp>
      <p:sp>
        <p:nvSpPr>
          <p:cNvPr id="5" name="內容版面配置區 4"/>
          <p:cNvSpPr>
            <a:spLocks noGrp="1"/>
          </p:cNvSpPr>
          <p:nvPr>
            <p:ph idx="1"/>
          </p:nvPr>
        </p:nvSpPr>
        <p:spPr>
          <a:xfrm>
            <a:off x="2235200" y="1295400"/>
            <a:ext cx="9398000" cy="5029200"/>
          </a:xfrm>
        </p:spPr>
        <p:txBody>
          <a:bodyPr/>
          <a:lstStyle/>
          <a:p>
            <a:r>
              <a:rPr lang="zh-TW" altLang="en-US" dirty="0"/>
              <a:t>在時段控制項中，按一下並拖曳其中一個時段磚，就可以加入其他的磚，好讓您選取您要的日期範圍。使用時段控點可調整其中一邊的日期範圍。</a:t>
            </a:r>
          </a:p>
        </p:txBody>
      </p:sp>
      <p:pic>
        <p:nvPicPr>
          <p:cNvPr id="6" name="圖片 5"/>
          <p:cNvPicPr>
            <a:picLocks noChangeAspect="1"/>
          </p:cNvPicPr>
          <p:nvPr/>
        </p:nvPicPr>
        <p:blipFill>
          <a:blip r:embed="rId2"/>
          <a:stretch>
            <a:fillRect/>
          </a:stretch>
        </p:blipFill>
        <p:spPr>
          <a:xfrm>
            <a:off x="3823052" y="2996952"/>
            <a:ext cx="4545896" cy="2016226"/>
          </a:xfrm>
          <a:prstGeom prst="rect">
            <a:avLst/>
          </a:prstGeom>
        </p:spPr>
      </p:pic>
      <p:sp>
        <p:nvSpPr>
          <p:cNvPr id="10" name="投影片編號版面配置區 9">
            <a:extLst>
              <a:ext uri="{FF2B5EF4-FFF2-40B4-BE49-F238E27FC236}">
                <a16:creationId xmlns:a16="http://schemas.microsoft.com/office/drawing/2014/main" id="{5E00EE05-D172-473B-9387-465AF04AE231}"/>
              </a:ext>
            </a:extLst>
          </p:cNvPr>
          <p:cNvSpPr>
            <a:spLocks noGrp="1"/>
          </p:cNvSpPr>
          <p:nvPr>
            <p:ph type="sldNum" sz="quarter" idx="4"/>
          </p:nvPr>
        </p:nvSpPr>
        <p:spPr/>
        <p:txBody>
          <a:bodyPr/>
          <a:lstStyle/>
          <a:p>
            <a:fld id="{7F173E31-B280-470D-8E33-DE21E2EE0EAF}" type="slidenum">
              <a:rPr lang="zh-TW" altLang="en-US" smtClean="0"/>
              <a:t>89</a:t>
            </a:fld>
            <a:endParaRPr lang="zh-TW" altLang="en-US" dirty="0"/>
          </a:p>
        </p:txBody>
      </p:sp>
    </p:spTree>
    <p:extLst>
      <p:ext uri="{BB962C8B-B14F-4D97-AF65-F5344CB8AC3E}">
        <p14:creationId xmlns:p14="http://schemas.microsoft.com/office/powerpoint/2010/main" val="3906520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37024" y="4115172"/>
            <a:ext cx="605790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r>
              <a:rPr lang="zh-TW" altLang="en-US" dirty="0"/>
              <a:t>資料的進階排序</a:t>
            </a:r>
          </a:p>
        </p:txBody>
      </p:sp>
      <p:pic>
        <p:nvPicPr>
          <p:cNvPr id="2560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13921" y="1448172"/>
            <a:ext cx="5724525"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37024" y="4077072"/>
            <a:ext cx="60579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6"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75520" y="1527820"/>
            <a:ext cx="24384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投影片編號版面配置區 4">
            <a:extLst>
              <a:ext uri="{FF2B5EF4-FFF2-40B4-BE49-F238E27FC236}">
                <a16:creationId xmlns:a16="http://schemas.microsoft.com/office/drawing/2014/main" id="{475B552B-83C8-459C-A98E-044255544B99}"/>
              </a:ext>
            </a:extLst>
          </p:cNvPr>
          <p:cNvSpPr>
            <a:spLocks noGrp="1"/>
          </p:cNvSpPr>
          <p:nvPr>
            <p:ph type="sldNum" sz="quarter" idx="4"/>
          </p:nvPr>
        </p:nvSpPr>
        <p:spPr/>
        <p:txBody>
          <a:bodyPr/>
          <a:lstStyle/>
          <a:p>
            <a:fld id="{7F173E31-B280-470D-8E33-DE21E2EE0EAF}" type="slidenum">
              <a:rPr lang="zh-TW" altLang="en-US" smtClean="0"/>
              <a:t>9</a:t>
            </a:fld>
            <a:endParaRPr lang="zh-TW" altLang="en-US" dirty="0"/>
          </a:p>
        </p:txBody>
      </p:sp>
    </p:spTree>
    <p:extLst>
      <p:ext uri="{BB962C8B-B14F-4D97-AF65-F5344CB8AC3E}">
        <p14:creationId xmlns:p14="http://schemas.microsoft.com/office/powerpoint/2010/main" val="392386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remove"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wipe(left)">
                                      <p:cBhvr>
                                        <p:cTn id="7" dur="20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自訂時間表</a:t>
            </a:r>
          </a:p>
        </p:txBody>
      </p:sp>
      <p:sp>
        <p:nvSpPr>
          <p:cNvPr id="5" name="內容版面配置區 4"/>
          <p:cNvSpPr>
            <a:spLocks noGrp="1"/>
          </p:cNvSpPr>
          <p:nvPr>
            <p:ph idx="1"/>
          </p:nvPr>
        </p:nvSpPr>
        <p:spPr>
          <a:xfrm>
            <a:off x="2235200" y="1295400"/>
            <a:ext cx="9398000" cy="5029200"/>
          </a:xfrm>
        </p:spPr>
        <p:txBody>
          <a:bodyPr/>
          <a:lstStyle/>
          <a:p>
            <a:r>
              <a:rPr lang="zh-TW" altLang="en-US" dirty="0"/>
              <a:t>當時間表涵蓋到您的樞紐分析表資料時，您可以將它移到更適合的位置，並變更其大小。如果您有多個時間表，您也可以變更時間表樣式。</a:t>
            </a:r>
          </a:p>
          <a:p>
            <a:pPr lvl="1"/>
            <a:r>
              <a:rPr lang="zh-TW" altLang="en-US" dirty="0"/>
              <a:t>若要移動時間表，只需將它拖曳到您要的位置即可。</a:t>
            </a:r>
          </a:p>
          <a:p>
            <a:pPr lvl="1"/>
            <a:r>
              <a:rPr lang="zh-TW" altLang="en-US" dirty="0"/>
              <a:t>若要變更時間表的大小，請按一下該時間表，然後將縮放控點拖曳到您要的大小。</a:t>
            </a:r>
          </a:p>
          <a:p>
            <a:pPr lvl="1"/>
            <a:r>
              <a:rPr lang="zh-TW" altLang="en-US" dirty="0"/>
              <a:t>若要變更時間表的樣式，按一下該樣式會顯示 </a:t>
            </a:r>
            <a:r>
              <a:rPr lang="en-US" altLang="zh-TW" dirty="0"/>
              <a:t>[</a:t>
            </a:r>
            <a:r>
              <a:rPr lang="zh-TW" altLang="en-US" dirty="0"/>
              <a:t>時間表工具</a:t>
            </a:r>
            <a:r>
              <a:rPr lang="en-US" altLang="zh-TW" dirty="0"/>
              <a:t>]</a:t>
            </a:r>
            <a:r>
              <a:rPr lang="zh-TW" altLang="en-US" dirty="0"/>
              <a:t>，然後在 </a:t>
            </a:r>
            <a:r>
              <a:rPr lang="en-US" altLang="zh-TW" dirty="0"/>
              <a:t>[</a:t>
            </a:r>
            <a:r>
              <a:rPr lang="zh-TW" altLang="en-US" dirty="0"/>
              <a:t>選項</a:t>
            </a:r>
            <a:r>
              <a:rPr lang="en-US" altLang="zh-TW" dirty="0"/>
              <a:t>]</a:t>
            </a:r>
            <a:r>
              <a:rPr lang="zh-TW" altLang="en-US" dirty="0"/>
              <a:t> 索引標籤上挑選您要的樣式。</a:t>
            </a:r>
          </a:p>
          <a:p>
            <a:endParaRPr lang="zh-TW" altLang="en-US" dirty="0"/>
          </a:p>
        </p:txBody>
      </p:sp>
      <p:pic>
        <p:nvPicPr>
          <p:cNvPr id="6" name="圖片 5"/>
          <p:cNvPicPr>
            <a:picLocks noChangeAspect="1"/>
          </p:cNvPicPr>
          <p:nvPr/>
        </p:nvPicPr>
        <p:blipFill>
          <a:blip r:embed="rId2"/>
          <a:stretch>
            <a:fillRect/>
          </a:stretch>
        </p:blipFill>
        <p:spPr>
          <a:xfrm>
            <a:off x="2871788" y="4437112"/>
            <a:ext cx="6448425" cy="1390650"/>
          </a:xfrm>
          <a:prstGeom prst="rect">
            <a:avLst/>
          </a:prstGeom>
        </p:spPr>
      </p:pic>
      <p:sp>
        <p:nvSpPr>
          <p:cNvPr id="10" name="投影片編號版面配置區 9">
            <a:extLst>
              <a:ext uri="{FF2B5EF4-FFF2-40B4-BE49-F238E27FC236}">
                <a16:creationId xmlns:a16="http://schemas.microsoft.com/office/drawing/2014/main" id="{E39A20F2-5B1D-413B-A281-C7E431B79873}"/>
              </a:ext>
            </a:extLst>
          </p:cNvPr>
          <p:cNvSpPr>
            <a:spLocks noGrp="1"/>
          </p:cNvSpPr>
          <p:nvPr>
            <p:ph type="sldNum" sz="quarter" idx="4"/>
          </p:nvPr>
        </p:nvSpPr>
        <p:spPr/>
        <p:txBody>
          <a:bodyPr/>
          <a:lstStyle/>
          <a:p>
            <a:fld id="{7F173E31-B280-470D-8E33-DE21E2EE0EAF}" type="slidenum">
              <a:rPr lang="zh-TW" altLang="en-US" smtClean="0"/>
              <a:t>90</a:t>
            </a:fld>
            <a:endParaRPr lang="zh-TW" altLang="en-US" dirty="0"/>
          </a:p>
        </p:txBody>
      </p:sp>
    </p:spTree>
    <p:extLst>
      <p:ext uri="{BB962C8B-B14F-4D97-AF65-F5344CB8AC3E}">
        <p14:creationId xmlns:p14="http://schemas.microsoft.com/office/powerpoint/2010/main" val="23657668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zh-TW" dirty="0"/>
              <a:t>樞紐分析表和樞紐分析圖的規格與限制</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658079357"/>
              </p:ext>
            </p:extLst>
          </p:nvPr>
        </p:nvGraphicFramePr>
        <p:xfrm>
          <a:off x="2235200" y="1295400"/>
          <a:ext cx="9398000" cy="5029200"/>
        </p:xfrm>
        <a:graphic>
          <a:graphicData uri="http://schemas.openxmlformats.org/drawingml/2006/table">
            <a:tbl>
              <a:tblPr firstRow="1" firstCol="1" bandRow="1">
                <a:tableStyleId>{F2DE63D5-997A-4646-A377-4702673A728D}</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4930">
                <a:tc>
                  <a:txBody>
                    <a:bodyPr/>
                    <a:lstStyle/>
                    <a:p>
                      <a:pPr>
                        <a:spcAft>
                          <a:spcPts val="0"/>
                        </a:spcAft>
                      </a:pPr>
                      <a:r>
                        <a:rPr lang="zh-TW" sz="1800" kern="0" dirty="0">
                          <a:effectLst/>
                        </a:rPr>
                        <a:t>功能</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zh-TW" sz="1800" kern="0" dirty="0">
                          <a:effectLst/>
                        </a:rPr>
                        <a:t>最大限制</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00"/>
                  </a:ext>
                </a:extLst>
              </a:tr>
              <a:tr h="374930">
                <a:tc>
                  <a:txBody>
                    <a:bodyPr/>
                    <a:lstStyle/>
                    <a:p>
                      <a:pPr>
                        <a:spcAft>
                          <a:spcPts val="0"/>
                        </a:spcAft>
                      </a:pPr>
                      <a:r>
                        <a:rPr lang="zh-TW" sz="1800" kern="0" dirty="0">
                          <a:effectLst/>
                        </a:rPr>
                        <a:t>工作表中的樞紐分析表</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zh-TW" sz="1800" kern="0" dirty="0">
                          <a:effectLst/>
                        </a:rPr>
                        <a:t>受限於可用的記憶體</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01"/>
                  </a:ext>
                </a:extLst>
              </a:tr>
              <a:tr h="374930">
                <a:tc>
                  <a:txBody>
                    <a:bodyPr/>
                    <a:lstStyle/>
                    <a:p>
                      <a:pPr>
                        <a:spcAft>
                          <a:spcPts val="0"/>
                        </a:spcAft>
                      </a:pPr>
                      <a:r>
                        <a:rPr lang="zh-TW" sz="1800" kern="0" dirty="0">
                          <a:effectLst/>
                        </a:rPr>
                        <a:t>每個欄位唯一的項目</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en-US" sz="1800" kern="0" dirty="0">
                          <a:effectLst/>
                        </a:rPr>
                        <a:t>1,048,576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02"/>
                  </a:ext>
                </a:extLst>
              </a:tr>
              <a:tr h="374930">
                <a:tc>
                  <a:txBody>
                    <a:bodyPr/>
                    <a:lstStyle/>
                    <a:p>
                      <a:pPr>
                        <a:spcAft>
                          <a:spcPts val="0"/>
                        </a:spcAft>
                      </a:pPr>
                      <a:r>
                        <a:rPr lang="zh-TW" sz="1800" kern="0" dirty="0">
                          <a:effectLst/>
                        </a:rPr>
                        <a:t>樞紐分析表中列或欄的欄位</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zh-TW" sz="1800" kern="0" dirty="0">
                          <a:effectLst/>
                        </a:rPr>
                        <a:t>受限於可用的記憶體</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03"/>
                  </a:ext>
                </a:extLst>
              </a:tr>
              <a:tr h="374930">
                <a:tc>
                  <a:txBody>
                    <a:bodyPr/>
                    <a:lstStyle/>
                    <a:p>
                      <a:pPr>
                        <a:spcAft>
                          <a:spcPts val="0"/>
                        </a:spcAft>
                      </a:pPr>
                      <a:r>
                        <a:rPr lang="zh-TW" sz="1800" kern="0" dirty="0">
                          <a:effectLst/>
                        </a:rPr>
                        <a:t>樞紐分析表中的報表篩選</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en-US" sz="1800" kern="0" dirty="0">
                          <a:effectLst/>
                        </a:rPr>
                        <a:t>256 (</a:t>
                      </a:r>
                      <a:r>
                        <a:rPr lang="zh-TW" sz="1800" kern="0" dirty="0">
                          <a:effectLst/>
                        </a:rPr>
                        <a:t>可能會受限於可用的記憶體</a:t>
                      </a:r>
                      <a:r>
                        <a:rPr lang="en-US" sz="1800" kern="0" dirty="0">
                          <a:effectLst/>
                        </a:rPr>
                        <a:t>)</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04"/>
                  </a:ext>
                </a:extLst>
              </a:tr>
              <a:tr h="374930">
                <a:tc>
                  <a:txBody>
                    <a:bodyPr/>
                    <a:lstStyle/>
                    <a:p>
                      <a:pPr>
                        <a:spcAft>
                          <a:spcPts val="0"/>
                        </a:spcAft>
                      </a:pPr>
                      <a:r>
                        <a:rPr lang="zh-TW" sz="1800" kern="0" dirty="0">
                          <a:effectLst/>
                        </a:rPr>
                        <a:t>樞紐分析表中的值欄位</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en-US" sz="1800" kern="0" dirty="0">
                          <a:effectLst/>
                        </a:rPr>
                        <a:t>256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05"/>
                  </a:ext>
                </a:extLst>
              </a:tr>
              <a:tr h="374930">
                <a:tc>
                  <a:txBody>
                    <a:bodyPr/>
                    <a:lstStyle/>
                    <a:p>
                      <a:pPr>
                        <a:spcAft>
                          <a:spcPts val="0"/>
                        </a:spcAft>
                      </a:pPr>
                      <a:r>
                        <a:rPr lang="zh-TW" sz="1800" kern="0" dirty="0">
                          <a:effectLst/>
                        </a:rPr>
                        <a:t>樞紐分析表中的計算項目公式</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zh-TW" sz="1800" kern="0" dirty="0">
                          <a:effectLst/>
                        </a:rPr>
                        <a:t>受限於可用的記憶體</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06"/>
                  </a:ext>
                </a:extLst>
              </a:tr>
              <a:tr h="374930">
                <a:tc>
                  <a:txBody>
                    <a:bodyPr/>
                    <a:lstStyle/>
                    <a:p>
                      <a:pPr>
                        <a:spcAft>
                          <a:spcPts val="0"/>
                        </a:spcAft>
                      </a:pPr>
                      <a:r>
                        <a:rPr lang="zh-TW" sz="1800" kern="0" dirty="0">
                          <a:effectLst/>
                        </a:rPr>
                        <a:t>樞紐分析圖中的報表篩選</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en-US" sz="1800" kern="0" dirty="0">
                          <a:effectLst/>
                        </a:rPr>
                        <a:t>256 (</a:t>
                      </a:r>
                      <a:r>
                        <a:rPr lang="zh-TW" sz="1800" kern="0" dirty="0">
                          <a:effectLst/>
                        </a:rPr>
                        <a:t>可能會受限於可用的記憶體</a:t>
                      </a:r>
                      <a:r>
                        <a:rPr lang="en-US" sz="1800" kern="0" dirty="0">
                          <a:effectLst/>
                        </a:rPr>
                        <a:t>)</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07"/>
                  </a:ext>
                </a:extLst>
              </a:tr>
              <a:tr h="374930">
                <a:tc>
                  <a:txBody>
                    <a:bodyPr/>
                    <a:lstStyle/>
                    <a:p>
                      <a:pPr>
                        <a:spcAft>
                          <a:spcPts val="0"/>
                        </a:spcAft>
                      </a:pPr>
                      <a:r>
                        <a:rPr lang="zh-TW" sz="1800" kern="0" dirty="0">
                          <a:effectLst/>
                        </a:rPr>
                        <a:t>樞紐分析圖報表中的值欄位</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en-US" sz="1800" kern="0" dirty="0">
                          <a:effectLst/>
                        </a:rPr>
                        <a:t>256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08"/>
                  </a:ext>
                </a:extLst>
              </a:tr>
              <a:tr h="374930">
                <a:tc>
                  <a:txBody>
                    <a:bodyPr/>
                    <a:lstStyle/>
                    <a:p>
                      <a:pPr>
                        <a:spcAft>
                          <a:spcPts val="0"/>
                        </a:spcAft>
                      </a:pPr>
                      <a:r>
                        <a:rPr lang="zh-TW" sz="1800" kern="0" dirty="0">
                          <a:effectLst/>
                        </a:rPr>
                        <a:t>在樞紐分析圖中計算項目公式</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zh-TW" sz="1800" kern="0" dirty="0">
                          <a:effectLst/>
                        </a:rPr>
                        <a:t>受限於可用的記憶體</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09"/>
                  </a:ext>
                </a:extLst>
              </a:tr>
              <a:tr h="374930">
                <a:tc>
                  <a:txBody>
                    <a:bodyPr/>
                    <a:lstStyle/>
                    <a:p>
                      <a:pPr>
                        <a:spcAft>
                          <a:spcPts val="0"/>
                        </a:spcAft>
                      </a:pPr>
                      <a:r>
                        <a:rPr lang="zh-TW" sz="1800" kern="0" dirty="0">
                          <a:effectLst/>
                        </a:rPr>
                        <a:t>樞紐分析表項目的</a:t>
                      </a:r>
                      <a:r>
                        <a:rPr lang="en-US" sz="1800" kern="0" dirty="0">
                          <a:effectLst/>
                        </a:rPr>
                        <a:t> MDX </a:t>
                      </a:r>
                      <a:r>
                        <a:rPr lang="zh-TW" sz="1800" kern="0" dirty="0">
                          <a:effectLst/>
                        </a:rPr>
                        <a:t>名稱長度</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en-US" sz="1800" kern="0" dirty="0">
                          <a:effectLst/>
                        </a:rPr>
                        <a:t>32,767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10"/>
                  </a:ext>
                </a:extLst>
              </a:tr>
              <a:tr h="374930">
                <a:tc>
                  <a:txBody>
                    <a:bodyPr/>
                    <a:lstStyle/>
                    <a:p>
                      <a:pPr>
                        <a:spcAft>
                          <a:spcPts val="0"/>
                        </a:spcAft>
                      </a:pPr>
                      <a:r>
                        <a:rPr lang="zh-TW" sz="1800" kern="0" dirty="0">
                          <a:effectLst/>
                        </a:rPr>
                        <a:t>關聯式樞紐分析表字串的長度</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en-US" sz="1800" kern="0" dirty="0">
                          <a:effectLst/>
                        </a:rPr>
                        <a:t>32,767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11"/>
                  </a:ext>
                </a:extLst>
              </a:tr>
              <a:tr h="374930">
                <a:tc>
                  <a:txBody>
                    <a:bodyPr/>
                    <a:lstStyle/>
                    <a:p>
                      <a:pPr>
                        <a:spcAft>
                          <a:spcPts val="0"/>
                        </a:spcAft>
                      </a:pPr>
                      <a:r>
                        <a:rPr lang="zh-TW" sz="1800" kern="0" dirty="0">
                          <a:effectLst/>
                        </a:rPr>
                        <a:t>篩選下拉式清單中顯示的項目</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tc>
                  <a:txBody>
                    <a:bodyPr/>
                    <a:lstStyle/>
                    <a:p>
                      <a:pPr>
                        <a:spcAft>
                          <a:spcPts val="0"/>
                        </a:spcAft>
                      </a:pPr>
                      <a:r>
                        <a:rPr lang="en-US" sz="1800" kern="0" dirty="0">
                          <a:effectLst/>
                        </a:rPr>
                        <a:t>10,000</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45720" marT="36576" marB="36576"/>
                </a:tc>
                <a:extLst>
                  <a:ext uri="{0D108BD9-81ED-4DB2-BD59-A6C34878D82A}">
                    <a16:rowId xmlns:a16="http://schemas.microsoft.com/office/drawing/2014/main" val="10012"/>
                  </a:ext>
                </a:extLst>
              </a:tr>
            </a:tbl>
          </a:graphicData>
        </a:graphic>
      </p:graphicFrame>
      <p:sp>
        <p:nvSpPr>
          <p:cNvPr id="9" name="投影片編號版面配置區 8">
            <a:extLst>
              <a:ext uri="{FF2B5EF4-FFF2-40B4-BE49-F238E27FC236}">
                <a16:creationId xmlns:a16="http://schemas.microsoft.com/office/drawing/2014/main" id="{70737893-6CF3-43F4-946D-D91EB07BC68F}"/>
              </a:ext>
            </a:extLst>
          </p:cNvPr>
          <p:cNvSpPr>
            <a:spLocks noGrp="1"/>
          </p:cNvSpPr>
          <p:nvPr>
            <p:ph type="sldNum" sz="quarter" idx="4"/>
          </p:nvPr>
        </p:nvSpPr>
        <p:spPr/>
        <p:txBody>
          <a:bodyPr/>
          <a:lstStyle/>
          <a:p>
            <a:fld id="{7F173E31-B280-470D-8E33-DE21E2EE0EAF}" type="slidenum">
              <a:rPr lang="zh-TW" altLang="en-US" smtClean="0"/>
              <a:t>91</a:t>
            </a:fld>
            <a:endParaRPr lang="zh-TW" altLang="en-US" dirty="0"/>
          </a:p>
        </p:txBody>
      </p:sp>
    </p:spTree>
    <p:extLst>
      <p:ext uri="{BB962C8B-B14F-4D97-AF65-F5344CB8AC3E}">
        <p14:creationId xmlns:p14="http://schemas.microsoft.com/office/powerpoint/2010/main" val="7397834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831851" y="1709739"/>
            <a:ext cx="10515600" cy="2852737"/>
          </a:xfrm>
        </p:spPr>
        <p:txBody>
          <a:bodyPr/>
          <a:lstStyle/>
          <a:p>
            <a:r>
              <a:rPr lang="zh-TW" altLang="en-US" dirty="0"/>
              <a:t>外部資料的分析</a:t>
            </a:r>
          </a:p>
        </p:txBody>
      </p:sp>
      <p:sp>
        <p:nvSpPr>
          <p:cNvPr id="7" name="文字版面配置區 6">
            <a:extLst>
              <a:ext uri="{FF2B5EF4-FFF2-40B4-BE49-F238E27FC236}">
                <a16:creationId xmlns:a16="http://schemas.microsoft.com/office/drawing/2014/main" id="{1C625592-0A9D-4C1D-962A-666B7DD2FCF7}"/>
              </a:ext>
            </a:extLst>
          </p:cNvPr>
          <p:cNvSpPr>
            <a:spLocks noGrp="1"/>
          </p:cNvSpPr>
          <p:nvPr>
            <p:ph type="body" idx="1"/>
          </p:nvPr>
        </p:nvSpPr>
        <p:spPr/>
        <p:txBody>
          <a:bodyPr/>
          <a:lstStyle/>
          <a:p>
            <a:endParaRPr lang="zh-TW" altLang="en-US"/>
          </a:p>
        </p:txBody>
      </p:sp>
      <p:sp>
        <p:nvSpPr>
          <p:cNvPr id="8" name="投影片編號版面配置區 7">
            <a:extLst>
              <a:ext uri="{FF2B5EF4-FFF2-40B4-BE49-F238E27FC236}">
                <a16:creationId xmlns:a16="http://schemas.microsoft.com/office/drawing/2014/main" id="{EEEA16E5-670A-4C3F-82BC-75C34CCFFAA2}"/>
              </a:ext>
            </a:extLst>
          </p:cNvPr>
          <p:cNvSpPr>
            <a:spLocks noGrp="1"/>
          </p:cNvSpPr>
          <p:nvPr>
            <p:ph type="sldNum" sz="quarter" idx="11"/>
          </p:nvPr>
        </p:nvSpPr>
        <p:spPr/>
        <p:txBody>
          <a:bodyPr/>
          <a:lstStyle/>
          <a:p>
            <a:fld id="{2CD5F70B-847F-404D-8B3F-873BE2E51CED}" type="slidenum">
              <a:rPr lang="zh-TW" altLang="en-US" smtClean="0"/>
              <a:t>92</a:t>
            </a:fld>
            <a:endParaRPr lang="zh-TW" altLang="en-US"/>
          </a:p>
        </p:txBody>
      </p:sp>
    </p:spTree>
    <p:extLst>
      <p:ext uri="{BB962C8B-B14F-4D97-AF65-F5344CB8AC3E}">
        <p14:creationId xmlns:p14="http://schemas.microsoft.com/office/powerpoint/2010/main" val="13849592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外部資料的分析</a:t>
            </a:r>
          </a:p>
        </p:txBody>
      </p:sp>
      <p:sp>
        <p:nvSpPr>
          <p:cNvPr id="3" name="內容版面配置區 2"/>
          <p:cNvSpPr>
            <a:spLocks noGrp="1"/>
          </p:cNvSpPr>
          <p:nvPr>
            <p:ph idx="1"/>
          </p:nvPr>
        </p:nvSpPr>
        <p:spPr>
          <a:xfrm>
            <a:off x="2235200" y="1295400"/>
            <a:ext cx="9398000" cy="5029200"/>
          </a:xfrm>
        </p:spPr>
        <p:txBody>
          <a:bodyPr/>
          <a:lstStyle/>
          <a:p>
            <a:r>
              <a:rPr lang="zh-TW" altLang="en-US" dirty="0"/>
              <a:t>來自</a:t>
            </a:r>
            <a:r>
              <a:rPr lang="en-US" altLang="zh-TW" dirty="0"/>
              <a:t>Access</a:t>
            </a:r>
            <a:r>
              <a:rPr lang="zh-TW" altLang="en-US" dirty="0"/>
              <a:t>資料庫的資料分析</a:t>
            </a:r>
          </a:p>
        </p:txBody>
      </p:sp>
      <p:sp>
        <p:nvSpPr>
          <p:cNvPr id="4" name="AutoShape 4" descr="data:image/jpeg;base64,/9j/4AAQSkZJRgABAQAAAQABAAD/2wCEAAkGBg8PDxAQEA8QDxUOEBAPEBAQFg8QDxAQFRAVFRQQFRIXHCYeFxojGRUWHy8gJScpLCwsFR4xNTAqNSYrLCkBCQoKDgwOGg8PGiokHxwsLCwsNSksKiwsMjUtKikpLCwpKSopLDApLCkpLSwqLSwpKSwvKSwtKSksLCwsKTUpKf/AABEIAMwAzAMBIgACEQEDEQH/xAAcAAAABwEBAAAAAAAAAAAAAAAAAgMEBQYHAQj/xABMEAABAwIBBAoOCAUDBQEAAAABAAIDBBEFBgcSIRMiMUFRYXGBkdIWFzIzUlNUcnSho7Gz0RQkNEKTorLDI3OCksFDYvAVY2Th4sL/xAAbAQABBQEBAAAAAAAAAAAAAAAAAQIDBAUGB//EADQRAAIBAwEFBQYHAAMAAAAAAAABAgMEETESEyFBkQUUMlFxIjRSYaHRIzNCgcHh8BUksf/aAAwDAQACEQMRAD8A3FBBBAASNXWRwsL5XtjaN1zjYciiMpcq4qJuj3yVwu2MHc/3OO8PeqVS4bXYtJskjiGA203XEbR4MbN//lynxhni9C7RtduO8qPZj/tCbxbOUxt200en/wByS7W8zRrPqUOK/Ga3WzZg077BsLP7tRPSrfhWSlJS2IZsrx9+SzjfiG41SxmPInbSWiJt/Sp8KUM/ORnfYNiUmt8g1+HK95/yu9ratP8ArQj+qXqrQDIeEopkPCUbyQvfa3LHQoBzZVnj4OmXqovauq/HU/TL1VoBkPCVzZDwnpKXeSF77X810M/Oaus8dT9MvVRTmqrPHU/TL1FoJlPCekrmyu4T0lG8kL3yv5roZ8c1FZ46n6ZeoinNPWeOpumXqLQtld4R6SubM7wj0lG8kHfLjzXQz05pazx1N0y9RFOaSt8fTdMvUWh7M7wj0lc2Z3hHpKN5IXvlx5roZ4c0Vb4+m6ZeoinNBW+PpumbqLRdmd4R6ShszvCPSUbyQvfLjzXQzntP1vj6bpm6iL2na3x9N0zdRaRszvCPSUNmd4R6SjeSDvlx5roZsczld4+l6ZuoinM1XePpembqLS9md4R6ShszvCPSUbyQd9uPNdDMzmZrvH0vTN1FVsqslpcNlbFK+N5kjMgMekQBpFtjpAa9S3eOV2kNsd0b54Vl+eo/XYPRf3Xp0ZtvDLNrdVZ1VCb4PPI1rDZy9gJTtMMG70E/Vc54Cgsq8pW0UW1s6WS4jad7heRwD1qXratkMb5XmzY2lzjxBZnhtLJi1c6SS4YCHP4Gxg7WIcvzKfCOeL0RdtaMZt1J+GOv2HOTGTD615qqouLC4u191M7f17zVfhZoDWANa0WAGoAcACBAaAxoDWtAAA1AAbgCISllLaCtWlWll6cl5HSUUlAlFJTRgCVwlcJWR5WZbVgrZ209TJHHG7Y2tYRonRFnO3N8glOSyXbOzndScYclnia2Silyw05b4l5ZN0j5Ihy3xLy2bpHyS7LNF9iVl+pfX7G6XXLrEaDL6vZNE+SqlkY2RjnscRovYHDSadW+LrcKjR2rm9y9oc225YhNawZ91aTtmlLn5BLrl0UlFugrYD6S5pIl0LoFwGuhdE0kLoFwHuhdJ3Q0kBgUuhdE0kNJAYFojtm+cPeszz2H67B6L+69aTCds3zm+9Zpnt+2wei/uvToeIsWfvEfRms4N3oJ+mGDd6CfqIxikZysW0WR0zT3z+JJ5oNmjnNz/SpfJTCvotIwEWfLaR/DcjUOYWVPrh9NxnQOtomEf9EXdesHpWjTHXyKWXBJGnX/AA6UKS5+0whKKSgSikphWASikoEopKUXAxx3EhTU00x/043FvG86mjncQsEe4kkk3JJJPCTulafnTxLRgipwdcr9kd5jNz1n1LMCFLBcDsuxKGxQdR/qf0X95EyERwSwYSQALkkAAbpJ3kSWMtJaRYtJBHAQbEJxsSECt0yFxT6VhUBJu+mvA/h2upv5Cz1rDHLRszGJ2mqKRx1Tx7I3z2aiOh1/6VHNcDC7WpbVDa5xefuaESuXRXmxI4NSIXphzSQppIpeiFyLpIFwKaa5pomkuaSUdgU00NNJ6SGkgMCumhppLSXdJAmBzA7bN85vvCzbPd9tg9F/detEpzt2ec39QWdZ7/ttP6L+7Ilh4ia0X/Yj6M1vBu9BP0wwbvQT9RGIZhkN/ExOR516p387n/8AtaFIdZWfZtNdbNxQv+KxX+Q6zylTVPEal7+djySCkopKBKKSmFZAJRSUCUxxjEBT080x/wBKNzhxu3GjncQOdBJCLk1FasyrLzEtnrpbG7YbQt/p7r8xcq4UeSQuJcTcuJJPCTulJkqzosHpFKmqVONNclgnsg8O+kYlSttqZJszuC0Y09fKQBzpHLmg2DEapgFgZDI3g0X7b/JHMrbmeodvVVJHeoxE08bjpO/SOlMc6lFt4J/Ca6Jx42nSb+pyiz7Riu6z2i6fLZx+/iM/cpDJjFjSVtPUXsI5W6XHGdq8f2kqOciFKy7VipxcXoz0biTLPuNx4DgeG/8Az1pmSmeTGKfS8KppibuhGwSnjZtbnlGif6ko+rYN+/JrUSOMjBrMHrF46C91y6ZPxAbwPPqSLsQdvWCUlVKRJXXLqJdVvP3j7km6U75POUD1RZMmUDdIHOEQ1LPCChtkHCF3TQLuUS/0xnD6iufTmcfQorTXdNAu6RMU1c0yMFjrewfmComfD7bT+i/uyK1UL/4sf8yP9YVVz4/bqf0X92RLHxBRio3MceTNcwbvQT9MMG70E/URzxmGbA3rJv5DvisV/kOs8pWfZrPtc3o5+KxX+TdPKfepqniNW9/PfogpKISukopTCujhKpGdDE9CnjgB1zP0neYz/wCiOhXUlY5l/iezV8gBu2ACFvBtdbvzFydFcTX7Jo7y4TekeP2+pX7rhKLdK0dM6aWOJut0r2RtHG5wA96mydnKSSyzZMh6H6PhMW86qc6Z3ITtfytb0qNy+pBLQycMRbK3h2ps78pJ5lYsXkEWxQMNmwxtYOiw9QHSoWpYHtc12sPaWm/ARZQJ8zh6U5Sq7983n6/YxgohS1TCWPcw7rHOaeUGybkqQ6qTyaZmcr9MVlC499j2aPicNq63Sw8ym3mxIO9qPKsxyMxn6HiFNNezRIGSfy37R3qN+YLaK7J+SSqeGCzHWk0z3I0t0DhN76lG9TnbrFKu29JLP7rg/wCCCLk8p8Eqpe4iIHhSHY29HdHoVuw7BIYANFuk7fe7W7m4OZSCbky6t9yprqUxuQ07u7qgziiYT6yV05tYj3VTMf7fcrkgkyyo7mq+ZRJs1cZ7ipePOY13rBCiqvNtXR64ZmSW3g50bvXq9a1BcJtrO8jLFjdVFzMywzJLFzrfsbBwTODnfkv705qshcTNy2qg4mt02euxKcY7nfo6d5jgY6qLbguaQyG/E891ygW41G0ee5hP8Wje1vhRvDyOOxA96XiacaN/OO0ocP2/8byRNZQYrQvY6USaIe07INGWO+kN067c4CrWcjG5KmogdLo3bT6N2i1xsjzcjnW74HlBS18WyQSCQbj2nU9hI7l7Tue48azHPHkJotFfTizIxoTRAdwC4kSt4rmxG9qPCli8MjoV5KulUWGuBqWDd6Cfphg3egn6YY5lmao/XJvRz8Vi0CXdPKfes+zUH65N6OfisWgS7p5T71NU8RrXn579EEKISukoj3W3UwroZ4viAp4JZjuRRufykDat5zYc6wWWYucXONy4lxPCSbkrS86GM6NMyBv+u+54Sxmv3lqy66kidV2RT3dNzf6v4FLq3ZrMN2fEo3EXbTtfMeC4Gi38zgf6VTLq9ZuspKKhhq3TSlss2iyMBkjrMDTr0miw1u/KlloW7+c9xJQWW+HD58C74hUacr3cLjbk3B6k0cVCHLSh8cf7JeqiOyzofHfkl6qjwYcaE0sbL6FQy0pdjrHnelDZRykWd+YHpUASrNlli1NUiJ0Umk5hc1w0Xt2psQbkDfHrVWJTjYpSe7WQEr0pkNjP0zDqaYm7tjEcn8xh0HHiuRfnC80krW8xWMXbU0hO4RURjiNmP9zOlNkZXa1Pbo7XwmsoIIKM5UCCCCAAqVnbxSSDDtGMkfSJWwuI8Ase5wvx6NuQlXVQ2V2TrcQpJKckNcbPiedxsje5J4t0HiJSos2k4QrwlPRNGLZMYRE5pkkaHkEANOtoFr3tvlWdrGgW0W24LCygYmS0M7oahjo76jfcuNx7TuOHGFNtffWNd9w7yedO6rq+02PcBY2GriliGxuc9sb9DU2RjnAFrm7h3Qb7xC0qtpGTRSRPF2ysdG8cLXCxHQVRMmcHfPKx9iI43B5duAkG4aOHWrlj+IOpqWedrS8wxPeGjXcgaubfPECmsxL97daMYvjp9iHyAxr6TSNLracZMUltwvabF1uMWPOrQswzOaQhlJvZ8xI47MaCelaekZVvacadxOEdEzKc05+uTejH4sa0GXdPKfes8zSn65N6Mfixq/VUwaXcNz7ypZ+IuXizcP0QWWUN3ehMJpS75Lsjyd1McTrhBDLM7ciY5/LYahzmw501IIQMuy+xLZq17QbtgAiHBca3H+4noCrmkuTTl7nPcbl7i5x4STclEunnWU1sQUVyFNJc0kS6F0D9oMSikrl0UlAxyOkopKBKKSmkbkAlWHN7jX0TE6aQmzXv2GTg0JNrc8hLXf0qtkrmlzcfBxpGVqqU4uL5nrpBQ+SGMisoKao35Im6fFI3aPH9zSphRnFyi4tp8gIIIIGgQQQQA3rMPhnboTRRyt8GRrXjoKY02SlDEdpTRt37WJaORp1BSyCB6nKOjZxrQBYAADcA1ALkkYcC1wBDgQQdYIIsQQjIIGFOyEpmQiamAsaSeWE8Lm6Wkx55WOariqBQVex4/XRAi0sUMpt4TWsHTZ3qV+CVlq7i1U2viSl1WX9TJ80Z+uzejH4sautSdu/zne8qkZoT9dm9GPxY1dqru3+c79RU0/EaNz7xL0Qg4qlZzsT2OlbCDrqH6/MZYn1lqublj2cbE9mrnMBu2na2IcGl3Tz0m3ME0sWsc1F8it3Quk7rt0G3tF1zW5Nw11Y8VDBJFBC572kuALiQ1tyCDwnmVmmyVoC4ltMwAk2F5NQvqGtyWzX0P0fCaipOp1ZKWM442bQesydAT15SGRKrKdaTTeFw6akMclqLydnS/wCaTdkvReTs6X/NTDikXFBKpS8yJdkzR+Ts/P8ANU3LDC2U8zdjaGskZcAXsHA2P+FooaSQACSTYAayTwAJrnFyMezDPpLu+QyMc5otZkTzoEcZ0izk1oF30YNKT14GSErhK4SuJCds2nMPjOlBU0jjrieJmD/Y8Wdbkc0f3LVV5szXY39ExWnJNmzk00nJJbR6Hhh5l6TTWc1f09mtnz4gQQQSFACCCCAAggggAIIKFywygFBRyz3GlbQiB+9K4bXVv23eQFA+nCVSShHVlAwqs2fKKse03DQ9l+JhZH7wVq7NwLIs0uHOc6Wd1zpuDATum22cb8pHQteASsv9p4VfYj+hJdEZHmgP12b0Y/FjV3qu7f5zv1FUfM8frs/ox+LGrxVd2/znfqKmn4i1c+8S9ER+JVrYIZJnbkTHSHj0Re3Puc68/wBRUOke57jdz3Oe48LnG59ZW+YvhkdVC+CQvDJLaWgdFxAINr2Oq4CrDs2GH/8AkfiN6iYWbepGCeTJrro1mw39QWqHNpQf9/8AEb1UalyBooZI5WiUmJ7ZAHvDmEtcCA4aOsatxBa7xHkW2ooxSUdFRjVsMLS/z7WP5tJRbinddWPmfpvtewGrULDiTNyRFKjFxjh68xNxRYoXSODGNLnONgBulL01G+Z4ZG3SJ6AOEneCuVBh0FBE6SRzQQ28krtQA4BxcW6UNhWuFSWNW9EJ4LgMdIwyylumGkuebBkbba7E7nGVnOXGWs2KPOH0DHOjkOiS0HTntr1eDGN3Xu212GpL5Q49V4zMKSka4RX7nudIA98lO80bw95V6yRyMgw6Pa2fK8fxZiNs7/a3wW8XSl4R4vUpNqj+LW4zei8vU8ySxlrnNcLFpLSOAg2KISvQ2I5ncMnmlmfs4dNI6RwZIGtDnG5sNHULlNu0fhXDU/iN6qbktrtGljjkwOOQtcHA2LSCDwEG4K9WZN4u2so6epb/AK0THnifaz28zgRzKn9o/CuGp/Eb1Vbsm8nYsPpxTwukLGuc5uyODyNI3IBsNV7nnKRlG8uKdaK2dUSiCCCQzQIIIIACCCrmUeXtFQgh8gkkG5DFZz7/AO47jOfoKCSnSnVlswWWTlbWxwRulle2NkY0nOdqACwLL3LN2Iz6Qu2GHSELDukb8jh4RsOQWCLlRlnVYnIA86EYcNjgYdoCdQLj953Geayr2P4eYXRMJuXR6brbgOk4WHQnpHT2dnGyxOpxqPReX+/o9BZG4K2ngYxu4xtr8J33c5VlUfg3egpBMOWlJybk9WY/mcP12f0Y/FjV5qu7f57v1FUXM2fr0/op+NGr1V92/wA936ip5+I2rn3iXohs5JPSrkk9NBCTki5KuSLkjJUJPSlDh0k79Fg85x7lo4SnOHYU+odYamjunncHFxlWh74aKHcsN4ffe7hSZIa1xu/ZjxkJxxU9BAXONgO6ce7e7eAHuCo1dNV4zPsbBoRMN7HuIx4bz953F0b5UoaSoxOa7joRsNr/AHWDwWjfd/ziVxw7DoqeMRxNDWjpcd9xO+UZx6lLbVH2nxm/oNcAyfhootjibrOt8h7uR3CT7hvKTQRXusCTvAnoTCnKTk8vVhkFgkGcHFg57o6iR7Q92pzWSAAk2FyL7nGpOmzx4hHqlhgk5WvjPqP+E7ZZsS7FuF4XF/ubQm2I4lDTRulmkbGxm652ocg4TxBZtDnvbonTonB1tWjIC0u47tuB0qhZQ5TVWJS6czrgX2OJtxFGOIcPGdaNkWh2NWlL8b2YrXT6FwxvPLOZvqcbGxNuP4zS58nGQDtRxI1PnunHfKSJ3mPez3gqj0eGk/5dvDkT9+Fxkb/KnYRsd0tGtmNPKXPLRcTnw/8AB9r/APCY1WeurIOx00EfG4vkI9yqb8FbvO9QXBgg8P1IwgVlax0pfX+xzi2XuJVQLZKl7WndZFaJpHAdHWRykqADeFTceCs33OPQE8goY2bjBynWfWgsqTgtmnFRXyI3BcKklmia0aIdLG3Sdua3gX41K518GZSVNPG0lxNNpOcfvO2WTe3gpLCftEH8+H4rUTPl9up/Rf3ZE6PiM+eVcwy9UzXsG70E/TDBu9BP1CcmY5mZP16f0U/GjV8qu7f5zv1FULMv9un9FPxo1fqru3+c79RU8/Eblz7xL0Q2ckXpZySemghFyd4Xg7pzc7VgOt3DxBNHBXWBmixoAtZoHqTZMiuKzpx4asRe9lPGGtAFhtWj3lQzMOfVv05CQzh4R4LeAcalzR6bru3ODh/9J4ABqGqybkzVPZ01YSCBsbQ1gDQ3UAEoo/KCsMNHVStOiYqeZ7Tq1ObG4j12WKQZyMYGsTueOF0UZHSGoSyW7WwqXUXKLSx5m9phj1TsVJUyeLgmf0RkrHo872Jt7rYHedHY+ohDFM7NXU08tO+GACaN0ZczZA4Aix1FxHD0pdllyHYtwppvGM+ZGZMwjYnE777dACkZaNp/4CkMno7U7T4RcfzFP3BPNqpGMpttc2RM2DtP3WdGj7knBhQbqsAOLWTzqWcEmQgFBPhl49REMAFgLWRSEqQiEIJ0EshZGshZAuTgCO0IAIwCBGx5hP2iD+fD8VqTz5fbqf0X92RK4SPrEH8+H4rUlny+3U/ov7siWPiM6p71D0Zr2Dd6Cfphg3egn6hOTMazL/bp/RT8aNaHUwPL3bV3dO3ncJWJ5LZVy4bM+aJkchfGYiJNKwGk11xoka9qFZzntrfJ6X23XViUW3lHRXNtWlWc4Lg0uZfXUz/Af/a75JJ1LJ4D/wC13yVF7d1b5PS+26652763yel9t103ZkRq3ufhXUvAo5CQNjfrI+67h5FclivbwrfJ6X23XXO3hXeT0vtuukcJMhrWVxVxwXD5m1oLE+3jXeT0vtuuh28a7yel9t10m7ZD/wAZX8l1NMy+DzhlUI2Pe58YYGsDnOOk9rTYDWdRKzPBcDqm07AaecHbEgxyA63HesudvKu8mpfbddDt5V3k1L7brpVGSLtK3uKdLdbK1zr8sDx2DVHk834b/kkH5PSndpJDywuP/wCUl28q7yal9t10O3lXeTUvtuunYkOVG5WkfqPafB5mtAFPK228I5BbmsunC5/ETfhyfJMe3lXeTUvtuuh28q7yal9t10mzIsRdyljYXUduwufxE34cvySZwqo8RP8Ahy/JIdvKu8mpfbddDt5V3k1L7bro2ZDtu6+BdRU4TUeTz/hy/JFOE1Hk8/4cvyRO3lXeTUvtuuh28q7yal9t10bMh28uvgXUN/0io8nn/Dl+SH/SKjyef8OX5IvbyrvJqX23XQ7eVd5NS+266NmQb26+BdQ4wmo8nn/Dl+SMMJqPJ5/w5fkku3lXeTUvtuuh28q7yal9t10bMg3l18C6khhmGTieEmCYATREkxyAACRusmyj8+X26n9F/dkQ7eVd5NS+266quVuVsuJysmmZHGY49jAj0rEaTnXOkTru5LGLzljIQrTrRnOKSSfPOp6IwbvQT9MMG70E/UBypHT4Mx5uUn2PxqVQQBFdj8aHY/GpVBAEV2Pxodj8alUEARXY/Gh2PxqVQQBFdj8aHY/GpVBAEV2Pxodj8alUEARXY/Gh2PxqVQQBFdj8aHY/GpVBAEV2Pxodj8alUEARXY/Gh2PxqVQQBFdj8aHY/GpVBAEV2PxoDJ+NSqCAEqeAMFglUEEAf//Z"/>
          <p:cNvSpPr>
            <a:spLocks noChangeAspect="1" noChangeArrowheads="1"/>
          </p:cNvSpPr>
          <p:nvPr/>
        </p:nvSpPr>
        <p:spPr bwMode="auto">
          <a:xfrm>
            <a:off x="1587500" y="-942975"/>
            <a:ext cx="1943100" cy="1943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 name="AutoShape 6" descr="data:image/jpeg;base64,/9j/4AAQSkZJRgABAQAAAQABAAD/2wCEAAkGBg8PDxAQEA8QDxUOEBAPEBAQFg8QDxAQFRAVFRQQFRIXHCYeFxojGRUWHy8gJScpLCwsFR4xNTAqNSYrLCkBCQoKDgwOGg8PGiokHxwsLCwsNSksKiwsMjUtKikpLCwpKSopLDApLCkpLSwqLSwpKSwvKSwtKSksLCwsKTUpKf/AABEIAMwAzAMBIgACEQEDEQH/xAAcAAAABwEBAAAAAAAAAAAAAAAAAgMEBQYHAQj/xABMEAABAwIBBAoOCAUDBQEAAAABAAIDBBEFBgcSIRMiMUFRYXGBkdIWFzIzUlNUcnSho7Gz0RQkNEKTorLDI3OCksFDYvAVY2Th4sL/xAAbAQABBQEBAAAAAAAAAAAAAAAAAQIDBAUGB//EADQRAAIBAwEFBQYHAAMAAAAAAAABAgMEETESEyFBkQUUMlFxIjRSYaHRIzNCgcHh8BUksf/aAAwDAQACEQMRAD8A3FBBBAASNXWRwsL5XtjaN1zjYciiMpcq4qJuj3yVwu2MHc/3OO8PeqVS4bXYtJskjiGA203XEbR4MbN//lynxhni9C7RtduO8qPZj/tCbxbOUxt200en/wByS7W8zRrPqUOK/Ga3WzZg077BsLP7tRPSrfhWSlJS2IZsrx9+SzjfiG41SxmPInbSWiJt/Sp8KUM/ORnfYNiUmt8g1+HK95/yu9ratP8ArQj+qXqrQDIeEopkPCUbyQvfa3LHQoBzZVnj4OmXqovauq/HU/TL1VoBkPCVzZDwnpKXeSF77X810M/Oaus8dT9MvVRTmqrPHU/TL1FoJlPCekrmyu4T0lG8kL3yv5roZ8c1FZ46n6ZeoinNPWeOpumXqLQtld4R6SubM7wj0lG8kHfLjzXQz05pazx1N0y9RFOaSt8fTdMvUWh7M7wj0lc2Z3hHpKN5IXvlx5roZ4c0Vb4+m6ZeoinNBW+PpumbqLRdmd4R6ShszvCPSUbyQvfLjzXQzntP1vj6bpm6iL2na3x9N0zdRaRszvCPSUNmd4R6SjeSDvlx5roZsczld4+l6ZuoinM1XePpembqLS9md4R6ShszvCPSUbyQd9uPNdDMzmZrvH0vTN1FVsqslpcNlbFK+N5kjMgMekQBpFtjpAa9S3eOV2kNsd0b54Vl+eo/XYPRf3Xp0ZtvDLNrdVZ1VCb4PPI1rDZy9gJTtMMG70E/Vc54Cgsq8pW0UW1s6WS4jad7heRwD1qXratkMb5XmzY2lzjxBZnhtLJi1c6SS4YCHP4Gxg7WIcvzKfCOeL0RdtaMZt1J+GOv2HOTGTD615qqouLC4u191M7f17zVfhZoDWANa0WAGoAcACBAaAxoDWtAAA1AAbgCISllLaCtWlWll6cl5HSUUlAlFJTRgCVwlcJWR5WZbVgrZ209TJHHG7Y2tYRonRFnO3N8glOSyXbOzndScYclnia2Silyw05b4l5ZN0j5Ihy3xLy2bpHyS7LNF9iVl+pfX7G6XXLrEaDL6vZNE+SqlkY2RjnscRovYHDSadW+LrcKjR2rm9y9oc225YhNawZ91aTtmlLn5BLrl0UlFugrYD6S5pIl0LoFwGuhdE0kLoFwHuhdJ3Q0kBgUuhdE0kNJAYFojtm+cPeszz2H67B6L+69aTCds3zm+9Zpnt+2wei/uvToeIsWfvEfRms4N3oJ+mGDd6CfqIxikZysW0WR0zT3z+JJ5oNmjnNz/SpfJTCvotIwEWfLaR/DcjUOYWVPrh9NxnQOtomEf9EXdesHpWjTHXyKWXBJGnX/AA6UKS5+0whKKSgSikphWASikoEopKUXAxx3EhTU00x/043FvG86mjncQsEe4kkk3JJJPCTulafnTxLRgipwdcr9kd5jNz1n1LMCFLBcDsuxKGxQdR/qf0X95EyERwSwYSQALkkAAbpJ3kSWMtJaRYtJBHAQbEJxsSECt0yFxT6VhUBJu+mvA/h2upv5Cz1rDHLRszGJ2mqKRx1Tx7I3z2aiOh1/6VHNcDC7WpbVDa5xefuaESuXRXmxI4NSIXphzSQppIpeiFyLpIFwKaa5pomkuaSUdgU00NNJ6SGkgMCumhppLSXdJAmBzA7bN85vvCzbPd9tg9F/detEpzt2ec39QWdZ7/ttP6L+7Ilh4ia0X/Yj6M1vBu9BP0wwbvQT9RGIZhkN/ExOR516p387n/8AtaFIdZWfZtNdbNxQv+KxX+Q6zylTVPEal7+djySCkopKBKKSmFZAJRSUCUxxjEBT080x/wBKNzhxu3GjncQOdBJCLk1FasyrLzEtnrpbG7YbQt/p7r8xcq4UeSQuJcTcuJJPCTulJkqzosHpFKmqVONNclgnsg8O+kYlSttqZJszuC0Y09fKQBzpHLmg2DEapgFgZDI3g0X7b/JHMrbmeodvVVJHeoxE08bjpO/SOlMc6lFt4J/Ca6Jx42nSb+pyiz7Riu6z2i6fLZx+/iM/cpDJjFjSVtPUXsI5W6XHGdq8f2kqOciFKy7VipxcXoz0biTLPuNx4DgeG/8Az1pmSmeTGKfS8KppibuhGwSnjZtbnlGif6ko+rYN+/JrUSOMjBrMHrF46C91y6ZPxAbwPPqSLsQdvWCUlVKRJXXLqJdVvP3j7km6U75POUD1RZMmUDdIHOEQ1LPCChtkHCF3TQLuUS/0xnD6iufTmcfQorTXdNAu6RMU1c0yMFjrewfmComfD7bT+i/uyK1UL/4sf8yP9YVVz4/bqf0X92RLHxBRio3MceTNcwbvQT9MMG70E/URzxmGbA3rJv5DvisV/kOs8pWfZrPtc3o5+KxX+TdPKfepqniNW9/PfogpKISukopTCujhKpGdDE9CnjgB1zP0neYz/wCiOhXUlY5l/iezV8gBu2ACFvBtdbvzFydFcTX7Jo7y4TekeP2+pX7rhKLdK0dM6aWOJut0r2RtHG5wA96mydnKSSyzZMh6H6PhMW86qc6Z3ITtfytb0qNy+pBLQycMRbK3h2ps78pJ5lYsXkEWxQMNmwxtYOiw9QHSoWpYHtc12sPaWm/ARZQJ8zh6U5Sq7983n6/YxgohS1TCWPcw7rHOaeUGybkqQ6qTyaZmcr9MVlC499j2aPicNq63Sw8ym3mxIO9qPKsxyMxn6HiFNNezRIGSfy37R3qN+YLaK7J+SSqeGCzHWk0z3I0t0DhN76lG9TnbrFKu29JLP7rg/wCCCLk8p8Eqpe4iIHhSHY29HdHoVuw7BIYANFuk7fe7W7m4OZSCbky6t9yprqUxuQ07u7qgziiYT6yV05tYj3VTMf7fcrkgkyyo7mq+ZRJs1cZ7ipePOY13rBCiqvNtXR64ZmSW3g50bvXq9a1BcJtrO8jLFjdVFzMywzJLFzrfsbBwTODnfkv705qshcTNy2qg4mt02euxKcY7nfo6d5jgY6qLbguaQyG/E891ygW41G0ee5hP8Wje1vhRvDyOOxA96XiacaN/OO0ocP2/8byRNZQYrQvY6USaIe07INGWO+kN067c4CrWcjG5KmogdLo3bT6N2i1xsjzcjnW74HlBS18WyQSCQbj2nU9hI7l7Tue48azHPHkJotFfTizIxoTRAdwC4kSt4rmxG9qPCli8MjoV5KulUWGuBqWDd6Cfphg3egn6YY5lmao/XJvRz8Vi0CXdPKfes+zUH65N6OfisWgS7p5T71NU8RrXn579EEKISukoj3W3UwroZ4viAp4JZjuRRufykDat5zYc6wWWYucXONy4lxPCSbkrS86GM6NMyBv+u+54Sxmv3lqy66kidV2RT3dNzf6v4FLq3ZrMN2fEo3EXbTtfMeC4Gi38zgf6VTLq9ZuspKKhhq3TSlss2iyMBkjrMDTr0miw1u/KlloW7+c9xJQWW+HD58C74hUacr3cLjbk3B6k0cVCHLSh8cf7JeqiOyzofHfkl6qjwYcaE0sbL6FQy0pdjrHnelDZRykWd+YHpUASrNlli1NUiJ0Umk5hc1w0Xt2psQbkDfHrVWJTjYpSe7WQEr0pkNjP0zDqaYm7tjEcn8xh0HHiuRfnC80krW8xWMXbU0hO4RURjiNmP9zOlNkZXa1Pbo7XwmsoIIKM5UCCCCAAqVnbxSSDDtGMkfSJWwuI8Ase5wvx6NuQlXVQ2V2TrcQpJKckNcbPiedxsje5J4t0HiJSos2k4QrwlPRNGLZMYRE5pkkaHkEANOtoFr3tvlWdrGgW0W24LCygYmS0M7oahjo76jfcuNx7TuOHGFNtffWNd9w7yedO6rq+02PcBY2GriliGxuc9sb9DU2RjnAFrm7h3Qb7xC0qtpGTRSRPF2ysdG8cLXCxHQVRMmcHfPKx9iI43B5duAkG4aOHWrlj+IOpqWedrS8wxPeGjXcgaubfPECmsxL97daMYvjp9iHyAxr6TSNLracZMUltwvabF1uMWPOrQswzOaQhlJvZ8xI47MaCelaekZVvacadxOEdEzKc05+uTejH4sa0GXdPKfes8zSn65N6Mfixq/VUwaXcNz7ypZ+IuXizcP0QWWUN3ehMJpS75Lsjyd1McTrhBDLM7ciY5/LYahzmw501IIQMuy+xLZq17QbtgAiHBca3H+4noCrmkuTTl7nPcbl7i5x4STclEunnWU1sQUVyFNJc0kS6F0D9oMSikrl0UlAxyOkopKBKKSmkbkAlWHN7jX0TE6aQmzXv2GTg0JNrc8hLXf0qtkrmlzcfBxpGVqqU4uL5nrpBQ+SGMisoKao35Im6fFI3aPH9zSphRnFyi4tp8gIIIIGgQQQQA3rMPhnboTRRyt8GRrXjoKY02SlDEdpTRt37WJaORp1BSyCB6nKOjZxrQBYAADcA1ALkkYcC1wBDgQQdYIIsQQjIIGFOyEpmQiamAsaSeWE8Lm6Wkx55WOariqBQVex4/XRAi0sUMpt4TWsHTZ3qV+CVlq7i1U2viSl1WX9TJ80Z+uzejH4sautSdu/zne8qkZoT9dm9GPxY1dqru3+c79RU0/EaNz7xL0Qg4qlZzsT2OlbCDrqH6/MZYn1lqublj2cbE9mrnMBu2na2IcGl3Tz0m3ME0sWsc1F8it3Quk7rt0G3tF1zW5Nw11Y8VDBJFBC572kuALiQ1tyCDwnmVmmyVoC4ltMwAk2F5NQvqGtyWzX0P0fCaipOp1ZKWM442bQesydAT15SGRKrKdaTTeFw6akMclqLydnS/wCaTdkvReTs6X/NTDikXFBKpS8yJdkzR+Ts/P8ANU3LDC2U8zdjaGskZcAXsHA2P+FooaSQACSTYAayTwAJrnFyMezDPpLu+QyMc5otZkTzoEcZ0izk1oF30YNKT14GSErhK4SuJCds2nMPjOlBU0jjrieJmD/Y8Wdbkc0f3LVV5szXY39ExWnJNmzk00nJJbR6Hhh5l6TTWc1f09mtnz4gQQQSFACCCCAAggggAIIKFywygFBRyz3GlbQiB+9K4bXVv23eQFA+nCVSShHVlAwqs2fKKse03DQ9l+JhZH7wVq7NwLIs0uHOc6Wd1zpuDATum22cb8pHQteASsv9p4VfYj+hJdEZHmgP12b0Y/FjV3qu7f5zv1FUfM8frs/ox+LGrxVd2/znfqKmn4i1c+8S9ER+JVrYIZJnbkTHSHj0Re3Puc68/wBRUOke57jdz3Oe48LnG59ZW+YvhkdVC+CQvDJLaWgdFxAINr2Oq4CrDs2GH/8AkfiN6iYWbepGCeTJrro1mw39QWqHNpQf9/8AEb1UalyBooZI5WiUmJ7ZAHvDmEtcCA4aOsatxBa7xHkW2ooxSUdFRjVsMLS/z7WP5tJRbinddWPmfpvtewGrULDiTNyRFKjFxjh68xNxRYoXSODGNLnONgBulL01G+Z4ZG3SJ6AOEneCuVBh0FBE6SRzQQ28krtQA4BxcW6UNhWuFSWNW9EJ4LgMdIwyylumGkuebBkbba7E7nGVnOXGWs2KPOH0DHOjkOiS0HTntr1eDGN3Xu212GpL5Q49V4zMKSka4RX7nudIA98lO80bw95V6yRyMgw6Pa2fK8fxZiNs7/a3wW8XSl4R4vUpNqj+LW4zei8vU8ySxlrnNcLFpLSOAg2KISvQ2I5ncMnmlmfs4dNI6RwZIGtDnG5sNHULlNu0fhXDU/iN6qbktrtGljjkwOOQtcHA2LSCDwEG4K9WZN4u2so6epb/AK0THnifaz28zgRzKn9o/CuGp/Eb1Vbsm8nYsPpxTwukLGuc5uyODyNI3IBsNV7nnKRlG8uKdaK2dUSiCCCQzQIIIIACCCrmUeXtFQgh8gkkG5DFZz7/AO47jOfoKCSnSnVlswWWTlbWxwRulle2NkY0nOdqACwLL3LN2Iz6Qu2GHSELDukb8jh4RsOQWCLlRlnVYnIA86EYcNjgYdoCdQLj953Geayr2P4eYXRMJuXR6brbgOk4WHQnpHT2dnGyxOpxqPReX+/o9BZG4K2ngYxu4xtr8J33c5VlUfg3egpBMOWlJybk9WY/mcP12f0Y/FjV5qu7f57v1FUXM2fr0/op+NGr1V92/wA936ip5+I2rn3iXohs5JPSrkk9NBCTki5KuSLkjJUJPSlDh0k79Fg85x7lo4SnOHYU+odYamjunncHFxlWh74aKHcsN4ffe7hSZIa1xu/ZjxkJxxU9BAXONgO6ce7e7eAHuCo1dNV4zPsbBoRMN7HuIx4bz953F0b5UoaSoxOa7joRsNr/AHWDwWjfd/ziVxw7DoqeMRxNDWjpcd9xO+UZx6lLbVH2nxm/oNcAyfhootjibrOt8h7uR3CT7hvKTQRXusCTvAnoTCnKTk8vVhkFgkGcHFg57o6iR7Q92pzWSAAk2FyL7nGpOmzx4hHqlhgk5WvjPqP+E7ZZsS7FuF4XF/ubQm2I4lDTRulmkbGxm652ocg4TxBZtDnvbonTonB1tWjIC0u47tuB0qhZQ5TVWJS6czrgX2OJtxFGOIcPGdaNkWh2NWlL8b2YrXT6FwxvPLOZvqcbGxNuP4zS58nGQDtRxI1PnunHfKSJ3mPez3gqj0eGk/5dvDkT9+Fxkb/KnYRsd0tGtmNPKXPLRcTnw/8AB9r/APCY1WeurIOx00EfG4vkI9yqb8FbvO9QXBgg8P1IwgVlax0pfX+xzi2XuJVQLZKl7WndZFaJpHAdHWRykqADeFTceCs33OPQE8goY2bjBynWfWgsqTgtmnFRXyI3BcKklmia0aIdLG3Sdua3gX41K518GZSVNPG0lxNNpOcfvO2WTe3gpLCftEH8+H4rUTPl9up/Rf3ZE6PiM+eVcwy9UzXsG70E/TDBu9BP1CcmY5mZP16f0U/GjV8qu7f5zv1FULMv9un9FPxo1fqru3+c79RU8/Eblz7xL0Q2ckXpZySemghFyd4Xg7pzc7VgOt3DxBNHBXWBmixoAtZoHqTZMiuKzpx4asRe9lPGGtAFhtWj3lQzMOfVv05CQzh4R4LeAcalzR6bru3ODh/9J4ABqGqybkzVPZ01YSCBsbQ1gDQ3UAEoo/KCsMNHVStOiYqeZ7Tq1ObG4j12WKQZyMYGsTueOF0UZHSGoSyW7WwqXUXKLSx5m9phj1TsVJUyeLgmf0RkrHo872Jt7rYHedHY+ohDFM7NXU08tO+GACaN0ZczZA4Aix1FxHD0pdllyHYtwppvGM+ZGZMwjYnE777dACkZaNp/4CkMno7U7T4RcfzFP3BPNqpGMpttc2RM2DtP3WdGj7knBhQbqsAOLWTzqWcEmQgFBPhl49REMAFgLWRSEqQiEIJ0EshZGshZAuTgCO0IAIwCBGx5hP2iD+fD8VqTz5fbqf0X92RK4SPrEH8+H4rUlny+3U/ov7siWPiM6p71D0Zr2Dd6Cfphg3egn6hOTMazL/bp/RT8aNaHUwPL3bV3dO3ncJWJ5LZVy4bM+aJkchfGYiJNKwGk11xoka9qFZzntrfJ6X23XViUW3lHRXNtWlWc4Lg0uZfXUz/Af/a75JJ1LJ4D/wC13yVF7d1b5PS+26652763yel9t103ZkRq3ufhXUvAo5CQNjfrI+67h5FclivbwrfJ6X23XXO3hXeT0vtuukcJMhrWVxVxwXD5m1oLE+3jXeT0vtuuh28a7yel9t10m7ZD/wAZX8l1NMy+DzhlUI2Pe58YYGsDnOOk9rTYDWdRKzPBcDqm07AaecHbEgxyA63HesudvKu8mpfbddDt5V3k1L7brpVGSLtK3uKdLdbK1zr8sDx2DVHk834b/kkH5PSndpJDywuP/wCUl28q7yal9t10O3lXeTUvtuunYkOVG5WkfqPafB5mtAFPK228I5BbmsunC5/ETfhyfJMe3lXeTUvtuuh28q7yal9t10mzIsRdyljYXUduwufxE34cvySZwqo8RP8Ahy/JIdvKu8mpfbddDt5V3k1L7bro2ZDtu6+BdRU4TUeTz/hy/JFOE1Hk8/4cvyRO3lXeTUvtuuh28q7yal9t10bMh28uvgXUN/0io8nn/Dl+SH/SKjyef8OX5IvbyrvJqX23XQ7eVd5NS+266NmQb26+BdQ4wmo8nn/Dl+SMMJqPJ5/w5fkku3lXeTUvtuuh28q7yal9t10bMg3l18C6khhmGTieEmCYATREkxyAACRusmyj8+X26n9F/dkQ7eVd5NS+266quVuVsuJysmmZHGY49jAj0rEaTnXOkTru5LGLzljIQrTrRnOKSSfPOp6IwbvQT9MMG70E/UBypHT4Mx5uUn2PxqVQQBFdj8aHY/GpVBAEV2Pxodj8alUEARXY/Gh2PxqVQQBFdj8aHY/GpVBAEV2Pxodj8alUEARXY/Gh2PxqVQQBFdj8aHY/GpVBAEV2Pxodj8alUEARXY/Gh2PxqVQQBFdj8aHY/GpVBAEV2PxoDJ+NSqCAEqeAMFglUEEAf//Z"/>
          <p:cNvSpPr>
            <a:spLocks noChangeAspect="1" noChangeArrowheads="1"/>
          </p:cNvSpPr>
          <p:nvPr/>
        </p:nvSpPr>
        <p:spPr bwMode="auto">
          <a:xfrm>
            <a:off x="1739900" y="-790575"/>
            <a:ext cx="1943100" cy="1943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2" name="Picture 8" descr="http://blog.knowledgewave.com/wp-content/uploads/2012/04/Access.png">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0" y="22098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cabbagetreesolutions.com/wp-content/uploads/2010/07/ms-office.png">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4032" y="3429000"/>
            <a:ext cx="3566368" cy="3566368"/>
          </a:xfrm>
          <a:prstGeom prst="rect">
            <a:avLst/>
          </a:prstGeom>
          <a:noFill/>
          <a:extLst>
            <a:ext uri="{909E8E84-426E-40DD-AFC4-6F175D3DCCD1}">
              <a14:hiddenFill xmlns:a14="http://schemas.microsoft.com/office/drawing/2010/main">
                <a:solidFill>
                  <a:srgbClr val="FFFFFF"/>
                </a:solidFill>
              </a14:hiddenFill>
            </a:ext>
          </a:extLst>
        </p:spPr>
      </p:pic>
      <p:sp>
        <p:nvSpPr>
          <p:cNvPr id="6" name="向左箭號 5"/>
          <p:cNvSpPr/>
          <p:nvPr/>
        </p:nvSpPr>
        <p:spPr>
          <a:xfrm rot="12736673">
            <a:off x="4994029" y="3709129"/>
            <a:ext cx="1548904" cy="14450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投影片編號版面配置區 11">
            <a:extLst>
              <a:ext uri="{FF2B5EF4-FFF2-40B4-BE49-F238E27FC236}">
                <a16:creationId xmlns:a16="http://schemas.microsoft.com/office/drawing/2014/main" id="{2EC81E3F-5FFC-47F2-99B2-57E87F5BB9E0}"/>
              </a:ext>
            </a:extLst>
          </p:cNvPr>
          <p:cNvSpPr>
            <a:spLocks noGrp="1"/>
          </p:cNvSpPr>
          <p:nvPr>
            <p:ph type="sldNum" sz="quarter" idx="4"/>
          </p:nvPr>
        </p:nvSpPr>
        <p:spPr/>
        <p:txBody>
          <a:bodyPr/>
          <a:lstStyle/>
          <a:p>
            <a:fld id="{7F173E31-B280-470D-8E33-DE21E2EE0EAF}" type="slidenum">
              <a:rPr lang="zh-TW" altLang="en-US" smtClean="0"/>
              <a:t>93</a:t>
            </a:fld>
            <a:endParaRPr lang="zh-TW" altLang="en-US" dirty="0"/>
          </a:p>
        </p:txBody>
      </p:sp>
    </p:spTree>
    <p:extLst>
      <p:ext uri="{BB962C8B-B14F-4D97-AF65-F5344CB8AC3E}">
        <p14:creationId xmlns:p14="http://schemas.microsoft.com/office/powerpoint/2010/main" val="24878200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t>外部資料的分析</a:t>
            </a:r>
          </a:p>
        </p:txBody>
      </p:sp>
      <p:sp>
        <p:nvSpPr>
          <p:cNvPr id="3" name="內容版面配置區 2"/>
          <p:cNvSpPr>
            <a:spLocks noGrp="1"/>
          </p:cNvSpPr>
          <p:nvPr>
            <p:ph idx="1"/>
          </p:nvPr>
        </p:nvSpPr>
        <p:spPr>
          <a:xfrm>
            <a:off x="2235200" y="1295400"/>
            <a:ext cx="9398000" cy="5029200"/>
          </a:xfrm>
        </p:spPr>
        <p:txBody>
          <a:bodyPr/>
          <a:lstStyle/>
          <a:p>
            <a:r>
              <a:rPr lang="zh-TW" altLang="en-US" dirty="0"/>
              <a:t>來自</a:t>
            </a:r>
            <a:r>
              <a:rPr lang="en-US" altLang="zh-TW" dirty="0"/>
              <a:t>Excel</a:t>
            </a:r>
            <a:r>
              <a:rPr lang="zh-TW" altLang="en-US" dirty="0"/>
              <a:t>工作表的資料分析</a:t>
            </a:r>
          </a:p>
        </p:txBody>
      </p:sp>
      <p:sp>
        <p:nvSpPr>
          <p:cNvPr id="4" name="AutoShape 4" descr="data:image/jpeg;base64,/9j/4AAQSkZJRgABAQAAAQABAAD/2wCEAAkGBg8PDxAQEA8QDxUOEBAPEBAQFg8QDxAQFRAVFRQQFRIXHCYeFxojGRUWHy8gJScpLCwsFR4xNTAqNSYrLCkBCQoKDgwOGg8PGiokHxwsLCwsNSksKiwsMjUtKikpLCwpKSopLDApLCkpLSwqLSwpKSwvKSwtKSksLCwsKTUpKf/AABEIAMwAzAMBIgACEQEDEQH/xAAcAAAABwEBAAAAAAAAAAAAAAAAAgMEBQYHAQj/xABMEAABAwIBBAoOCAUDBQEAAAABAAIDBBEFBgcSIRMiMUFRYXGBkdIWFzIzUlNUcnSho7Gz0RQkNEKTorLDI3OCksFDYvAVY2Th4sL/xAAbAQABBQEBAAAAAAAAAAAAAAAAAQIDBAUGB//EADQRAAIBAwEFBQYHAAMAAAAAAAABAgMEETESEyFBkQUUMlFxIjRSYaHRIzNCgcHh8BUksf/aAAwDAQACEQMRAD8A3FBBBAASNXWRwsL5XtjaN1zjYciiMpcq4qJuj3yVwu2MHc/3OO8PeqVS4bXYtJskjiGA203XEbR4MbN//lynxhni9C7RtduO8qPZj/tCbxbOUxt200en/wByS7W8zRrPqUOK/Ga3WzZg077BsLP7tRPSrfhWSlJS2IZsrx9+SzjfiG41SxmPInbSWiJt/Sp8KUM/ORnfYNiUmt8g1+HK95/yu9ratP8ArQj+qXqrQDIeEopkPCUbyQvfa3LHQoBzZVnj4OmXqovauq/HU/TL1VoBkPCVzZDwnpKXeSF77X810M/Oaus8dT9MvVRTmqrPHU/TL1FoJlPCekrmyu4T0lG8kL3yv5roZ8c1FZ46n6ZeoinNPWeOpumXqLQtld4R6SubM7wj0lG8kHfLjzXQz05pazx1N0y9RFOaSt8fTdMvUWh7M7wj0lc2Z3hHpKN5IXvlx5roZ4c0Vb4+m6ZeoinNBW+PpumbqLRdmd4R6ShszvCPSUbyQvfLjzXQzntP1vj6bpm6iL2na3x9N0zdRaRszvCPSUNmd4R6SjeSDvlx5roZsczld4+l6ZuoinM1XePpembqLS9md4R6ShszvCPSUbyQd9uPNdDMzmZrvH0vTN1FVsqslpcNlbFK+N5kjMgMekQBpFtjpAa9S3eOV2kNsd0b54Vl+eo/XYPRf3Xp0ZtvDLNrdVZ1VCb4PPI1rDZy9gJTtMMG70E/Vc54Cgsq8pW0UW1s6WS4jad7heRwD1qXratkMb5XmzY2lzjxBZnhtLJi1c6SS4YCHP4Gxg7WIcvzKfCOeL0RdtaMZt1J+GOv2HOTGTD615qqouLC4u191M7f17zVfhZoDWANa0WAGoAcACBAaAxoDWtAAA1AAbgCISllLaCtWlWll6cl5HSUUlAlFJTRgCVwlcJWR5WZbVgrZ209TJHHG7Y2tYRonRFnO3N8glOSyXbOzndScYclnia2Silyw05b4l5ZN0j5Ihy3xLy2bpHyS7LNF9iVl+pfX7G6XXLrEaDL6vZNE+SqlkY2RjnscRovYHDSadW+LrcKjR2rm9y9oc225YhNawZ91aTtmlLn5BLrl0UlFugrYD6S5pIl0LoFwGuhdE0kLoFwHuhdJ3Q0kBgUuhdE0kNJAYFojtm+cPeszz2H67B6L+69aTCds3zm+9Zpnt+2wei/uvToeIsWfvEfRms4N3oJ+mGDd6CfqIxikZysW0WR0zT3z+JJ5oNmjnNz/SpfJTCvotIwEWfLaR/DcjUOYWVPrh9NxnQOtomEf9EXdesHpWjTHXyKWXBJGnX/AA6UKS5+0whKKSgSikphWASikoEopKUXAxx3EhTU00x/043FvG86mjncQsEe4kkk3JJJPCTulafnTxLRgipwdcr9kd5jNz1n1LMCFLBcDsuxKGxQdR/qf0X95EyERwSwYSQALkkAAbpJ3kSWMtJaRYtJBHAQbEJxsSECt0yFxT6VhUBJu+mvA/h2upv5Cz1rDHLRszGJ2mqKRx1Tx7I3z2aiOh1/6VHNcDC7WpbVDa5xefuaESuXRXmxI4NSIXphzSQppIpeiFyLpIFwKaa5pomkuaSUdgU00NNJ6SGkgMCumhppLSXdJAmBzA7bN85vvCzbPd9tg9F/detEpzt2ec39QWdZ7/ttP6L+7Ilh4ia0X/Yj6M1vBu9BP0wwbvQT9RGIZhkN/ExOR516p387n/8AtaFIdZWfZtNdbNxQv+KxX+Q6zylTVPEal7+djySCkopKBKKSmFZAJRSUCUxxjEBT080x/wBKNzhxu3GjncQOdBJCLk1FasyrLzEtnrpbG7YbQt/p7r8xcq4UeSQuJcTcuJJPCTulJkqzosHpFKmqVONNclgnsg8O+kYlSttqZJszuC0Y09fKQBzpHLmg2DEapgFgZDI3g0X7b/JHMrbmeodvVVJHeoxE08bjpO/SOlMc6lFt4J/Ca6Jx42nSb+pyiz7Riu6z2i6fLZx+/iM/cpDJjFjSVtPUXsI5W6XHGdq8f2kqOciFKy7VipxcXoz0biTLPuNx4DgeG/8Az1pmSmeTGKfS8KppibuhGwSnjZtbnlGif6ko+rYN+/JrUSOMjBrMHrF46C91y6ZPxAbwPPqSLsQdvWCUlVKRJXXLqJdVvP3j7km6U75POUD1RZMmUDdIHOEQ1LPCChtkHCF3TQLuUS/0xnD6iufTmcfQorTXdNAu6RMU1c0yMFjrewfmComfD7bT+i/uyK1UL/4sf8yP9YVVz4/bqf0X92RLHxBRio3MceTNcwbvQT9MMG70E/URzxmGbA3rJv5DvisV/kOs8pWfZrPtc3o5+KxX+TdPKfepqniNW9/PfogpKISukopTCujhKpGdDE9CnjgB1zP0neYz/wCiOhXUlY5l/iezV8gBu2ACFvBtdbvzFydFcTX7Jo7y4TekeP2+pX7rhKLdK0dM6aWOJut0r2RtHG5wA96mydnKSSyzZMh6H6PhMW86qc6Z3ITtfytb0qNy+pBLQycMRbK3h2ps78pJ5lYsXkEWxQMNmwxtYOiw9QHSoWpYHtc12sPaWm/ARZQJ8zh6U5Sq7983n6/YxgohS1TCWPcw7rHOaeUGybkqQ6qTyaZmcr9MVlC499j2aPicNq63Sw8ym3mxIO9qPKsxyMxn6HiFNNezRIGSfy37R3qN+YLaK7J+SSqeGCzHWk0z3I0t0DhN76lG9TnbrFKu29JLP7rg/wCCCLk8p8Eqpe4iIHhSHY29HdHoVuw7BIYANFuk7fe7W7m4OZSCbky6t9yprqUxuQ07u7qgziiYT6yV05tYj3VTMf7fcrkgkyyo7mq+ZRJs1cZ7ipePOY13rBCiqvNtXR64ZmSW3g50bvXq9a1BcJtrO8jLFjdVFzMywzJLFzrfsbBwTODnfkv705qshcTNy2qg4mt02euxKcY7nfo6d5jgY6qLbguaQyG/E891ygW41G0ee5hP8Wje1vhRvDyOOxA96XiacaN/OO0ocP2/8byRNZQYrQvY6USaIe07INGWO+kN067c4CrWcjG5KmogdLo3bT6N2i1xsjzcjnW74HlBS18WyQSCQbj2nU9hI7l7Tue48azHPHkJotFfTizIxoTRAdwC4kSt4rmxG9qPCli8MjoV5KulUWGuBqWDd6Cfphg3egn6YY5lmao/XJvRz8Vi0CXdPKfes+zUH65N6OfisWgS7p5T71NU8RrXn579EEKISukoj3W3UwroZ4viAp4JZjuRRufykDat5zYc6wWWYucXONy4lxPCSbkrS86GM6NMyBv+u+54Sxmv3lqy66kidV2RT3dNzf6v4FLq3ZrMN2fEo3EXbTtfMeC4Gi38zgf6VTLq9ZuspKKhhq3TSlss2iyMBkjrMDTr0miw1u/KlloW7+c9xJQWW+HD58C74hUacr3cLjbk3B6k0cVCHLSh8cf7JeqiOyzofHfkl6qjwYcaE0sbL6FQy0pdjrHnelDZRykWd+YHpUASrNlli1NUiJ0Umk5hc1w0Xt2psQbkDfHrVWJTjYpSe7WQEr0pkNjP0zDqaYm7tjEcn8xh0HHiuRfnC80krW8xWMXbU0hO4RURjiNmP9zOlNkZXa1Pbo7XwmsoIIKM5UCCCCAAqVnbxSSDDtGMkfSJWwuI8Ase5wvx6NuQlXVQ2V2TrcQpJKckNcbPiedxsje5J4t0HiJSos2k4QrwlPRNGLZMYRE5pkkaHkEANOtoFr3tvlWdrGgW0W24LCygYmS0M7oahjo76jfcuNx7TuOHGFNtffWNd9w7yedO6rq+02PcBY2GriliGxuc9sb9DU2RjnAFrm7h3Qb7xC0qtpGTRSRPF2ysdG8cLXCxHQVRMmcHfPKx9iI43B5duAkG4aOHWrlj+IOpqWedrS8wxPeGjXcgaubfPECmsxL97daMYvjp9iHyAxr6TSNLracZMUltwvabF1uMWPOrQswzOaQhlJvZ8xI47MaCelaekZVvacadxOEdEzKc05+uTejH4sa0GXdPKfes8zSn65N6Mfixq/VUwaXcNz7ypZ+IuXizcP0QWWUN3ehMJpS75Lsjyd1McTrhBDLM7ciY5/LYahzmw501IIQMuy+xLZq17QbtgAiHBca3H+4noCrmkuTTl7nPcbl7i5x4STclEunnWU1sQUVyFNJc0kS6F0D9oMSikrl0UlAxyOkopKBKKSmkbkAlWHN7jX0TE6aQmzXv2GTg0JNrc8hLXf0qtkrmlzcfBxpGVqqU4uL5nrpBQ+SGMisoKao35Im6fFI3aPH9zSphRnFyi4tp8gIIIIGgQQQQA3rMPhnboTRRyt8GRrXjoKY02SlDEdpTRt37WJaORp1BSyCB6nKOjZxrQBYAADcA1ALkkYcC1wBDgQQdYIIsQQjIIGFOyEpmQiamAsaSeWE8Lm6Wkx55WOariqBQVex4/XRAi0sUMpt4TWsHTZ3qV+CVlq7i1U2viSl1WX9TJ80Z+uzejH4sautSdu/zne8qkZoT9dm9GPxY1dqru3+c79RU0/EaNz7xL0Qg4qlZzsT2OlbCDrqH6/MZYn1lqublj2cbE9mrnMBu2na2IcGl3Tz0m3ME0sWsc1F8it3Quk7rt0G3tF1zW5Nw11Y8VDBJFBC572kuALiQ1tyCDwnmVmmyVoC4ltMwAk2F5NQvqGtyWzX0P0fCaipOp1ZKWM442bQesydAT15SGRKrKdaTTeFw6akMclqLydnS/wCaTdkvReTs6X/NTDikXFBKpS8yJdkzR+Ts/P8ANU3LDC2U8zdjaGskZcAXsHA2P+FooaSQACSTYAayTwAJrnFyMezDPpLu+QyMc5otZkTzoEcZ0izk1oF30YNKT14GSErhK4SuJCds2nMPjOlBU0jjrieJmD/Y8Wdbkc0f3LVV5szXY39ExWnJNmzk00nJJbR6Hhh5l6TTWc1f09mtnz4gQQQSFACCCCAAggggAIIKFywygFBRyz3GlbQiB+9K4bXVv23eQFA+nCVSShHVlAwqs2fKKse03DQ9l+JhZH7wVq7NwLIs0uHOc6Wd1zpuDATum22cb8pHQteASsv9p4VfYj+hJdEZHmgP12b0Y/FjV3qu7f5zv1FUfM8frs/ox+LGrxVd2/znfqKmn4i1c+8S9ER+JVrYIZJnbkTHSHj0Re3Puc68/wBRUOke57jdz3Oe48LnG59ZW+YvhkdVC+CQvDJLaWgdFxAINr2Oq4CrDs2GH/8AkfiN6iYWbepGCeTJrro1mw39QWqHNpQf9/8AEb1UalyBooZI5WiUmJ7ZAHvDmEtcCA4aOsatxBa7xHkW2ooxSUdFRjVsMLS/z7WP5tJRbinddWPmfpvtewGrULDiTNyRFKjFxjh68xNxRYoXSODGNLnONgBulL01G+Z4ZG3SJ6AOEneCuVBh0FBE6SRzQQ28krtQA4BxcW6UNhWuFSWNW9EJ4LgMdIwyylumGkuebBkbba7E7nGVnOXGWs2KPOH0DHOjkOiS0HTntr1eDGN3Xu212GpL5Q49V4zMKSka4RX7nudIA98lO80bw95V6yRyMgw6Pa2fK8fxZiNs7/a3wW8XSl4R4vUpNqj+LW4zei8vU8ySxlrnNcLFpLSOAg2KISvQ2I5ncMnmlmfs4dNI6RwZIGtDnG5sNHULlNu0fhXDU/iN6qbktrtGljjkwOOQtcHA2LSCDwEG4K9WZN4u2so6epb/AK0THnifaz28zgRzKn9o/CuGp/Eb1Vbsm8nYsPpxTwukLGuc5uyODyNI3IBsNV7nnKRlG8uKdaK2dUSiCCCQzQIIIIACCCrmUeXtFQgh8gkkG5DFZz7/AO47jOfoKCSnSnVlswWWTlbWxwRulle2NkY0nOdqACwLL3LN2Iz6Qu2GHSELDukb8jh4RsOQWCLlRlnVYnIA86EYcNjgYdoCdQLj953Geayr2P4eYXRMJuXR6brbgOk4WHQnpHT2dnGyxOpxqPReX+/o9BZG4K2ngYxu4xtr8J33c5VlUfg3egpBMOWlJybk9WY/mcP12f0Y/FjV5qu7f57v1FUXM2fr0/op+NGr1V92/wA936ip5+I2rn3iXohs5JPSrkk9NBCTki5KuSLkjJUJPSlDh0k79Fg85x7lo4SnOHYU+odYamjunncHFxlWh74aKHcsN4ffe7hSZIa1xu/ZjxkJxxU9BAXONgO6ce7e7eAHuCo1dNV4zPsbBoRMN7HuIx4bz953F0b5UoaSoxOa7joRsNr/AHWDwWjfd/ziVxw7DoqeMRxNDWjpcd9xO+UZx6lLbVH2nxm/oNcAyfhootjibrOt8h7uR3CT7hvKTQRXusCTvAnoTCnKTk8vVhkFgkGcHFg57o6iR7Q92pzWSAAk2FyL7nGpOmzx4hHqlhgk5WvjPqP+E7ZZsS7FuF4XF/ubQm2I4lDTRulmkbGxm652ocg4TxBZtDnvbonTonB1tWjIC0u47tuB0qhZQ5TVWJS6czrgX2OJtxFGOIcPGdaNkWh2NWlL8b2YrXT6FwxvPLOZvqcbGxNuP4zS58nGQDtRxI1PnunHfKSJ3mPez3gqj0eGk/5dvDkT9+Fxkb/KnYRsd0tGtmNPKXPLRcTnw/8AB9r/APCY1WeurIOx00EfG4vkI9yqb8FbvO9QXBgg8P1IwgVlax0pfX+xzi2XuJVQLZKl7WndZFaJpHAdHWRykqADeFTceCs33OPQE8goY2bjBynWfWgsqTgtmnFRXyI3BcKklmia0aIdLG3Sdua3gX41K518GZSVNPG0lxNNpOcfvO2WTe3gpLCftEH8+H4rUTPl9up/Rf3ZE6PiM+eVcwy9UzXsG70E/TDBu9BP1CcmY5mZP16f0U/GjV8qu7f5zv1FULMv9un9FPxo1fqru3+c79RU8/Eblz7xL0Q2ckXpZySemghFyd4Xg7pzc7VgOt3DxBNHBXWBmixoAtZoHqTZMiuKzpx4asRe9lPGGtAFhtWj3lQzMOfVv05CQzh4R4LeAcalzR6bru3ODh/9J4ABqGqybkzVPZ01YSCBsbQ1gDQ3UAEoo/KCsMNHVStOiYqeZ7Tq1ObG4j12WKQZyMYGsTueOF0UZHSGoSyW7WwqXUXKLSx5m9phj1TsVJUyeLgmf0RkrHo872Jt7rYHedHY+ohDFM7NXU08tO+GACaN0ZczZA4Aix1FxHD0pdllyHYtwppvGM+ZGZMwjYnE777dACkZaNp/4CkMno7U7T4RcfzFP3BPNqpGMpttc2RM2DtP3WdGj7knBhQbqsAOLWTzqWcEmQgFBPhl49REMAFgLWRSEqQiEIJ0EshZGshZAuTgCO0IAIwCBGx5hP2iD+fD8VqTz5fbqf0X92RK4SPrEH8+H4rUlny+3U/ov7siWPiM6p71D0Zr2Dd6Cfphg3egn6hOTMazL/bp/RT8aNaHUwPL3bV3dO3ncJWJ5LZVy4bM+aJkchfGYiJNKwGk11xoka9qFZzntrfJ6X23XViUW3lHRXNtWlWc4Lg0uZfXUz/Af/a75JJ1LJ4D/wC13yVF7d1b5PS+26652763yel9t103ZkRq3ufhXUvAo5CQNjfrI+67h5FclivbwrfJ6X23XXO3hXeT0vtuukcJMhrWVxVxwXD5m1oLE+3jXeT0vtuuh28a7yel9t10m7ZD/wAZX8l1NMy+DzhlUI2Pe58YYGsDnOOk9rTYDWdRKzPBcDqm07AaecHbEgxyA63HesudvKu8mpfbddDt5V3k1L7brpVGSLtK3uKdLdbK1zr8sDx2DVHk834b/kkH5PSndpJDywuP/wCUl28q7yal9t10O3lXeTUvtuunYkOVG5WkfqPafB5mtAFPK228I5BbmsunC5/ETfhyfJMe3lXeTUvtuuh28q7yal9t10mzIsRdyljYXUduwufxE34cvySZwqo8RP8Ahy/JIdvKu8mpfbddDt5V3k1L7bro2ZDtu6+BdRU4TUeTz/hy/JFOE1Hk8/4cvyRO3lXeTUvtuuh28q7yal9t10bMh28uvgXUN/0io8nn/Dl+SH/SKjyef8OX5IvbyrvJqX23XQ7eVd5NS+266NmQb26+BdQ4wmo8nn/Dl+SMMJqPJ5/w5fkku3lXeTUvtuuh28q7yal9t10bMg3l18C6khhmGTieEmCYATREkxyAACRusmyj8+X26n9F/dkQ7eVd5NS+266quVuVsuJysmmZHGY49jAj0rEaTnXOkTru5LGLzljIQrTrRnOKSSfPOp6IwbvQT9MMG70E/UBypHT4Mx5uUn2PxqVQQBFdj8aHY/GpVBAEV2Pxodj8alUEARXY/Gh2PxqVQQBFdj8aHY/GpVBAEV2Pxodj8alUEARXY/Gh2PxqVQQBFdj8aHY/GpVBAEV2Pxodj8alUEARXY/Gh2PxqVQQBFdj8aHY/GpVBAEV2PxoDJ+NSqCAEqeAMFglUEEAf//Z"/>
          <p:cNvSpPr>
            <a:spLocks noChangeAspect="1" noChangeArrowheads="1"/>
          </p:cNvSpPr>
          <p:nvPr/>
        </p:nvSpPr>
        <p:spPr bwMode="auto">
          <a:xfrm>
            <a:off x="1587500" y="-942975"/>
            <a:ext cx="1943100" cy="1943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 name="AutoShape 6" descr="data:image/jpeg;base64,/9j/4AAQSkZJRgABAQAAAQABAAD/2wCEAAkGBg8PDxAQEA8QDxUOEBAPEBAQFg8QDxAQFRAVFRQQFRIXHCYeFxojGRUWHy8gJScpLCwsFR4xNTAqNSYrLCkBCQoKDgwOGg8PGiokHxwsLCwsNSksKiwsMjUtKikpLCwpKSopLDApLCkpLSwqLSwpKSwvKSwtKSksLCwsKTUpKf/AABEIAMwAzAMBIgACEQEDEQH/xAAcAAAABwEBAAAAAAAAAAAAAAAAAgMEBQYHAQj/xABMEAABAwIBBAoOCAUDBQEAAAABAAIDBBEFBgcSIRMiMUFRYXGBkdIWFzIzUlNUcnSho7Gz0RQkNEKTorLDI3OCksFDYvAVY2Th4sL/xAAbAQABBQEBAAAAAAAAAAAAAAAAAQIDBAUGB//EADQRAAIBAwEFBQYHAAMAAAAAAAABAgMEETESEyFBkQUUMlFxIjRSYaHRIzNCgcHh8BUksf/aAAwDAQACEQMRAD8A3FBBBAASNXWRwsL5XtjaN1zjYciiMpcq4qJuj3yVwu2MHc/3OO8PeqVS4bXYtJskjiGA203XEbR4MbN//lynxhni9C7RtduO8qPZj/tCbxbOUxt200en/wByS7W8zRrPqUOK/Ga3WzZg077BsLP7tRPSrfhWSlJS2IZsrx9+SzjfiG41SxmPInbSWiJt/Sp8KUM/ORnfYNiUmt8g1+HK95/yu9ratP8ArQj+qXqrQDIeEopkPCUbyQvfa3LHQoBzZVnj4OmXqovauq/HU/TL1VoBkPCVzZDwnpKXeSF77X810M/Oaus8dT9MvVRTmqrPHU/TL1FoJlPCekrmyu4T0lG8kL3yv5roZ8c1FZ46n6ZeoinNPWeOpumXqLQtld4R6SubM7wj0lG8kHfLjzXQz05pazx1N0y9RFOaSt8fTdMvUWh7M7wj0lc2Z3hHpKN5IXvlx5roZ4c0Vb4+m6ZeoinNBW+PpumbqLRdmd4R6ShszvCPSUbyQvfLjzXQzntP1vj6bpm6iL2na3x9N0zdRaRszvCPSUNmd4R6SjeSDvlx5roZsczld4+l6ZuoinM1XePpembqLS9md4R6ShszvCPSUbyQd9uPNdDMzmZrvH0vTN1FVsqslpcNlbFK+N5kjMgMekQBpFtjpAa9S3eOV2kNsd0b54Vl+eo/XYPRf3Xp0ZtvDLNrdVZ1VCb4PPI1rDZy9gJTtMMG70E/Vc54Cgsq8pW0UW1s6WS4jad7heRwD1qXratkMb5XmzY2lzjxBZnhtLJi1c6SS4YCHP4Gxg7WIcvzKfCOeL0RdtaMZt1J+GOv2HOTGTD615qqouLC4u191M7f17zVfhZoDWANa0WAGoAcACBAaAxoDWtAAA1AAbgCISllLaCtWlWll6cl5HSUUlAlFJTRgCVwlcJWR5WZbVgrZ209TJHHG7Y2tYRonRFnO3N8glOSyXbOzndScYclnia2Silyw05b4l5ZN0j5Ihy3xLy2bpHyS7LNF9iVl+pfX7G6XXLrEaDL6vZNE+SqlkY2RjnscRovYHDSadW+LrcKjR2rm9y9oc225YhNawZ91aTtmlLn5BLrl0UlFugrYD6S5pIl0LoFwGuhdE0kLoFwHuhdJ3Q0kBgUuhdE0kNJAYFojtm+cPeszz2H67B6L+69aTCds3zm+9Zpnt+2wei/uvToeIsWfvEfRms4N3oJ+mGDd6CfqIxikZysW0WR0zT3z+JJ5oNmjnNz/SpfJTCvotIwEWfLaR/DcjUOYWVPrh9NxnQOtomEf9EXdesHpWjTHXyKWXBJGnX/AA6UKS5+0whKKSgSikphWASikoEopKUXAxx3EhTU00x/043FvG86mjncQsEe4kkk3JJJPCTulafnTxLRgipwdcr9kd5jNz1n1LMCFLBcDsuxKGxQdR/qf0X95EyERwSwYSQALkkAAbpJ3kSWMtJaRYtJBHAQbEJxsSECt0yFxT6VhUBJu+mvA/h2upv5Cz1rDHLRszGJ2mqKRx1Tx7I3z2aiOh1/6VHNcDC7WpbVDa5xefuaESuXRXmxI4NSIXphzSQppIpeiFyLpIFwKaa5pomkuaSUdgU00NNJ6SGkgMCumhppLSXdJAmBzA7bN85vvCzbPd9tg9F/detEpzt2ec39QWdZ7/ttP6L+7Ilh4ia0X/Yj6M1vBu9BP0wwbvQT9RGIZhkN/ExOR516p387n/8AtaFIdZWfZtNdbNxQv+KxX+Q6zylTVPEal7+djySCkopKBKKSmFZAJRSUCUxxjEBT080x/wBKNzhxu3GjncQOdBJCLk1FasyrLzEtnrpbG7YbQt/p7r8xcq4UeSQuJcTcuJJPCTulJkqzosHpFKmqVONNclgnsg8O+kYlSttqZJszuC0Y09fKQBzpHLmg2DEapgFgZDI3g0X7b/JHMrbmeodvVVJHeoxE08bjpO/SOlMc6lFt4J/Ca6Jx42nSb+pyiz7Riu6z2i6fLZx+/iM/cpDJjFjSVtPUXsI5W6XHGdq8f2kqOciFKy7VipxcXoz0biTLPuNx4DgeG/8Az1pmSmeTGKfS8KppibuhGwSnjZtbnlGif6ko+rYN+/JrUSOMjBrMHrF46C91y6ZPxAbwPPqSLsQdvWCUlVKRJXXLqJdVvP3j7km6U75POUD1RZMmUDdIHOEQ1LPCChtkHCF3TQLuUS/0xnD6iufTmcfQorTXdNAu6RMU1c0yMFjrewfmComfD7bT+i/uyK1UL/4sf8yP9YVVz4/bqf0X92RLHxBRio3MceTNcwbvQT9MMG70E/URzxmGbA3rJv5DvisV/kOs8pWfZrPtc3o5+KxX+TdPKfepqniNW9/PfogpKISukopTCujhKpGdDE9CnjgB1zP0neYz/wCiOhXUlY5l/iezV8gBu2ACFvBtdbvzFydFcTX7Jo7y4TekeP2+pX7rhKLdK0dM6aWOJut0r2RtHG5wA96mydnKSSyzZMh6H6PhMW86qc6Z3ITtfytb0qNy+pBLQycMRbK3h2ps78pJ5lYsXkEWxQMNmwxtYOiw9QHSoWpYHtc12sPaWm/ARZQJ8zh6U5Sq7983n6/YxgohS1TCWPcw7rHOaeUGybkqQ6qTyaZmcr9MVlC499j2aPicNq63Sw8ym3mxIO9qPKsxyMxn6HiFNNezRIGSfy37R3qN+YLaK7J+SSqeGCzHWk0z3I0t0DhN76lG9TnbrFKu29JLP7rg/wCCCLk8p8Eqpe4iIHhSHY29HdHoVuw7BIYANFuk7fe7W7m4OZSCbky6t9yprqUxuQ07u7qgziiYT6yV05tYj3VTMf7fcrkgkyyo7mq+ZRJs1cZ7ipePOY13rBCiqvNtXR64ZmSW3g50bvXq9a1BcJtrO8jLFjdVFzMywzJLFzrfsbBwTODnfkv705qshcTNy2qg4mt02euxKcY7nfo6d5jgY6qLbguaQyG/E891ygW41G0ee5hP8Wje1vhRvDyOOxA96XiacaN/OO0ocP2/8byRNZQYrQvY6USaIe07INGWO+kN067c4CrWcjG5KmogdLo3bT6N2i1xsjzcjnW74HlBS18WyQSCQbj2nU9hI7l7Tue48azHPHkJotFfTizIxoTRAdwC4kSt4rmxG9qPCli8MjoV5KulUWGuBqWDd6Cfphg3egn6YY5lmao/XJvRz8Vi0CXdPKfes+zUH65N6OfisWgS7p5T71NU8RrXn579EEKISukoj3W3UwroZ4viAp4JZjuRRufykDat5zYc6wWWYucXONy4lxPCSbkrS86GM6NMyBv+u+54Sxmv3lqy66kidV2RT3dNzf6v4FLq3ZrMN2fEo3EXbTtfMeC4Gi38zgf6VTLq9ZuspKKhhq3TSlss2iyMBkjrMDTr0miw1u/KlloW7+c9xJQWW+HD58C74hUacr3cLjbk3B6k0cVCHLSh8cf7JeqiOyzofHfkl6qjwYcaE0sbL6FQy0pdjrHnelDZRykWd+YHpUASrNlli1NUiJ0Umk5hc1w0Xt2psQbkDfHrVWJTjYpSe7WQEr0pkNjP0zDqaYm7tjEcn8xh0HHiuRfnC80krW8xWMXbU0hO4RURjiNmP9zOlNkZXa1Pbo7XwmsoIIKM5UCCCCAAqVnbxSSDDtGMkfSJWwuI8Ase5wvx6NuQlXVQ2V2TrcQpJKckNcbPiedxsje5J4t0HiJSos2k4QrwlPRNGLZMYRE5pkkaHkEANOtoFr3tvlWdrGgW0W24LCygYmS0M7oahjo76jfcuNx7TuOHGFNtffWNd9w7yedO6rq+02PcBY2GriliGxuc9sb9DU2RjnAFrm7h3Qb7xC0qtpGTRSRPF2ysdG8cLXCxHQVRMmcHfPKx9iI43B5duAkG4aOHWrlj+IOpqWedrS8wxPeGjXcgaubfPECmsxL97daMYvjp9iHyAxr6TSNLracZMUltwvabF1uMWPOrQswzOaQhlJvZ8xI47MaCelaekZVvacadxOEdEzKc05+uTejH4sa0GXdPKfes8zSn65N6Mfixq/VUwaXcNz7ypZ+IuXizcP0QWWUN3ehMJpS75Lsjyd1McTrhBDLM7ciY5/LYahzmw501IIQMuy+xLZq17QbtgAiHBca3H+4noCrmkuTTl7nPcbl7i5x4STclEunnWU1sQUVyFNJc0kS6F0D9oMSikrl0UlAxyOkopKBKKSmkbkAlWHN7jX0TE6aQmzXv2GTg0JNrc8hLXf0qtkrmlzcfBxpGVqqU4uL5nrpBQ+SGMisoKao35Im6fFI3aPH9zSphRnFyi4tp8gIIIIGgQQQQA3rMPhnboTRRyt8GRrXjoKY02SlDEdpTRt37WJaORp1BSyCB6nKOjZxrQBYAADcA1ALkkYcC1wBDgQQdYIIsQQjIIGFOyEpmQiamAsaSeWE8Lm6Wkx55WOariqBQVex4/XRAi0sUMpt4TWsHTZ3qV+CVlq7i1U2viSl1WX9TJ80Z+uzejH4sautSdu/zne8qkZoT9dm9GPxY1dqru3+c79RU0/EaNz7xL0Qg4qlZzsT2OlbCDrqH6/MZYn1lqublj2cbE9mrnMBu2na2IcGl3Tz0m3ME0sWsc1F8it3Quk7rt0G3tF1zW5Nw11Y8VDBJFBC572kuALiQ1tyCDwnmVmmyVoC4ltMwAk2F5NQvqGtyWzX0P0fCaipOp1ZKWM442bQesydAT15SGRKrKdaTTeFw6akMclqLydnS/wCaTdkvReTs6X/NTDikXFBKpS8yJdkzR+Ts/P8ANU3LDC2U8zdjaGskZcAXsHA2P+FooaSQACSTYAayTwAJrnFyMezDPpLu+QyMc5otZkTzoEcZ0izk1oF30YNKT14GSErhK4SuJCds2nMPjOlBU0jjrieJmD/Y8Wdbkc0f3LVV5szXY39ExWnJNmzk00nJJbR6Hhh5l6TTWc1f09mtnz4gQQQSFACCCCAAggggAIIKFywygFBRyz3GlbQiB+9K4bXVv23eQFA+nCVSShHVlAwqs2fKKse03DQ9l+JhZH7wVq7NwLIs0uHOc6Wd1zpuDATum22cb8pHQteASsv9p4VfYj+hJdEZHmgP12b0Y/FjV3qu7f5zv1FUfM8frs/ox+LGrxVd2/znfqKmn4i1c+8S9ER+JVrYIZJnbkTHSHj0Re3Puc68/wBRUOke57jdz3Oe48LnG59ZW+YvhkdVC+CQvDJLaWgdFxAINr2Oq4CrDs2GH/8AkfiN6iYWbepGCeTJrro1mw39QWqHNpQf9/8AEb1UalyBooZI5WiUmJ7ZAHvDmEtcCA4aOsatxBa7xHkW2ooxSUdFRjVsMLS/z7WP5tJRbinddWPmfpvtewGrULDiTNyRFKjFxjh68xNxRYoXSODGNLnONgBulL01G+Z4ZG3SJ6AOEneCuVBh0FBE6SRzQQ28krtQA4BxcW6UNhWuFSWNW9EJ4LgMdIwyylumGkuebBkbba7E7nGVnOXGWs2KPOH0DHOjkOiS0HTntr1eDGN3Xu212GpL5Q49V4zMKSka4RX7nudIA98lO80bw95V6yRyMgw6Pa2fK8fxZiNs7/a3wW8XSl4R4vUpNqj+LW4zei8vU8ySxlrnNcLFpLSOAg2KISvQ2I5ncMnmlmfs4dNI6RwZIGtDnG5sNHULlNu0fhXDU/iN6qbktrtGljjkwOOQtcHA2LSCDwEG4K9WZN4u2so6epb/AK0THnifaz28zgRzKn9o/CuGp/Eb1Vbsm8nYsPpxTwukLGuc5uyODyNI3IBsNV7nnKRlG8uKdaK2dUSiCCCQzQIIIIACCCrmUeXtFQgh8gkkG5DFZz7/AO47jOfoKCSnSnVlswWWTlbWxwRulle2NkY0nOdqACwLL3LN2Iz6Qu2GHSELDukb8jh4RsOQWCLlRlnVYnIA86EYcNjgYdoCdQLj953Geayr2P4eYXRMJuXR6brbgOk4WHQnpHT2dnGyxOpxqPReX+/o9BZG4K2ngYxu4xtr8J33c5VlUfg3egpBMOWlJybk9WY/mcP12f0Y/FjV5qu7f57v1FUXM2fr0/op+NGr1V92/wA936ip5+I2rn3iXohs5JPSrkk9NBCTki5KuSLkjJUJPSlDh0k79Fg85x7lo4SnOHYU+odYamjunncHFxlWh74aKHcsN4ffe7hSZIa1xu/ZjxkJxxU9BAXONgO6ce7e7eAHuCo1dNV4zPsbBoRMN7HuIx4bz953F0b5UoaSoxOa7joRsNr/AHWDwWjfd/ziVxw7DoqeMRxNDWjpcd9xO+UZx6lLbVH2nxm/oNcAyfhootjibrOt8h7uR3CT7hvKTQRXusCTvAnoTCnKTk8vVhkFgkGcHFg57o6iR7Q92pzWSAAk2FyL7nGpOmzx4hHqlhgk5WvjPqP+E7ZZsS7FuF4XF/ubQm2I4lDTRulmkbGxm652ocg4TxBZtDnvbonTonB1tWjIC0u47tuB0qhZQ5TVWJS6czrgX2OJtxFGOIcPGdaNkWh2NWlL8b2YrXT6FwxvPLOZvqcbGxNuP4zS58nGQDtRxI1PnunHfKSJ3mPez3gqj0eGk/5dvDkT9+Fxkb/KnYRsd0tGtmNPKXPLRcTnw/8AB9r/APCY1WeurIOx00EfG4vkI9yqb8FbvO9QXBgg8P1IwgVlax0pfX+xzi2XuJVQLZKl7WndZFaJpHAdHWRykqADeFTceCs33OPQE8goY2bjBynWfWgsqTgtmnFRXyI3BcKklmia0aIdLG3Sdua3gX41K518GZSVNPG0lxNNpOcfvO2WTe3gpLCftEH8+H4rUTPl9up/Rf3ZE6PiM+eVcwy9UzXsG70E/TDBu9BP1CcmY5mZP16f0U/GjV8qu7f5zv1FULMv9un9FPxo1fqru3+c79RU8/Eblz7xL0Q2ckXpZySemghFyd4Xg7pzc7VgOt3DxBNHBXWBmixoAtZoHqTZMiuKzpx4asRe9lPGGtAFhtWj3lQzMOfVv05CQzh4R4LeAcalzR6bru3ODh/9J4ABqGqybkzVPZ01YSCBsbQ1gDQ3UAEoo/KCsMNHVStOiYqeZ7Tq1ObG4j12WKQZyMYGsTueOF0UZHSGoSyW7WwqXUXKLSx5m9phj1TsVJUyeLgmf0RkrHo872Jt7rYHedHY+ohDFM7NXU08tO+GACaN0ZczZA4Aix1FxHD0pdllyHYtwppvGM+ZGZMwjYnE777dACkZaNp/4CkMno7U7T4RcfzFP3BPNqpGMpttc2RM2DtP3WdGj7knBhQbqsAOLWTzqWcEmQgFBPhl49REMAFgLWRSEqQiEIJ0EshZGshZAuTgCO0IAIwCBGx5hP2iD+fD8VqTz5fbqf0X92RK4SPrEH8+H4rUlny+3U/ov7siWPiM6p71D0Zr2Dd6Cfphg3egn6hOTMazL/bp/RT8aNaHUwPL3bV3dO3ncJWJ5LZVy4bM+aJkchfGYiJNKwGk11xoka9qFZzntrfJ6X23XViUW3lHRXNtWlWc4Lg0uZfXUz/Af/a75JJ1LJ4D/wC13yVF7d1b5PS+26652763yel9t103ZkRq3ufhXUvAo5CQNjfrI+67h5FclivbwrfJ6X23XXO3hXeT0vtuukcJMhrWVxVxwXD5m1oLE+3jXeT0vtuuh28a7yel9t10m7ZD/wAZX8l1NMy+DzhlUI2Pe58YYGsDnOOk9rTYDWdRKzPBcDqm07AaecHbEgxyA63HesudvKu8mpfbddDt5V3k1L7brpVGSLtK3uKdLdbK1zr8sDx2DVHk834b/kkH5PSndpJDywuP/wCUl28q7yal9t10O3lXeTUvtuunYkOVG5WkfqPafB5mtAFPK228I5BbmsunC5/ETfhyfJMe3lXeTUvtuuh28q7yal9t10mzIsRdyljYXUduwufxE34cvySZwqo8RP8Ahy/JIdvKu8mpfbddDt5V3k1L7bro2ZDtu6+BdRU4TUeTz/hy/JFOE1Hk8/4cvyRO3lXeTUvtuuh28q7yal9t10bMh28uvgXUN/0io8nn/Dl+SH/SKjyef8OX5IvbyrvJqX23XQ7eVd5NS+266NmQb26+BdQ4wmo8nn/Dl+SMMJqPJ5/w5fkku3lXeTUvtuuh28q7yal9t10bMg3l18C6khhmGTieEmCYATREkxyAACRusmyj8+X26n9F/dkQ7eVd5NS+266quVuVsuJysmmZHGY49jAj0rEaTnXOkTru5LGLzljIQrTrRnOKSSfPOp6IwbvQT9MMG70E/UBypHT4Mx5uUn2PxqVQQBFdj8aHY/GpVBAEV2Pxodj8alUEARXY/Gh2PxqVQQBFdj8aHY/GpVBAEV2Pxodj8alUEARXY/Gh2PxqVQQBFdj8aHY/GpVBAEV2Pxodj8alUEARXY/Gh2PxqVQQBFdj8aHY/GpVBAEV2PxoDJ+NSqCAEqeAMFglUEEAf//Z"/>
          <p:cNvSpPr>
            <a:spLocks noChangeAspect="1" noChangeArrowheads="1"/>
          </p:cNvSpPr>
          <p:nvPr/>
        </p:nvSpPr>
        <p:spPr bwMode="auto">
          <a:xfrm>
            <a:off x="1739900" y="-790575"/>
            <a:ext cx="1943100" cy="1943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4" name="Picture 10" descr="http://www.cabbagetreesolutions.com/wp-content/uploads/2010/07/ms-office.png">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032" y="3429000"/>
            <a:ext cx="3566368" cy="3566368"/>
          </a:xfrm>
          <a:prstGeom prst="rect">
            <a:avLst/>
          </a:prstGeom>
          <a:noFill/>
          <a:extLst>
            <a:ext uri="{909E8E84-426E-40DD-AFC4-6F175D3DCCD1}">
              <a14:hiddenFill xmlns:a14="http://schemas.microsoft.com/office/drawing/2010/main">
                <a:solidFill>
                  <a:srgbClr val="FFFFFF"/>
                </a:solidFill>
              </a14:hiddenFill>
            </a:ext>
          </a:extLst>
        </p:spPr>
      </p:pic>
      <p:sp>
        <p:nvSpPr>
          <p:cNvPr id="6" name="向左箭號 5"/>
          <p:cNvSpPr/>
          <p:nvPr/>
        </p:nvSpPr>
        <p:spPr>
          <a:xfrm rot="12736673">
            <a:off x="4994029" y="3709129"/>
            <a:ext cx="1548904" cy="14450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Picture 10" descr="http://www.cabbagetreesolutions.com/wp-content/uploads/2010/07/ms-office.png">
            <a:hlinkClick r:id="rId4" action="ppaction://hlinkfile"/>
            <a:extLst>
              <a:ext uri="{FF2B5EF4-FFF2-40B4-BE49-F238E27FC236}">
                <a16:creationId xmlns:a16="http://schemas.microsoft.com/office/drawing/2014/main" id="{DF9BC702-6BF3-4438-B7FD-BC3E41084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143" y="2077351"/>
            <a:ext cx="2659713" cy="2659713"/>
          </a:xfrm>
          <a:prstGeom prst="rect">
            <a:avLst/>
          </a:prstGeom>
          <a:noFill/>
          <a:extLst>
            <a:ext uri="{909E8E84-426E-40DD-AFC4-6F175D3DCCD1}">
              <a14:hiddenFill xmlns:a14="http://schemas.microsoft.com/office/drawing/2010/main">
                <a:solidFill>
                  <a:srgbClr val="FFFFFF"/>
                </a:solidFill>
              </a14:hiddenFill>
            </a:ext>
          </a:extLst>
        </p:spPr>
      </p:pic>
      <p:sp>
        <p:nvSpPr>
          <p:cNvPr id="13" name="投影片編號版面配置區 12">
            <a:extLst>
              <a:ext uri="{FF2B5EF4-FFF2-40B4-BE49-F238E27FC236}">
                <a16:creationId xmlns:a16="http://schemas.microsoft.com/office/drawing/2014/main" id="{F58F46F7-C009-495A-B43C-6CE01A83D18C}"/>
              </a:ext>
            </a:extLst>
          </p:cNvPr>
          <p:cNvSpPr>
            <a:spLocks noGrp="1"/>
          </p:cNvSpPr>
          <p:nvPr>
            <p:ph type="sldNum" sz="quarter" idx="4"/>
          </p:nvPr>
        </p:nvSpPr>
        <p:spPr/>
        <p:txBody>
          <a:bodyPr/>
          <a:lstStyle/>
          <a:p>
            <a:fld id="{7F173E31-B280-470D-8E33-DE21E2EE0EAF}" type="slidenum">
              <a:rPr lang="zh-TW" altLang="en-US" smtClean="0"/>
              <a:t>94</a:t>
            </a:fld>
            <a:endParaRPr lang="zh-TW" altLang="en-US" dirty="0"/>
          </a:p>
        </p:txBody>
      </p:sp>
    </p:spTree>
    <p:extLst>
      <p:ext uri="{BB962C8B-B14F-4D97-AF65-F5344CB8AC3E}">
        <p14:creationId xmlns:p14="http://schemas.microsoft.com/office/powerpoint/2010/main" val="41309841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normAutofit fontScale="90000"/>
          </a:bodyPr>
          <a:lstStyle/>
          <a:p>
            <a:r>
              <a:rPr lang="zh-TW" altLang="en-US" dirty="0"/>
              <a:t>延伸學習</a:t>
            </a:r>
            <a:r>
              <a:rPr lang="en-US" altLang="zh-TW" dirty="0"/>
              <a:t>-</a:t>
            </a:r>
            <a:r>
              <a:rPr lang="zh-TW" altLang="en-US" dirty="0"/>
              <a:t>使用</a:t>
            </a:r>
            <a:r>
              <a:rPr lang="en-US" altLang="zh-TW" dirty="0"/>
              <a:t>Power Pivot </a:t>
            </a:r>
            <a:r>
              <a:rPr lang="zh-TW" altLang="en-US" dirty="0"/>
              <a:t>增益集</a:t>
            </a: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066377758"/>
              </p:ext>
            </p:extLst>
          </p:nvPr>
        </p:nvGraphicFramePr>
        <p:xfrm>
          <a:off x="2235200" y="1295399"/>
          <a:ext cx="9398000" cy="5404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投影片編號版面配置區 8">
            <a:extLst>
              <a:ext uri="{FF2B5EF4-FFF2-40B4-BE49-F238E27FC236}">
                <a16:creationId xmlns:a16="http://schemas.microsoft.com/office/drawing/2014/main" id="{F5FF7B69-6562-40CF-A5AE-C0876CFF7D5F}"/>
              </a:ext>
            </a:extLst>
          </p:cNvPr>
          <p:cNvSpPr>
            <a:spLocks noGrp="1"/>
          </p:cNvSpPr>
          <p:nvPr>
            <p:ph type="sldNum" sz="quarter" idx="4"/>
          </p:nvPr>
        </p:nvSpPr>
        <p:spPr/>
        <p:txBody>
          <a:bodyPr/>
          <a:lstStyle/>
          <a:p>
            <a:fld id="{7F173E31-B280-470D-8E33-DE21E2EE0EAF}" type="slidenum">
              <a:rPr lang="zh-TW" altLang="en-US" smtClean="0"/>
              <a:t>95</a:t>
            </a:fld>
            <a:endParaRPr lang="zh-TW" altLang="en-US" dirty="0"/>
          </a:p>
        </p:txBody>
      </p:sp>
    </p:spTree>
    <p:extLst>
      <p:ext uri="{BB962C8B-B14F-4D97-AF65-F5344CB8AC3E}">
        <p14:creationId xmlns:p14="http://schemas.microsoft.com/office/powerpoint/2010/main" val="36998081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en-US" altLang="zh-TW" dirty="0"/>
              <a:t>PowerPivot</a:t>
            </a:r>
            <a:r>
              <a:rPr lang="zh-TW" altLang="en-US" dirty="0"/>
              <a:t>增益集</a:t>
            </a:r>
          </a:p>
        </p:txBody>
      </p:sp>
      <p:sp>
        <p:nvSpPr>
          <p:cNvPr id="3" name="內容版面配置區 2"/>
          <p:cNvSpPr>
            <a:spLocks noGrp="1"/>
          </p:cNvSpPr>
          <p:nvPr>
            <p:ph idx="1"/>
          </p:nvPr>
        </p:nvSpPr>
        <p:spPr>
          <a:xfrm>
            <a:off x="2235200" y="1295400"/>
            <a:ext cx="9398000" cy="5029200"/>
          </a:xfrm>
        </p:spPr>
        <p:txBody>
          <a:bodyPr/>
          <a:lstStyle/>
          <a:p>
            <a:r>
              <a:rPr lang="en-US" altLang="zh-TW" dirty="0"/>
              <a:t>Power Pivot </a:t>
            </a:r>
            <a:r>
              <a:rPr lang="zh-TW" altLang="en-US" dirty="0"/>
              <a:t>是 </a:t>
            </a:r>
            <a:r>
              <a:rPr lang="en-US" altLang="zh-TW" dirty="0"/>
              <a:t>Excel </a:t>
            </a:r>
            <a:r>
              <a:rPr lang="zh-TW" altLang="en-US" dirty="0"/>
              <a:t>的增益集，可用來執行強大的資料分析並建立複雜的資料模型。</a:t>
            </a:r>
            <a:endParaRPr lang="en-US" altLang="zh-TW" dirty="0"/>
          </a:p>
          <a:p>
            <a:r>
              <a:rPr lang="zh-TW" altLang="en-US" dirty="0"/>
              <a:t>透過 </a:t>
            </a:r>
            <a:r>
              <a:rPr lang="en-US" altLang="zh-TW" dirty="0"/>
              <a:t>Power Pivot</a:t>
            </a:r>
            <a:r>
              <a:rPr lang="zh-TW" altLang="en-US" dirty="0"/>
              <a:t>，您可以混合來自各種來源的大量資料、快速執行資訊分析，以及輕鬆共用深入資訊。</a:t>
            </a:r>
          </a:p>
          <a:p>
            <a:r>
              <a:rPr lang="zh-TW" altLang="en-US" dirty="0"/>
              <a:t>您在 </a:t>
            </a:r>
            <a:r>
              <a:rPr lang="en-US" altLang="zh-TW" dirty="0"/>
              <a:t>Excel </a:t>
            </a:r>
            <a:r>
              <a:rPr lang="zh-TW" altLang="en-US" dirty="0"/>
              <a:t>和 </a:t>
            </a:r>
            <a:r>
              <a:rPr lang="en-US" altLang="zh-TW" dirty="0"/>
              <a:t>Power Pivot </a:t>
            </a:r>
            <a:r>
              <a:rPr lang="zh-TW" altLang="en-US" dirty="0"/>
              <a:t>中都能建立資料模型 </a:t>
            </a:r>
            <a:r>
              <a:rPr lang="en-US" altLang="zh-TW" dirty="0"/>
              <a:t>(</a:t>
            </a:r>
            <a:r>
              <a:rPr lang="zh-TW" altLang="en-US" dirty="0"/>
              <a:t>具有關聯性的表格集合</a:t>
            </a:r>
            <a:r>
              <a:rPr lang="en-US" altLang="zh-TW" dirty="0"/>
              <a:t>)</a:t>
            </a:r>
            <a:r>
              <a:rPr lang="zh-TW" altLang="en-US" dirty="0"/>
              <a:t>。</a:t>
            </a:r>
            <a:endParaRPr lang="en-US" altLang="zh-TW" dirty="0"/>
          </a:p>
          <a:p>
            <a:r>
              <a:rPr lang="en-US" altLang="zh-TW" dirty="0"/>
              <a:t>Excel </a:t>
            </a:r>
            <a:r>
              <a:rPr lang="zh-TW" altLang="en-US" dirty="0"/>
              <a:t>活頁簿中的資料模型與您在 </a:t>
            </a:r>
            <a:r>
              <a:rPr lang="en-US" altLang="zh-TW" dirty="0"/>
              <a:t>Power Pivot </a:t>
            </a:r>
            <a:r>
              <a:rPr lang="zh-TW" altLang="en-US" dirty="0"/>
              <a:t>視窗中看到的資料模型相同。</a:t>
            </a:r>
            <a:endParaRPr lang="en-US" altLang="zh-TW" dirty="0"/>
          </a:p>
          <a:p>
            <a:r>
              <a:rPr lang="zh-TW" altLang="en-US" dirty="0"/>
              <a:t>您匯入至 </a:t>
            </a:r>
            <a:r>
              <a:rPr lang="en-US" altLang="zh-TW" dirty="0"/>
              <a:t>Excel </a:t>
            </a:r>
            <a:r>
              <a:rPr lang="zh-TW" altLang="en-US" dirty="0"/>
              <a:t>的任何資料都可在 </a:t>
            </a:r>
            <a:r>
              <a:rPr lang="en-US" altLang="zh-TW" dirty="0"/>
              <a:t>Power Pivot </a:t>
            </a:r>
            <a:r>
              <a:rPr lang="zh-TW" altLang="en-US" dirty="0"/>
              <a:t>中使用，反之亦然。</a:t>
            </a:r>
          </a:p>
          <a:p>
            <a:endParaRPr lang="zh-TW" altLang="en-US" dirty="0"/>
          </a:p>
        </p:txBody>
      </p:sp>
      <p:sp>
        <p:nvSpPr>
          <p:cNvPr id="9" name="投影片編號版面配置區 8">
            <a:extLst>
              <a:ext uri="{FF2B5EF4-FFF2-40B4-BE49-F238E27FC236}">
                <a16:creationId xmlns:a16="http://schemas.microsoft.com/office/drawing/2014/main" id="{5C350B71-6663-4982-94F1-1778DCD32F94}"/>
              </a:ext>
            </a:extLst>
          </p:cNvPr>
          <p:cNvSpPr>
            <a:spLocks noGrp="1"/>
          </p:cNvSpPr>
          <p:nvPr>
            <p:ph type="sldNum" sz="quarter" idx="4"/>
          </p:nvPr>
        </p:nvSpPr>
        <p:spPr/>
        <p:txBody>
          <a:bodyPr/>
          <a:lstStyle/>
          <a:p>
            <a:fld id="{7F173E31-B280-470D-8E33-DE21E2EE0EAF}" type="slidenum">
              <a:rPr lang="zh-TW" altLang="en-US" smtClean="0"/>
              <a:t>96</a:t>
            </a:fld>
            <a:endParaRPr lang="zh-TW" altLang="en-US" dirty="0"/>
          </a:p>
        </p:txBody>
      </p:sp>
    </p:spTree>
    <p:extLst>
      <p:ext uri="{BB962C8B-B14F-4D97-AF65-F5344CB8AC3E}">
        <p14:creationId xmlns:p14="http://schemas.microsoft.com/office/powerpoint/2010/main" val="4669462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zh-TW" altLang="en-US" dirty="0">
                <a:hlinkClick r:id="rId2" action="ppaction://hlinkfile"/>
              </a:rPr>
              <a:t>在 </a:t>
            </a:r>
            <a:r>
              <a:rPr lang="en-US" altLang="zh-TW" dirty="0">
                <a:hlinkClick r:id="rId2" action="ppaction://hlinkfile"/>
              </a:rPr>
              <a:t>Power Pivot </a:t>
            </a:r>
            <a:r>
              <a:rPr lang="zh-TW" altLang="en-US" dirty="0">
                <a:hlinkClick r:id="rId2" action="ppaction://hlinkfile"/>
              </a:rPr>
              <a:t>或 </a:t>
            </a:r>
            <a:r>
              <a:rPr lang="en-US" altLang="zh-TW" dirty="0">
                <a:hlinkClick r:id="rId2" action="ppaction://hlinkfile"/>
              </a:rPr>
              <a:t>Excel </a:t>
            </a:r>
            <a:r>
              <a:rPr lang="zh-TW" altLang="en-US" dirty="0">
                <a:hlinkClick r:id="rId2" action="ppaction://hlinkfile"/>
              </a:rPr>
              <a:t>中執行的動作</a:t>
            </a:r>
            <a:endParaRPr lang="zh-TW" altLang="en-US" dirty="0"/>
          </a:p>
        </p:txBody>
      </p:sp>
      <p:sp>
        <p:nvSpPr>
          <p:cNvPr id="6" name="內容版面配置區 5"/>
          <p:cNvSpPr>
            <a:spLocks noGrp="1"/>
          </p:cNvSpPr>
          <p:nvPr>
            <p:ph idx="1"/>
          </p:nvPr>
        </p:nvSpPr>
        <p:spPr>
          <a:xfrm>
            <a:off x="2235200" y="1295400"/>
            <a:ext cx="9398000" cy="5029200"/>
          </a:xfrm>
        </p:spPr>
        <p:txBody>
          <a:bodyPr/>
          <a:lstStyle/>
          <a:p>
            <a:r>
              <a:rPr lang="zh-TW" altLang="en-US" dirty="0"/>
              <a:t>示範：</a:t>
            </a:r>
            <a:endParaRPr lang="en-US" altLang="zh-TW" dirty="0"/>
          </a:p>
          <a:p>
            <a:r>
              <a:rPr lang="zh-TW" altLang="en-US" dirty="0"/>
              <a:t>在 </a:t>
            </a:r>
            <a:r>
              <a:rPr lang="en-US" altLang="zh-TW" dirty="0"/>
              <a:t>Excel </a:t>
            </a:r>
            <a:r>
              <a:rPr lang="zh-TW" altLang="en-US" dirty="0"/>
              <a:t>中建立資料模型</a:t>
            </a:r>
            <a:endParaRPr lang="en-US" altLang="zh-TW" dirty="0"/>
          </a:p>
          <a:p>
            <a:r>
              <a:rPr lang="en-US" altLang="zh-TW" dirty="0"/>
              <a:t>	</a:t>
            </a:r>
            <a:endParaRPr lang="zh-TW" altLang="en-US" dirty="0"/>
          </a:p>
        </p:txBody>
      </p:sp>
      <p:pic>
        <p:nvPicPr>
          <p:cNvPr id="7" name="圖片 6">
            <a:hlinkClick r:id="rId3" action="ppaction://hlinkfile"/>
          </p:cNvPr>
          <p:cNvPicPr>
            <a:picLocks noChangeAspect="1"/>
          </p:cNvPicPr>
          <p:nvPr/>
        </p:nvPicPr>
        <p:blipFill>
          <a:blip r:embed="rId4"/>
          <a:stretch>
            <a:fillRect/>
          </a:stretch>
        </p:blipFill>
        <p:spPr>
          <a:xfrm>
            <a:off x="2351584" y="2223738"/>
            <a:ext cx="7488832" cy="4149700"/>
          </a:xfrm>
          <a:prstGeom prst="rect">
            <a:avLst/>
          </a:prstGeom>
        </p:spPr>
      </p:pic>
      <p:sp>
        <p:nvSpPr>
          <p:cNvPr id="10" name="投影片編號版面配置區 9">
            <a:extLst>
              <a:ext uri="{FF2B5EF4-FFF2-40B4-BE49-F238E27FC236}">
                <a16:creationId xmlns:a16="http://schemas.microsoft.com/office/drawing/2014/main" id="{2F8E8514-677D-4E20-8C39-2DB30E9FAD8B}"/>
              </a:ext>
            </a:extLst>
          </p:cNvPr>
          <p:cNvSpPr>
            <a:spLocks noGrp="1"/>
          </p:cNvSpPr>
          <p:nvPr>
            <p:ph type="sldNum" sz="quarter" idx="4"/>
          </p:nvPr>
        </p:nvSpPr>
        <p:spPr/>
        <p:txBody>
          <a:bodyPr/>
          <a:lstStyle/>
          <a:p>
            <a:fld id="{7F173E31-B280-470D-8E33-DE21E2EE0EAF}" type="slidenum">
              <a:rPr lang="zh-TW" altLang="en-US" smtClean="0"/>
              <a:t>97</a:t>
            </a:fld>
            <a:endParaRPr lang="zh-TW" altLang="en-US" dirty="0"/>
          </a:p>
        </p:txBody>
      </p:sp>
    </p:spTree>
    <p:extLst>
      <p:ext uri="{BB962C8B-B14F-4D97-AF65-F5344CB8AC3E}">
        <p14:creationId xmlns:p14="http://schemas.microsoft.com/office/powerpoint/2010/main" val="42753800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66E74B-556E-D71D-9FDB-D801FA379636}"/>
              </a:ext>
            </a:extLst>
          </p:cNvPr>
          <p:cNvSpPr>
            <a:spLocks noGrp="1"/>
          </p:cNvSpPr>
          <p:nvPr>
            <p:ph type="title"/>
          </p:nvPr>
        </p:nvSpPr>
        <p:spPr/>
        <p:txBody>
          <a:bodyPr/>
          <a:lstStyle/>
          <a:p>
            <a:r>
              <a:rPr lang="en-US" altLang="zh-TW" dirty="0"/>
              <a:t>Power BI </a:t>
            </a:r>
            <a:r>
              <a:rPr lang="zh-TW" altLang="en-US" dirty="0"/>
              <a:t>基礎</a:t>
            </a:r>
            <a:r>
              <a:rPr lang="en-US" altLang="zh-TW" dirty="0"/>
              <a:t> </a:t>
            </a:r>
            <a:endParaRPr lang="zh-TW" altLang="en-US" dirty="0"/>
          </a:p>
        </p:txBody>
      </p:sp>
      <p:sp>
        <p:nvSpPr>
          <p:cNvPr id="3" name="文字版面配置區 2">
            <a:extLst>
              <a:ext uri="{FF2B5EF4-FFF2-40B4-BE49-F238E27FC236}">
                <a16:creationId xmlns:a16="http://schemas.microsoft.com/office/drawing/2014/main" id="{03E89480-BA51-7E28-7783-A9096E7C4944}"/>
              </a:ext>
            </a:extLst>
          </p:cNvPr>
          <p:cNvSpPr>
            <a:spLocks noGrp="1"/>
          </p:cNvSpPr>
          <p:nvPr>
            <p:ph type="body" idx="1"/>
          </p:nvPr>
        </p:nvSpPr>
        <p:spPr/>
        <p:txBody>
          <a:bodyPr/>
          <a:lstStyle/>
          <a:p>
            <a:pPr algn="ctr"/>
            <a:r>
              <a:rPr lang="zh-TW" altLang="en-US" dirty="0"/>
              <a:t>蘇孟緯</a:t>
            </a:r>
            <a:endParaRPr lang="en-US" altLang="zh-TW" dirty="0"/>
          </a:p>
          <a:p>
            <a:pPr algn="ctr"/>
            <a:r>
              <a:rPr lang="en-US" altLang="zh-TW" dirty="0">
                <a:hlinkClick r:id="rId2"/>
              </a:rPr>
              <a:t>allensu80@gmail.com</a:t>
            </a:r>
            <a:r>
              <a:rPr lang="en-US" altLang="zh-TW" dirty="0"/>
              <a:t> </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FBEBD524-43F3-4B0E-B129-EBF26F679E76}"/>
              </a:ext>
            </a:extLst>
          </p:cNvPr>
          <p:cNvSpPr>
            <a:spLocks noGrp="1"/>
          </p:cNvSpPr>
          <p:nvPr>
            <p:ph type="sldNum" sz="quarter" idx="11"/>
          </p:nvPr>
        </p:nvSpPr>
        <p:spPr/>
        <p:txBody>
          <a:bodyPr/>
          <a:lstStyle/>
          <a:p>
            <a:fld id="{2CD5F70B-847F-404D-8B3F-873BE2E51CED}" type="slidenum">
              <a:rPr lang="zh-TW" altLang="en-US" smtClean="0"/>
              <a:t>98</a:t>
            </a:fld>
            <a:endParaRPr lang="zh-TW" altLang="en-US"/>
          </a:p>
        </p:txBody>
      </p:sp>
    </p:spTree>
    <p:extLst>
      <p:ext uri="{BB962C8B-B14F-4D97-AF65-F5344CB8AC3E}">
        <p14:creationId xmlns:p14="http://schemas.microsoft.com/office/powerpoint/2010/main" val="17316517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D097473B-1BFE-4213-8888-BFBF3EACA2AC}"/>
              </a:ext>
            </a:extLst>
          </p:cNvPr>
          <p:cNvSpPr>
            <a:spLocks noGrp="1"/>
          </p:cNvSpPr>
          <p:nvPr>
            <p:ph type="title"/>
          </p:nvPr>
        </p:nvSpPr>
        <p:spPr>
          <a:xfrm>
            <a:off x="831851" y="1709739"/>
            <a:ext cx="10515600" cy="2852737"/>
          </a:xfrm>
        </p:spPr>
        <p:txBody>
          <a:bodyPr/>
          <a:lstStyle/>
          <a:p>
            <a:r>
              <a:rPr lang="zh-TW" altLang="en-US" dirty="0"/>
              <a:t>大數據的概觀</a:t>
            </a:r>
          </a:p>
        </p:txBody>
      </p:sp>
      <p:sp>
        <p:nvSpPr>
          <p:cNvPr id="9" name="文字版面配置區 8">
            <a:extLst>
              <a:ext uri="{FF2B5EF4-FFF2-40B4-BE49-F238E27FC236}">
                <a16:creationId xmlns:a16="http://schemas.microsoft.com/office/drawing/2014/main" id="{4922F63D-7684-4D8A-9EE6-DCC62D79B6DE}"/>
              </a:ext>
            </a:extLst>
          </p:cNvPr>
          <p:cNvSpPr>
            <a:spLocks noGrp="1"/>
          </p:cNvSpPr>
          <p:nvPr>
            <p:ph type="body" idx="1"/>
          </p:nvPr>
        </p:nvSpPr>
        <p:spPr/>
        <p:txBody>
          <a:bodyPr/>
          <a:lstStyle/>
          <a:p>
            <a:pPr algn="ctr"/>
            <a:endParaRPr lang="zh-TW" altLang="en-US" dirty="0"/>
          </a:p>
        </p:txBody>
      </p:sp>
      <p:sp>
        <p:nvSpPr>
          <p:cNvPr id="10" name="投影片編號版面配置區 9">
            <a:extLst>
              <a:ext uri="{FF2B5EF4-FFF2-40B4-BE49-F238E27FC236}">
                <a16:creationId xmlns:a16="http://schemas.microsoft.com/office/drawing/2014/main" id="{603F14FC-D58D-49B8-BE47-2BCF10264A07}"/>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D5F70B-847F-404D-8B3F-873BE2E51CED}" type="slidenum">
              <a:rPr kumimoji="0" lang="zh-TW" altLang="en-US" sz="1200" b="1"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zh-TW" altLang="en-US" sz="1200" b="1"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60784250"/>
      </p:ext>
    </p:extLst>
  </p:cSld>
  <p:clrMapOvr>
    <a:masterClrMapping/>
  </p:clrMapOvr>
</p:sld>
</file>

<file path=ppt/theme/theme1.xml><?xml version="1.0" encoding="utf-8"?>
<a:theme xmlns:a="http://schemas.openxmlformats.org/drawingml/2006/main" name="佈景主題1">
  <a:themeElements>
    <a:clrScheme name="Office 佈景主題 3">
      <a:dk1>
        <a:srgbClr val="000000"/>
      </a:dk1>
      <a:lt1>
        <a:srgbClr val="FFFFFF"/>
      </a:lt1>
      <a:dk2>
        <a:srgbClr val="8B1111"/>
      </a:dk2>
      <a:lt2>
        <a:srgbClr val="C0C0C0"/>
      </a:lt2>
      <a:accent1>
        <a:srgbClr val="A0C6F8"/>
      </a:accent1>
      <a:accent2>
        <a:srgbClr val="14CAEE"/>
      </a:accent2>
      <a:accent3>
        <a:srgbClr val="FFFFFF"/>
      </a:accent3>
      <a:accent4>
        <a:srgbClr val="000000"/>
      </a:accent4>
      <a:accent5>
        <a:srgbClr val="CDDFFB"/>
      </a:accent5>
      <a:accent6>
        <a:srgbClr val="11B7D8"/>
      </a:accent6>
      <a:hlink>
        <a:srgbClr val="8963E9"/>
      </a:hlink>
      <a:folHlink>
        <a:srgbClr val="3067B8"/>
      </a:folHlink>
    </a:clrScheme>
    <a:fontScheme name="Office 佈景主題">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ffice 佈景主題 1">
        <a:dk1>
          <a:srgbClr val="000000"/>
        </a:dk1>
        <a:lt1>
          <a:srgbClr val="FFFFFF"/>
        </a:lt1>
        <a:dk2>
          <a:srgbClr val="003399"/>
        </a:dk2>
        <a:lt2>
          <a:srgbClr val="C0C0C0"/>
        </a:lt2>
        <a:accent1>
          <a:srgbClr val="4EA7EA"/>
        </a:accent1>
        <a:accent2>
          <a:srgbClr val="93C052"/>
        </a:accent2>
        <a:accent3>
          <a:srgbClr val="FFFFFF"/>
        </a:accent3>
        <a:accent4>
          <a:srgbClr val="000000"/>
        </a:accent4>
        <a:accent5>
          <a:srgbClr val="B2D0F3"/>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Office 佈景主題 2">
        <a:dk1>
          <a:srgbClr val="000000"/>
        </a:dk1>
        <a:lt1>
          <a:srgbClr val="FFFFFF"/>
        </a:lt1>
        <a:dk2>
          <a:srgbClr val="124458"/>
        </a:dk2>
        <a:lt2>
          <a:srgbClr val="C0C0C0"/>
        </a:lt2>
        <a:accent1>
          <a:srgbClr val="76CA2A"/>
        </a:accent1>
        <a:accent2>
          <a:srgbClr val="E5772D"/>
        </a:accent2>
        <a:accent3>
          <a:srgbClr val="FFFFFF"/>
        </a:accent3>
        <a:accent4>
          <a:srgbClr val="000000"/>
        </a:accent4>
        <a:accent5>
          <a:srgbClr val="BDE1AC"/>
        </a:accent5>
        <a:accent6>
          <a:srgbClr val="CF6B28"/>
        </a:accent6>
        <a:hlink>
          <a:srgbClr val="6321AB"/>
        </a:hlink>
        <a:folHlink>
          <a:srgbClr val="2854D0"/>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8B1111"/>
        </a:dk2>
        <a:lt2>
          <a:srgbClr val="C0C0C0"/>
        </a:lt2>
        <a:accent1>
          <a:srgbClr val="A0C6F8"/>
        </a:accent1>
        <a:accent2>
          <a:srgbClr val="14CAEE"/>
        </a:accent2>
        <a:accent3>
          <a:srgbClr val="FFFFFF"/>
        </a:accent3>
        <a:accent4>
          <a:srgbClr val="000000"/>
        </a:accent4>
        <a:accent5>
          <a:srgbClr val="CDDFFB"/>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佈景主題1" id="{C74FB45D-CC26-4114-B1AA-8E7857C66D81}" vid="{401D579C-50EC-4B61-8143-60D91900F715}"/>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7164</TotalTime>
  <Words>14606</Words>
  <Application>Microsoft Office PowerPoint</Application>
  <PresentationFormat>寬螢幕</PresentationFormat>
  <Paragraphs>1291</Paragraphs>
  <Slides>227</Slides>
  <Notes>62</Notes>
  <HiddenSlides>2</HiddenSlides>
  <MMClips>3</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227</vt:i4>
      </vt:variant>
    </vt:vector>
  </HeadingPairs>
  <TitlesOfParts>
    <vt:vector size="242" baseType="lpstr">
      <vt:lpstr>Noto Sans TC</vt:lpstr>
      <vt:lpstr>微軟正黑體</vt:lpstr>
      <vt:lpstr>標楷體</vt:lpstr>
      <vt:lpstr>Algerian</vt:lpstr>
      <vt:lpstr>Arial</vt:lpstr>
      <vt:lpstr>Calibri</vt:lpstr>
      <vt:lpstr>Consolas</vt:lpstr>
      <vt:lpstr>Georgia</vt:lpstr>
      <vt:lpstr>Segoe UI</vt:lpstr>
      <vt:lpstr>Segoe UI Light</vt:lpstr>
      <vt:lpstr>Segoe UI Semibold</vt:lpstr>
      <vt:lpstr>Times New Roman</vt:lpstr>
      <vt:lpstr>Wingdings</vt:lpstr>
      <vt:lpstr>佈景主題1</vt:lpstr>
      <vt:lpstr>Image</vt:lpstr>
      <vt:lpstr>全方位大數據智慧實務應用班-02期</vt:lpstr>
      <vt:lpstr>樞紐分析表全攻略</vt:lpstr>
      <vt:lpstr>前提知識-新版本增強功能介紹</vt:lpstr>
      <vt:lpstr>表格</vt:lpstr>
      <vt:lpstr>插入表格</vt:lpstr>
      <vt:lpstr>表格的外觀及功能</vt:lpstr>
      <vt:lpstr>資料清單的應用-Excel資料庫 </vt:lpstr>
      <vt:lpstr>資料的排序</vt:lpstr>
      <vt:lpstr>資料的進階排序</vt:lpstr>
      <vt:lpstr>資料的篩選</vt:lpstr>
      <vt:lpstr>資料的篩選</vt:lpstr>
      <vt:lpstr>設定格式化的條件</vt:lpstr>
      <vt:lpstr>練習範例</vt:lpstr>
      <vt:lpstr>應用練習-七彩瀑布</vt:lpstr>
      <vt:lpstr>樞紐分析表基礎實務</vt:lpstr>
      <vt:lpstr>一、基礎實務篇</vt:lpstr>
      <vt:lpstr>關於樞紐分析表</vt:lpstr>
      <vt:lpstr>關於樞紐分析表</vt:lpstr>
      <vt:lpstr>關於樞紐分析表</vt:lpstr>
      <vt:lpstr>關於樞紐分析表</vt:lpstr>
      <vt:lpstr>範例圖說1/2</vt:lpstr>
      <vt:lpstr>範例圖說2/2</vt:lpstr>
      <vt:lpstr>樞紐分析表的組成元件</vt:lpstr>
      <vt:lpstr>基礎樞紐分析表及圖</vt:lpstr>
      <vt:lpstr>樞紐分析的資料型態</vt:lpstr>
      <vt:lpstr>單變數樞紐分析(一)</vt:lpstr>
      <vt:lpstr>單變數樞紐分析(二)</vt:lpstr>
      <vt:lpstr>雙變數樞紐分析(一)</vt:lpstr>
      <vt:lpstr>多變數樞紐分析</vt:lpstr>
      <vt:lpstr>樞紐分析圖</vt:lpstr>
      <vt:lpstr>製作樞紐分析表</vt:lpstr>
      <vt:lpstr>製作樞紐分析表</vt:lpstr>
      <vt:lpstr>樞紐分析表的資料來源</vt:lpstr>
      <vt:lpstr>在樞紐分析表中新增欄位</vt:lpstr>
      <vt:lpstr>      樞紐分析表的基本動作</vt:lpstr>
      <vt:lpstr>在Excel 2016中使用拖拖拉拉的設定</vt:lpstr>
      <vt:lpstr>樞紐分析表的使用方式</vt:lpstr>
      <vt:lpstr>欄位設定的技巧</vt:lpstr>
      <vt:lpstr>欄位設定的技巧</vt:lpstr>
      <vt:lpstr>排序與群組設定</vt:lpstr>
      <vt:lpstr>樞紐分析表的排序</vt:lpstr>
      <vt:lpstr>文字標籤的群組設定</vt:lpstr>
      <vt:lpstr>日期的群組設定(一)</vt:lpstr>
      <vt:lpstr>日期的群組設定(二)</vt:lpstr>
      <vt:lpstr>樞紐分析表的美化</vt:lpstr>
      <vt:lpstr>使用情境工具列</vt:lpstr>
      <vt:lpstr>套用快速樣式</vt:lpstr>
      <vt:lpstr>基本操作練習</vt:lpstr>
      <vt:lpstr>練習目的摘要</vt:lpstr>
      <vt:lpstr>樞紐分析表製作要訣</vt:lpstr>
      <vt:lpstr>樞紐分析表進階與應用</vt:lpstr>
      <vt:lpstr>二、進階與應用</vt:lpstr>
      <vt:lpstr>手動更新與自動更新</vt:lpstr>
      <vt:lpstr>手動更新與自動更新</vt:lpstr>
      <vt:lpstr>外部連結的自動更新</vt:lpstr>
      <vt:lpstr>自訂計算欄位</vt:lpstr>
      <vt:lpstr>建立自訂計算欄位</vt:lpstr>
      <vt:lpstr>自訂計算項目</vt:lpstr>
      <vt:lpstr>建立自訂計算項目</vt:lpstr>
      <vt:lpstr>操作畫面1/2</vt:lpstr>
      <vt:lpstr>操作畫面2/2</vt:lpstr>
      <vt:lpstr>交叉分析篩選器的使用</vt:lpstr>
      <vt:lpstr>交叉分析篩選器</vt:lpstr>
      <vt:lpstr>概說</vt:lpstr>
      <vt:lpstr>換個說法</vt:lpstr>
      <vt:lpstr>插入交叉分析篩選器</vt:lpstr>
      <vt:lpstr>插入交叉分析篩選器</vt:lpstr>
      <vt:lpstr>插入交叉分析篩選器</vt:lpstr>
      <vt:lpstr>插入交叉分析篩選器</vt:lpstr>
      <vt:lpstr>插入交叉分析篩選器</vt:lpstr>
      <vt:lpstr>插入交叉分析篩選器</vt:lpstr>
      <vt:lpstr>插入交叉分析篩選器</vt:lpstr>
      <vt:lpstr>美化交叉分析篩選器</vt:lpstr>
      <vt:lpstr>美化交叉分析篩選器-更換樣式</vt:lpstr>
      <vt:lpstr>美化交叉分析篩選器-更換樣式</vt:lpstr>
      <vt:lpstr>美化交叉分析篩選器-欄位數設定</vt:lpstr>
      <vt:lpstr>美化交叉分析篩選器-欄位數設定</vt:lpstr>
      <vt:lpstr>不同名稱的交叉分析篩選器</vt:lpstr>
      <vt:lpstr>多種方式建立交叉分析篩選器</vt:lpstr>
      <vt:lpstr>在現有的樞紐分析表中建立交叉分析篩選器</vt:lpstr>
      <vt:lpstr>建立交叉分析篩選器</vt:lpstr>
      <vt:lpstr>建立獨立的交叉分析篩選器</vt:lpstr>
      <vt:lpstr>多個樞紐分析表共用交叉分析篩選器</vt:lpstr>
      <vt:lpstr>共用交叉分析篩選器</vt:lpstr>
      <vt:lpstr>挿入時間表</vt:lpstr>
      <vt:lpstr>插入時間表來篩選日期</vt:lpstr>
      <vt:lpstr>插入時間表</vt:lpstr>
      <vt:lpstr>使用時間表來依時段進行篩選</vt:lpstr>
      <vt:lpstr>使用時間表來依時段進行篩選</vt:lpstr>
      <vt:lpstr>自訂時間表</vt:lpstr>
      <vt:lpstr>樞紐分析表和樞紐分析圖的規格與限制</vt:lpstr>
      <vt:lpstr>外部資料的分析</vt:lpstr>
      <vt:lpstr>外部資料的分析</vt:lpstr>
      <vt:lpstr>外部資料的分析</vt:lpstr>
      <vt:lpstr>延伸學習-使用Power Pivot 增益集</vt:lpstr>
      <vt:lpstr>PowerPivot增益集</vt:lpstr>
      <vt:lpstr>在 Power Pivot 或 Excel 中執行的動作</vt:lpstr>
      <vt:lpstr>Power BI 基礎 </vt:lpstr>
      <vt:lpstr>大數據的概觀</vt:lpstr>
      <vt:lpstr>何謂大數據</vt:lpstr>
      <vt:lpstr>什麼是大數據 4V</vt:lpstr>
      <vt:lpstr>為什麼需要大數據</vt:lpstr>
      <vt:lpstr>大數據分析和商業智慧有何不同</vt:lpstr>
      <vt:lpstr>什麼是 Power BI</vt:lpstr>
      <vt:lpstr>Microsoft BI 的產品組合</vt:lpstr>
      <vt:lpstr>Power BI三個元素的運作關係</vt:lpstr>
      <vt:lpstr>PowerPoint 簡報</vt:lpstr>
      <vt:lpstr>Microsoft BI 的產品組合</vt:lpstr>
      <vt:lpstr>PowerPoint 簡報</vt:lpstr>
      <vt:lpstr>Microsoft BI 的產品組合</vt:lpstr>
      <vt:lpstr>大數據分析的商業應用</vt:lpstr>
      <vt:lpstr>商業智慧與大數據的區別</vt:lpstr>
      <vt:lpstr>評估商業智慧工具時要問的 12 個問題</vt:lpstr>
      <vt:lpstr>Power BI 開始使用指引</vt:lpstr>
      <vt:lpstr>Power BI Desktop 環境</vt:lpstr>
      <vt:lpstr>下載及安裝Power Bl Desktop</vt:lpstr>
      <vt:lpstr>下載及安裝Power Bl Desktop</vt:lpstr>
      <vt:lpstr>Power BI 實用工具 Power View &amp; Power Query &amp; Power Pivot</vt:lpstr>
      <vt:lpstr>建構 Power BI  Dsektop 的元素</vt:lpstr>
      <vt:lpstr>Power View</vt:lpstr>
      <vt:lpstr>Power View-快速展示</vt:lpstr>
      <vt:lpstr>Power BI 之 Power View-快速體驗</vt:lpstr>
      <vt:lpstr>Power View-快速體驗</vt:lpstr>
      <vt:lpstr>Power View-快速體驗</vt:lpstr>
      <vt:lpstr>Power View 中的折線圖</vt:lpstr>
      <vt:lpstr>Power View 中的長條圖</vt:lpstr>
      <vt:lpstr>Power View 中的圓形圖</vt:lpstr>
      <vt:lpstr>Power View 中的長條互動圓形圖</vt:lpstr>
      <vt:lpstr>問題： 一旦圖形建立後，原始資料若有異動，圖形會自動更新嗎？</vt:lpstr>
      <vt:lpstr>PowerPoint 簡報</vt:lpstr>
      <vt:lpstr>Power BI 中的視覺效果類型</vt:lpstr>
      <vt:lpstr>Power Query</vt:lpstr>
      <vt:lpstr>Power Query取得及執行 </vt:lpstr>
      <vt:lpstr>Excel 2019 提供全新的連接器</vt:lpstr>
      <vt:lpstr>資料的取得及建置</vt:lpstr>
      <vt:lpstr>連線</vt:lpstr>
      <vt:lpstr>連線-取得來源資料</vt:lpstr>
      <vt:lpstr>連線-取得來源資料</vt:lpstr>
      <vt:lpstr>實作練習-連接到CSV或文字檔</vt:lpstr>
      <vt:lpstr>實作練習-連接到CSV或文字檔</vt:lpstr>
      <vt:lpstr>實作練習-連接到CSV或文字檔</vt:lpstr>
      <vt:lpstr>實作練習-連接到CSV或文字檔</vt:lpstr>
      <vt:lpstr>實作練習-連接至Excel表格或範圍</vt:lpstr>
      <vt:lpstr>實作練習-連接至Excel表格或範圍</vt:lpstr>
      <vt:lpstr>試試[分組依據]指令</vt:lpstr>
      <vt:lpstr>實作練習-連接至Excel檔案</vt:lpstr>
      <vt:lpstr>實作練習-連接至Excel檔案</vt:lpstr>
      <vt:lpstr>實作練習-連接至Excel檔案</vt:lpstr>
      <vt:lpstr>實作練習-連線至Access資料庫</vt:lpstr>
      <vt:lpstr>實作練習-連線至Access資料庫</vt:lpstr>
      <vt:lpstr>實作練習-連線至Access資料庫</vt:lpstr>
      <vt:lpstr>實作練習-連線至JSON檔案</vt:lpstr>
      <vt:lpstr>實作練習-連線至JSON檔案</vt:lpstr>
      <vt:lpstr>什麼是 JSON</vt:lpstr>
      <vt:lpstr>政府資料開放平臺 </vt:lpstr>
      <vt:lpstr>轉換</vt:lpstr>
      <vt:lpstr>查詢編輯器</vt:lpstr>
      <vt:lpstr>實作練習-北風資料訂單查詢</vt:lpstr>
      <vt:lpstr>查詢編輯器簡介</vt:lpstr>
      <vt:lpstr>在 Excel 工作表中新增查詢</vt:lpstr>
      <vt:lpstr>編輯查詢步驟設定</vt:lpstr>
      <vt:lpstr>資料重塑準備</vt:lpstr>
      <vt:lpstr>資料重塑準備</vt:lpstr>
      <vt:lpstr>重塑資料 - 合併查詢</vt:lpstr>
      <vt:lpstr>重塑資料 - 合併查詢</vt:lpstr>
      <vt:lpstr>重塑資料 – 附加查詢</vt:lpstr>
      <vt:lpstr>重塑資料 – 附加查詢</vt:lpstr>
      <vt:lpstr>插入自訂資料行</vt:lpstr>
      <vt:lpstr>插入自訂資料行</vt:lpstr>
      <vt:lpstr>分組依據</vt:lpstr>
      <vt:lpstr>和其他人共用</vt:lpstr>
      <vt:lpstr>和其他人共用-舊版</vt:lpstr>
      <vt:lpstr>實務範例演練</vt:lpstr>
      <vt:lpstr>綜合練習</vt:lpstr>
      <vt:lpstr>在 Microsoft Query 中建立參數查詢</vt:lpstr>
      <vt:lpstr>使用參數</vt:lpstr>
      <vt:lpstr>使用參數</vt:lpstr>
      <vt:lpstr>使用參數</vt:lpstr>
      <vt:lpstr>使用參數</vt:lpstr>
      <vt:lpstr>使用參數</vt:lpstr>
      <vt:lpstr>簡易錄影參考</vt:lpstr>
      <vt:lpstr>另解</vt:lpstr>
      <vt:lpstr>Power Pivot</vt:lpstr>
      <vt:lpstr>Power Pivot - 概觀</vt:lpstr>
      <vt:lpstr>找到Power Pivot 增益集</vt:lpstr>
      <vt:lpstr>啟動 Power Pivot 增益集-方法1</vt:lpstr>
      <vt:lpstr>啟動 Power Pivot 增益集-方法2</vt:lpstr>
      <vt:lpstr>開啟 [Power Pivot] 視窗</vt:lpstr>
      <vt:lpstr>Power Pivot 與 Excel 的工作比較</vt:lpstr>
      <vt:lpstr>Power Pivot 與 Excel 的工作比較(續)</vt:lpstr>
      <vt:lpstr>儲存資料的方式</vt:lpstr>
      <vt:lpstr>Power Pivot 視窗</vt:lpstr>
      <vt:lpstr>Excel 中建立資料模型</vt:lpstr>
      <vt:lpstr>Excel 中建立資料模型-外部資料</vt:lpstr>
      <vt:lpstr>Excel 中建立資料模型</vt:lpstr>
      <vt:lpstr>Excel 中建立資料模型</vt:lpstr>
      <vt:lpstr>Excel 中建立資料模型</vt:lpstr>
      <vt:lpstr>Excel 中建立資料模型</vt:lpstr>
      <vt:lpstr>Excel 中建立資料模型</vt:lpstr>
      <vt:lpstr>Excel 中建立資料模型</vt:lpstr>
      <vt:lpstr>將資料新增至資料模型</vt:lpstr>
      <vt:lpstr>將資料新增至資料模型</vt:lpstr>
      <vt:lpstr>將資料新增至資料模型</vt:lpstr>
      <vt:lpstr>新增資料至 Power Pivot 資料表</vt:lpstr>
      <vt:lpstr>新增資料至 Power Pivot 資料表</vt:lpstr>
      <vt:lpstr>Power Pivot 中的計算</vt:lpstr>
      <vt:lpstr>導出資料行的計算</vt:lpstr>
      <vt:lpstr>導出資料行的計算</vt:lpstr>
      <vt:lpstr>計算結果欄</vt:lpstr>
      <vt:lpstr>量值</vt:lpstr>
      <vt:lpstr>量值-範例簡介</vt:lpstr>
      <vt:lpstr>量值-範例簡介</vt:lpstr>
      <vt:lpstr>在Power BI Desktop 中 套用 DAX(資料分析運算式)</vt:lpstr>
      <vt:lpstr>何謂 DAX</vt:lpstr>
      <vt:lpstr>必要條件</vt:lpstr>
      <vt:lpstr>撰寫 DAX 公式</vt:lpstr>
      <vt:lpstr>以計算資料表參考舉例</vt:lpstr>
      <vt:lpstr>以資料行參考舉例</vt:lpstr>
      <vt:lpstr>以量值參考舉例</vt:lpstr>
      <vt:lpstr>DAX 格式器</vt:lpstr>
      <vt:lpstr>DAX 函式參考</vt:lpstr>
      <vt:lpstr>搜尋 DAX 函式</vt:lpstr>
      <vt:lpstr>比較 DAX 函數與 Excel 函數</vt:lpstr>
      <vt:lpstr>比較 DAX 函數與 Excel 函數</vt:lpstr>
      <vt:lpstr>Notes</vt:lpstr>
      <vt:lpstr>Field list icons</vt:lpstr>
      <vt:lpstr>延伸學習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全方位大數據智能實務應用班</dc:title>
  <dc:creator>孟緯 蘇</dc:creator>
  <cp:lastModifiedBy>孟緯 蘇</cp:lastModifiedBy>
  <cp:revision>250</cp:revision>
  <dcterms:created xsi:type="dcterms:W3CDTF">2021-05-12T02:00:24Z</dcterms:created>
  <dcterms:modified xsi:type="dcterms:W3CDTF">2023-08-25T14:02:55Z</dcterms:modified>
</cp:coreProperties>
</file>